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ags/tag79.xml" ContentType="application/vnd.openxmlformats-officedocument.presentationml.tags+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0.xml" ContentType="application/vnd.openxmlformats-officedocument.presentationml.tags+xml"/>
  <Override PartName="/ppt/notesSlides/notesSlide9.xml" ContentType="application/vnd.openxmlformats-officedocument.presentationml.notesSlide+xml"/>
  <Override PartName="/ppt/tags/tag8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2.xml" ContentType="application/vnd.openxmlformats-officedocument.presentationml.tags+xml"/>
  <Override PartName="/ppt/notesSlides/notesSlide17.xml" ContentType="application/vnd.openxmlformats-officedocument.presentationml.notesSlide+xml"/>
  <Override PartName="/ppt/tags/tag8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4.xml" ContentType="application/vnd.openxmlformats-officedocument.presentationml.tags+xml"/>
  <Override PartName="/ppt/notesSlides/notesSlide20.xml" ContentType="application/vnd.openxmlformats-officedocument.presentationml.notesSlide+xml"/>
  <Override PartName="/ppt/tags/tag85.xml" ContentType="application/vnd.openxmlformats-officedocument.presentationml.tags+xml"/>
  <Override PartName="/ppt/notesSlides/notesSlide21.xml" ContentType="application/vnd.openxmlformats-officedocument.presentationml.notesSlide+xml"/>
  <Override PartName="/ppt/tags/tag86.xml" ContentType="application/vnd.openxmlformats-officedocument.presentationml.tags+xml"/>
  <Override PartName="/ppt/notesSlides/notesSlide22.xml" ContentType="application/vnd.openxmlformats-officedocument.presentationml.notesSlide+xml"/>
  <Override PartName="/ppt/tags/tag8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9" r:id="rId10"/>
    <p:sldMasterId id="2147484428" r:id="rId11"/>
    <p:sldMasterId id="2147484445" r:id="rId12"/>
    <p:sldMasterId id="2147484477" r:id="rId13"/>
    <p:sldMasterId id="2147484493" r:id="rId14"/>
    <p:sldMasterId id="2147484525" r:id="rId15"/>
    <p:sldMasterId id="2147484560" r:id="rId16"/>
  </p:sldMasterIdLst>
  <p:notesMasterIdLst>
    <p:notesMasterId r:id="rId47"/>
  </p:notesMasterIdLst>
  <p:handoutMasterIdLst>
    <p:handoutMasterId r:id="rId48"/>
  </p:handoutMasterIdLst>
  <p:sldIdLst>
    <p:sldId id="537" r:id="rId17"/>
    <p:sldId id="587" r:id="rId18"/>
    <p:sldId id="621" r:id="rId19"/>
    <p:sldId id="588" r:id="rId20"/>
    <p:sldId id="609" r:id="rId21"/>
    <p:sldId id="610" r:id="rId22"/>
    <p:sldId id="556" r:id="rId23"/>
    <p:sldId id="611" r:id="rId24"/>
    <p:sldId id="612" r:id="rId25"/>
    <p:sldId id="613" r:id="rId26"/>
    <p:sldId id="618" r:id="rId27"/>
    <p:sldId id="620" r:id="rId28"/>
    <p:sldId id="529" r:id="rId29"/>
    <p:sldId id="604" r:id="rId30"/>
    <p:sldId id="616" r:id="rId31"/>
    <p:sldId id="617" r:id="rId32"/>
    <p:sldId id="602" r:id="rId33"/>
    <p:sldId id="603" r:id="rId34"/>
    <p:sldId id="619" r:id="rId35"/>
    <p:sldId id="627" r:id="rId36"/>
    <p:sldId id="628" r:id="rId37"/>
    <p:sldId id="629" r:id="rId38"/>
    <p:sldId id="630" r:id="rId39"/>
    <p:sldId id="626" r:id="rId40"/>
    <p:sldId id="631" r:id="rId41"/>
    <p:sldId id="632" r:id="rId42"/>
    <p:sldId id="633" r:id="rId43"/>
    <p:sldId id="634" r:id="rId44"/>
    <p:sldId id="635" r:id="rId45"/>
    <p:sldId id="636"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rver and Cloud 2013 Template" id="{595E018A-2602-4761-9AFF-82EBFF82FE72}">
          <p14:sldIdLst>
            <p14:sldId id="537"/>
            <p14:sldId id="587"/>
            <p14:sldId id="621"/>
            <p14:sldId id="588"/>
            <p14:sldId id="609"/>
            <p14:sldId id="610"/>
            <p14:sldId id="556"/>
            <p14:sldId id="611"/>
            <p14:sldId id="612"/>
            <p14:sldId id="613"/>
            <p14:sldId id="618"/>
            <p14:sldId id="620"/>
            <p14:sldId id="529"/>
            <p14:sldId id="604"/>
            <p14:sldId id="616"/>
            <p14:sldId id="617"/>
            <p14:sldId id="602"/>
            <p14:sldId id="603"/>
            <p14:sldId id="619"/>
            <p14:sldId id="627"/>
            <p14:sldId id="628"/>
            <p14:sldId id="629"/>
            <p14:sldId id="630"/>
            <p14:sldId id="626"/>
            <p14:sldId id="631"/>
            <p14:sldId id="632"/>
            <p14:sldId id="633"/>
            <p14:sldId id="634"/>
            <p14:sldId id="635"/>
            <p14:sldId id="63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FFFFFF"/>
    <a:srgbClr val="DC3C00"/>
    <a:srgbClr val="A80000"/>
    <a:srgbClr val="68217A"/>
    <a:srgbClr val="A5001D"/>
    <a:srgbClr val="B4009E"/>
    <a:srgbClr val="00188F"/>
    <a:srgbClr val="00B294"/>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6" autoAdjust="0"/>
    <p:restoredTop sz="61974" autoAdjust="0"/>
  </p:normalViewPr>
  <p:slideViewPr>
    <p:cSldViewPr snapToGrid="0">
      <p:cViewPr varScale="1">
        <p:scale>
          <a:sx n="70" d="100"/>
          <a:sy n="70" d="100"/>
        </p:scale>
        <p:origin x="2136" y="60"/>
      </p:cViewPr>
      <p:guideLst>
        <p:guide orient="horz" pos="2203"/>
        <p:guide pos="3917"/>
      </p:guideLst>
    </p:cSldViewPr>
  </p:slideViewPr>
  <p:outlineViewPr>
    <p:cViewPr>
      <p:scale>
        <a:sx n="33" d="100"/>
        <a:sy n="33" d="100"/>
      </p:scale>
      <p:origin x="0" y="-7164"/>
    </p:cViewPr>
  </p:outlineViewPr>
  <p:notesTextViewPr>
    <p:cViewPr>
      <p:scale>
        <a:sx n="3" d="2"/>
        <a:sy n="3" d="2"/>
      </p:scale>
      <p:origin x="0" y="0"/>
    </p:cViewPr>
  </p:notesTextViewPr>
  <p:sorterViewPr>
    <p:cViewPr varScale="1">
      <p:scale>
        <a:sx n="1" d="1"/>
        <a:sy n="1" d="1"/>
      </p:scale>
      <p:origin x="0" y="-744"/>
    </p:cViewPr>
  </p:sorterViewPr>
  <p:notesViewPr>
    <p:cSldViewPr snapToGrid="0" showGuides="1">
      <p:cViewPr varScale="1">
        <p:scale>
          <a:sx n="65" d="100"/>
          <a:sy n="65" d="100"/>
        </p:scale>
        <p:origin x="279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slideMaster" Target="slideMasters/slideMaster3.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customXml" Target="../customXml/item2.xml"/><Relationship Id="rId16" Type="http://schemas.openxmlformats.org/officeDocument/2006/relationships/slideMaster" Target="slideMasters/slideMaster7.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2.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6.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commentAuthors" Target="commentAuthors.xml"/><Relationship Id="rId10" Type="http://schemas.openxmlformats.org/officeDocument/2006/relationships/slideMaster" Target="slideMasters/slideMaster1.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5.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Server and Cloud 2013 Template</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6/26/2015 8:55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6/26/2015 8:55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ustomers.microsoft.com/Pages/CustomerStory.aspx?recid=857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microsoft.com/windowsembedded/en-us/internet-of-things-customer-stories.aspx?id=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fN8Cixcc5yg&amp;feature=youtu.b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ustomers.microsoft.com/Pages/CustomerStory.aspx?recid=11257"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ustomers.microsoft.com/Pages/CustomerStory.aspx?recid=857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microsoft.com/windowsembedded/en-us/internet-of-things-customer-stories.aspx?id=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fN8Cixcc5yg&amp;feature=youtu.be"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customers.microsoft.com/Pages/CustomerStory.aspx?recid=1125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87812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smtClean="0">
                <a:gradFill>
                  <a:gsLst>
                    <a:gs pos="13869">
                      <a:schemeClr val="tx1"/>
                    </a:gs>
                    <a:gs pos="42000">
                      <a:schemeClr val="tx1"/>
                    </a:gs>
                  </a:gsLst>
                  <a:lin ang="5400000" scaled="0"/>
                </a:gradFill>
                <a:latin typeface="Segoe UI Light"/>
              </a:rPr>
              <a:t>How that connected</a:t>
            </a:r>
            <a:r>
              <a:rPr lang="en-US" sz="1100" baseline="0" dirty="0" smtClean="0">
                <a:gradFill>
                  <a:gsLst>
                    <a:gs pos="13869">
                      <a:schemeClr val="tx1"/>
                    </a:gs>
                    <a:gs pos="42000">
                      <a:schemeClr val="tx1"/>
                    </a:gs>
                  </a:gsLst>
                  <a:lin ang="5400000" scaled="0"/>
                </a:gradFill>
                <a:latin typeface="Segoe UI Light"/>
              </a:rPr>
              <a:t> experience offered differentiation to Carnegie Mellon </a:t>
            </a:r>
            <a:endParaRPr lang="en-US" sz="1100" dirty="0" smtClean="0">
              <a:gradFill>
                <a:gsLst>
                  <a:gs pos="13869">
                    <a:schemeClr val="tx1"/>
                  </a:gs>
                  <a:gs pos="42000">
                    <a:schemeClr val="tx1"/>
                  </a:gs>
                </a:gsLst>
                <a:lin ang="5400000" scaled="0"/>
              </a:gradFill>
              <a:latin typeface="Segoe UI Light"/>
            </a:endParaRPr>
          </a:p>
          <a:p>
            <a:pPr>
              <a:buClr>
                <a:srgbClr val="0072C6"/>
              </a:buClr>
            </a:pPr>
            <a:r>
              <a:rPr lang="en-US" sz="900" b="1" dirty="0" smtClean="0">
                <a:gradFill>
                  <a:gsLst>
                    <a:gs pos="13869">
                      <a:schemeClr val="tx1"/>
                    </a:gs>
                    <a:gs pos="42000">
                      <a:schemeClr val="tx1"/>
                    </a:gs>
                  </a:gsLst>
                  <a:lin ang="5400000" scaled="0"/>
                </a:gradFill>
              </a:rPr>
              <a:t>20% savings on energy costs</a:t>
            </a:r>
            <a:r>
              <a:rPr lang="en-US" sz="900" dirty="0" smtClean="0">
                <a:gradFill>
                  <a:gsLst>
                    <a:gs pos="13869">
                      <a:schemeClr val="tx1"/>
                    </a:gs>
                    <a:gs pos="42000">
                      <a:schemeClr val="tx1"/>
                    </a:gs>
                  </a:gsLst>
                  <a:lin ang="5400000" scaled="0"/>
                </a:gradFill>
              </a:rPr>
              <a:t>; several hundred thousand dollars campus-wide</a:t>
            </a:r>
          </a:p>
          <a:p>
            <a:pPr>
              <a:spcBef>
                <a:spcPts val="800"/>
              </a:spcBef>
              <a:buClr>
                <a:srgbClr val="0072C6"/>
              </a:buClr>
            </a:pPr>
            <a:r>
              <a:rPr lang="en-US" sz="900" dirty="0" smtClean="0">
                <a:gradFill>
                  <a:gsLst>
                    <a:gs pos="13869">
                      <a:schemeClr val="tx1"/>
                    </a:gs>
                    <a:gs pos="42000">
                      <a:schemeClr val="tx1"/>
                    </a:gs>
                  </a:gsLst>
                  <a:lin ang="5400000" scaled="0"/>
                </a:gradFill>
              </a:rPr>
              <a:t>Researchers focus on what’s next; technicians </a:t>
            </a:r>
            <a:br>
              <a:rPr lang="en-US" sz="900" dirty="0" smtClean="0">
                <a:gradFill>
                  <a:gsLst>
                    <a:gs pos="13869">
                      <a:schemeClr val="tx1"/>
                    </a:gs>
                    <a:gs pos="42000">
                      <a:schemeClr val="tx1"/>
                    </a:gs>
                  </a:gsLst>
                  <a:lin ang="5400000" scaled="0"/>
                </a:gradFill>
              </a:rPr>
            </a:br>
            <a:r>
              <a:rPr lang="en-US" sz="900" dirty="0" smtClean="0">
                <a:gradFill>
                  <a:gsLst>
                    <a:gs pos="13869">
                      <a:schemeClr val="tx1"/>
                    </a:gs>
                    <a:gs pos="42000">
                      <a:schemeClr val="tx1"/>
                    </a:gs>
                  </a:gsLst>
                  <a:lin ang="5400000" scaled="0"/>
                </a:gradFill>
              </a:rPr>
              <a:t>fix problems before they start </a:t>
            </a:r>
            <a:endParaRPr lang="en-US" dirty="0" smtClean="0">
              <a:gradFill>
                <a:gsLst>
                  <a:gs pos="13869">
                    <a:schemeClr val="tx1"/>
                  </a:gs>
                  <a:gs pos="42000">
                    <a:schemeClr val="tx1"/>
                  </a:gs>
                </a:gsLst>
                <a:lin ang="5400000" scaled="0"/>
              </a:gradFill>
              <a:latin typeface="Segoe UI Light"/>
            </a:endParaRPr>
          </a:p>
          <a:p>
            <a:pPr>
              <a:buClr>
                <a:srgbClr val="0072C6"/>
              </a:buClr>
            </a:pPr>
            <a:r>
              <a:rPr lang="en-US" sz="900" dirty="0" smtClean="0">
                <a:gradFill>
                  <a:gsLst>
                    <a:gs pos="13869">
                      <a:schemeClr val="tx1"/>
                    </a:gs>
                    <a:gs pos="42000">
                      <a:schemeClr val="tx1"/>
                    </a:gs>
                  </a:gsLst>
                  <a:lin ang="5400000" scaled="0"/>
                </a:gradFill>
              </a:rPr>
              <a:t>Scale: same headcount with significantly more reach and impact</a:t>
            </a:r>
          </a:p>
          <a:p>
            <a:pPr marL="0" lvl="1" indent="0" defTabSz="941603">
              <a:spcAft>
                <a:spcPts val="343"/>
              </a:spcAft>
              <a:buNone/>
              <a:defRPr/>
            </a:pPr>
            <a:endParaRPr lang="en-US" u="sng" dirty="0" smtClean="0">
              <a:hlinkClick r:id="rId3"/>
            </a:endParaRPr>
          </a:p>
          <a:p>
            <a:pPr marL="0" lvl="1" indent="0" defTabSz="941603">
              <a:spcAft>
                <a:spcPts val="343"/>
              </a:spcAft>
              <a:buNone/>
              <a:defRPr/>
            </a:pPr>
            <a:r>
              <a:rPr lang="en-US" u="sng" dirty="0" smtClean="0">
                <a:hlinkClick r:id="rId3"/>
              </a:rPr>
              <a:t>https</a:t>
            </a:r>
            <a:r>
              <a:rPr lang="en-US" u="sng" dirty="0">
                <a:hlinkClick r:id="rId3"/>
              </a:rPr>
              <a:t>://customers.microsoft.com/Pages/CustomerStory.aspx?recid=8576</a:t>
            </a:r>
            <a:endParaRPr lang="en-US" sz="800" dirty="0"/>
          </a:p>
          <a:p>
            <a:endParaRPr lang="en-US" baseline="0" dirty="0" smtClean="0"/>
          </a:p>
          <a:p>
            <a:r>
              <a:rPr lang="en-US" baseline="0" dirty="0" smtClean="0"/>
              <a:t>Another example of predictive maintenance is the ThyssenKrupp elevator company, who can now predict elevator issues before they even happen, utilizing the skills of their team in a proactive rather than reactive way. </a:t>
            </a:r>
          </a:p>
          <a:p>
            <a:pPr marL="0" lvl="1" indent="0" defTabSz="941603">
              <a:spcAft>
                <a:spcPts val="343"/>
              </a:spcAft>
              <a:buNone/>
              <a:defRPr/>
            </a:pPr>
            <a:r>
              <a:rPr lang="en-US" u="sng" dirty="0">
                <a:hlinkClick r:id="rId4"/>
              </a:rPr>
              <a:t>http://www.microsoft.com/windowsembedded/en-us/internet-of-things-customer-stories.aspx?id=9</a:t>
            </a:r>
            <a:endParaRPr lang="en-US" sz="800"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7855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904875"/>
            <a:ext cx="8035926" cy="4519613"/>
          </a:xfrm>
        </p:spPr>
      </p:sp>
      <p:sp>
        <p:nvSpPr>
          <p:cNvPr id="3" name="Notes Placeholder 2"/>
          <p:cNvSpPr>
            <a:spLocks noGrp="1"/>
          </p:cNvSpPr>
          <p:nvPr>
            <p:ph type="body" idx="1"/>
          </p:nvPr>
        </p:nvSpPr>
        <p:spPr/>
        <p:txBody>
          <a:bodyPr/>
          <a:lstStyle/>
          <a:p>
            <a:pPr marL="0" indent="0">
              <a:buFont typeface="Arial"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446257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794420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6/26/2015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65836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6A1D164-B33D-4403-8B09-EB3C0309BC7D}" type="datetime1">
              <a:rPr lang="en-US" smtClean="0">
                <a:solidFill>
                  <a:prstClr val="black"/>
                </a:solidFill>
              </a:rPr>
              <a:pPr/>
              <a:t>6/26/2015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0316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embrace</a:t>
            </a:r>
            <a:r>
              <a:rPr lang="en-US" baseline="0" dirty="0" smtClean="0"/>
              <a:t> of open source continues with our GA release by now adding to our full support of R with new first class support for SQLite and Python. Just as you can with R, you can drop your custom Python code directly into ML Studio. </a:t>
            </a:r>
          </a:p>
          <a:p>
            <a:endParaRPr lang="en-US" baseline="0" dirty="0" smtClean="0"/>
          </a:p>
          <a:p>
            <a:r>
              <a:rPr lang="en-US" baseline="0" dirty="0" smtClean="0"/>
              <a:t>You can then combine your custom work with our world-class algorithms such as learning with counts, which allows you to digest terabytes of data – truly a Big Data solution in the cloud.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95844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as I’ve mentioned, no other</a:t>
            </a:r>
            <a:r>
              <a:rPr lang="en-US" baseline="0" dirty="0" smtClean="0"/>
              <a:t> vendor offers the ability to deploy with one click – you can literally see the button here. It is simply powerful to be able to put your models into production and increase their usability for businesses, the community and the world. </a:t>
            </a:r>
          </a:p>
          <a:p>
            <a:endParaRPr lang="en-US" baseline="0" dirty="0" smtClean="0"/>
          </a:p>
          <a:p>
            <a:r>
              <a:rPr lang="en-US" baseline="0" dirty="0" smtClean="0"/>
              <a:t>And we’re enabling the community of Azure ML users by offering an in-product Gallery where you can discover solutions built by others, drop those directly into your workspace for experimentation and learning, as well as easily share your own work in the gallery with the same ease of use you experience with web service production. You can try this out by logging on to azure.com/ml and clicking “get started” to try our perpetually free version.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36329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smtClean="0">
                <a:gradFill>
                  <a:gsLst>
                    <a:gs pos="1250">
                      <a:srgbClr val="FFFFFF"/>
                    </a:gs>
                    <a:gs pos="100000">
                      <a:srgbClr val="FFFFFF"/>
                    </a:gs>
                  </a:gsLst>
                  <a:lin ang="5400000" scaled="0"/>
                </a:gradFill>
                <a:latin typeface="Segoe UI"/>
              </a:rPr>
              <a:t>Partnering with MAX451 and Microsoft enabled them </a:t>
            </a:r>
            <a:br>
              <a:rPr lang="en-US" sz="900" dirty="0" smtClean="0">
                <a:gradFill>
                  <a:gsLst>
                    <a:gs pos="1250">
                      <a:srgbClr val="FFFFFF"/>
                    </a:gs>
                    <a:gs pos="100000">
                      <a:srgbClr val="FFFFFF"/>
                    </a:gs>
                  </a:gsLst>
                  <a:lin ang="5400000" scaled="0"/>
                </a:gradFill>
                <a:latin typeface="Segoe UI"/>
              </a:rPr>
            </a:br>
            <a:r>
              <a:rPr lang="en-US" sz="900" dirty="0" smtClean="0">
                <a:gradFill>
                  <a:gsLst>
                    <a:gs pos="1250">
                      <a:srgbClr val="FFFFFF"/>
                    </a:gs>
                    <a:gs pos="100000">
                      <a:srgbClr val="FFFFFF"/>
                    </a:gs>
                  </a:gsLst>
                  <a:lin ang="5400000" scaled="0"/>
                </a:gradFill>
                <a:latin typeface="Segoe UI"/>
              </a:rPr>
              <a:t>to launch the One Pier 1 initiative to delight their customers with every interaction. </a:t>
            </a:r>
          </a:p>
          <a:p>
            <a:endParaRPr lang="en-US" dirty="0" smtClean="0"/>
          </a:p>
          <a:p>
            <a:pPr>
              <a:spcAft>
                <a:spcPts val="600"/>
              </a:spcAft>
            </a:pPr>
            <a:r>
              <a:rPr lang="en-US" sz="1100" dirty="0" smtClean="0">
                <a:gradFill>
                  <a:gsLst>
                    <a:gs pos="13869">
                      <a:schemeClr val="tx1"/>
                    </a:gs>
                    <a:gs pos="42000">
                      <a:schemeClr val="tx1"/>
                    </a:gs>
                  </a:gsLst>
                  <a:lin ang="5400000" scaled="0"/>
                </a:gradFill>
                <a:latin typeface="Segoe UI Light"/>
              </a:rPr>
              <a:t>Competitive advantage </a:t>
            </a:r>
          </a:p>
          <a:p>
            <a:pPr>
              <a:buClr>
                <a:srgbClr val="0072C6"/>
              </a:buClr>
            </a:pPr>
            <a:r>
              <a:rPr lang="en-US" sz="900" dirty="0" smtClean="0">
                <a:gradFill>
                  <a:gsLst>
                    <a:gs pos="13869">
                      <a:schemeClr val="tx1"/>
                    </a:gs>
                    <a:gs pos="42000">
                      <a:schemeClr val="tx1"/>
                    </a:gs>
                  </a:gsLst>
                  <a:lin ang="5400000" scaled="0"/>
                </a:gradFill>
              </a:rPr>
              <a:t>Deliver the right message at the best time using the most effective marketing vehicle </a:t>
            </a:r>
          </a:p>
          <a:p>
            <a:pPr>
              <a:buClr>
                <a:srgbClr val="0072C6"/>
              </a:buClr>
            </a:pPr>
            <a:r>
              <a:rPr lang="en-US" sz="900" dirty="0" smtClean="0">
                <a:gradFill>
                  <a:gsLst>
                    <a:gs pos="13869">
                      <a:schemeClr val="tx1"/>
                    </a:gs>
                    <a:gs pos="42000">
                      <a:schemeClr val="tx1"/>
                    </a:gs>
                  </a:gsLst>
                  <a:lin ang="5400000" scaled="0"/>
                </a:gradFill>
              </a:rPr>
              <a:t>Product choices per store and online based on past local and global purchase preference </a:t>
            </a:r>
          </a:p>
          <a:p>
            <a:pPr>
              <a:spcBef>
                <a:spcPts val="1200"/>
              </a:spcBef>
              <a:buClr>
                <a:srgbClr val="0072C6"/>
              </a:buClr>
            </a:pPr>
            <a:r>
              <a:rPr lang="en-US" sz="1100" dirty="0" smtClean="0">
                <a:gradFill>
                  <a:gsLst>
                    <a:gs pos="13869">
                      <a:schemeClr val="tx1"/>
                    </a:gs>
                    <a:gs pos="42000">
                      <a:schemeClr val="tx1"/>
                    </a:gs>
                  </a:gsLst>
                  <a:lin ang="5400000" scaled="0"/>
                </a:gradFill>
                <a:latin typeface="Segoe UI Light"/>
              </a:rPr>
              <a:t>Business transformation </a:t>
            </a:r>
          </a:p>
          <a:p>
            <a:pPr>
              <a:buClr>
                <a:srgbClr val="0072C6"/>
              </a:buClr>
            </a:pPr>
            <a:r>
              <a:rPr lang="en-US" sz="900" dirty="0" smtClean="0">
                <a:gradFill>
                  <a:gsLst>
                    <a:gs pos="13869">
                      <a:schemeClr val="tx1"/>
                    </a:gs>
                    <a:gs pos="42000">
                      <a:schemeClr val="tx1"/>
                    </a:gs>
                  </a:gsLst>
                  <a:lin ang="5400000" scaled="0"/>
                </a:gradFill>
              </a:rPr>
              <a:t>Seamless customer experience from brick and mortar to online </a:t>
            </a:r>
          </a:p>
          <a:p>
            <a:pPr>
              <a:buClr>
                <a:srgbClr val="0072C6"/>
              </a:buClr>
            </a:pPr>
            <a:r>
              <a:rPr lang="en-US" sz="900" dirty="0" smtClean="0">
                <a:gradFill>
                  <a:gsLst>
                    <a:gs pos="13869">
                      <a:schemeClr val="tx1"/>
                    </a:gs>
                    <a:gs pos="42000">
                      <a:schemeClr val="tx1"/>
                    </a:gs>
                  </a:gsLst>
                  <a:lin ang="5400000" scaled="0"/>
                </a:gradFill>
              </a:rPr>
              <a:t>Leader in </a:t>
            </a:r>
            <a:r>
              <a:rPr lang="en-US" sz="900" dirty="0" err="1" smtClean="0">
                <a:gradFill>
                  <a:gsLst>
                    <a:gs pos="13869">
                      <a:schemeClr val="tx1"/>
                    </a:gs>
                    <a:gs pos="42000">
                      <a:schemeClr val="tx1"/>
                    </a:gs>
                  </a:gsLst>
                  <a:lin ang="5400000" scaled="0"/>
                </a:gradFill>
              </a:rPr>
              <a:t>omni</a:t>
            </a:r>
            <a:r>
              <a:rPr lang="en-US" sz="900" smtClean="0">
                <a:gradFill>
                  <a:gsLst>
                    <a:gs pos="13869">
                      <a:schemeClr val="tx1"/>
                    </a:gs>
                    <a:gs pos="42000">
                      <a:schemeClr val="tx1"/>
                    </a:gs>
                  </a:gsLst>
                  <a:lin ang="5400000" scaled="0"/>
                </a:gradFill>
              </a:rPr>
              <a:t>-channel retailing</a:t>
            </a:r>
          </a:p>
          <a:p>
            <a:endParaRPr lang="en-US" dirty="0" smtClean="0"/>
          </a:p>
          <a:p>
            <a:endParaRPr lang="en-US" dirty="0" smtClean="0"/>
          </a:p>
          <a:p>
            <a:endParaRPr lang="en-US" dirty="0" smtClean="0"/>
          </a:p>
          <a:p>
            <a:r>
              <a:rPr lang="en-US" dirty="0" smtClean="0"/>
              <a:t>A vast</a:t>
            </a:r>
            <a:r>
              <a:rPr lang="en-US" baseline="0" dirty="0" smtClean="0"/>
              <a:t> array of companies can benefit from understanding what they need before they need it and retail customers like Pier 1 are optimizing their marketing down to the individual level across both store and online interactions. Before Azure ML, Pier 1 sent mass emails to all of their customers, advertising the same thing – like outdoor furniture – whether that customer had ever had interest in furniture at all or lived in an applicable place. Today, they’re able to look at past buying behavior, location data and sensor data from their stores to hone in on what will most delight and inspire their customers – and increase their bottom line. </a:t>
            </a:r>
          </a:p>
          <a:p>
            <a:pPr marL="110344" lvl="1" indent="0">
              <a:buNone/>
            </a:pPr>
            <a:endParaRPr lang="en-US" dirty="0" smtClean="0">
              <a:hlinkClick r:id="rId3"/>
            </a:endParaRPr>
          </a:p>
          <a:p>
            <a:pPr marL="110344" lvl="1" indent="0">
              <a:buNone/>
            </a:pPr>
            <a:r>
              <a:rPr lang="en-US" u="sng" dirty="0" smtClean="0">
                <a:hlinkClick r:id="rId3"/>
              </a:rPr>
              <a:t>https://www.youtube.com/watch?v=fN8Cixcc5yg&amp;feature=youtu.be</a:t>
            </a:r>
            <a:endParaRPr lang="en-US" sz="800" dirty="0" smtClean="0"/>
          </a:p>
          <a:p>
            <a:pPr marL="110344" lvl="1" indent="0">
              <a:buNone/>
            </a:pPr>
            <a:r>
              <a:rPr lang="en-US" u="sng" dirty="0" smtClean="0">
                <a:hlinkClick r:id="rId4"/>
              </a:rPr>
              <a:t>https://customers.microsoft.com/Pages/CustomerStory.aspx?recid=11257</a:t>
            </a:r>
            <a:endParaRPr lang="en-US" u="sng" dirty="0" smtClean="0"/>
          </a:p>
          <a:p>
            <a:pPr marL="110344" lvl="1" indent="0">
              <a:buNone/>
            </a:pPr>
            <a:endParaRPr lang="en-US" u="sng" dirty="0" smtClean="0"/>
          </a:p>
          <a:p>
            <a:pPr marL="110344" lvl="1" indent="0">
              <a:buNone/>
            </a:pPr>
            <a:endParaRPr lang="en-US" sz="800"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83575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a:t>
            </a:r>
            <a:r>
              <a:rPr lang="en-US" baseline="0" dirty="0" smtClean="0"/>
              <a:t> Buildings are the new frontier of optimization for college and business campuses and large buildings like airports and warehouses. Machine Learning allows predictive maintenance of buildings and systems – fixing things before they ever break – and users like Carnegie Mellon are optimizing their heating and cooling across campus for peak and down time and weather patterns. Imagine not heating an entire campus during an unseasonably hot winter day or not cooling it during a Spring cold snap? How much energy and cost would be saved. 20% is what they’re looking at today.</a:t>
            </a:r>
          </a:p>
          <a:p>
            <a:pPr marL="0" lvl="1" indent="0" defTabSz="941603">
              <a:spcAft>
                <a:spcPts val="343"/>
              </a:spcAft>
              <a:buNone/>
              <a:defRPr/>
            </a:pPr>
            <a:r>
              <a:rPr lang="en-US" u="sng" dirty="0">
                <a:hlinkClick r:id="rId3"/>
              </a:rPr>
              <a:t>https://customers.microsoft.com/Pages/CustomerStory.aspx?recid=8576</a:t>
            </a:r>
            <a:endParaRPr lang="en-US" sz="800" dirty="0"/>
          </a:p>
          <a:p>
            <a:endParaRPr lang="en-US" baseline="0" dirty="0" smtClean="0"/>
          </a:p>
          <a:p>
            <a:r>
              <a:rPr lang="en-US" baseline="0" dirty="0" smtClean="0"/>
              <a:t>Another example of predictive maintenance is the ThyssenKrupp elevator company, who can now predict elevator issues before they even happen, utilizing the skills of their team in a proactive rather than reactive way. </a:t>
            </a:r>
          </a:p>
          <a:p>
            <a:pPr marL="0" lvl="1" indent="0" defTabSz="941603">
              <a:spcAft>
                <a:spcPts val="343"/>
              </a:spcAft>
              <a:buNone/>
              <a:defRPr/>
            </a:pPr>
            <a:r>
              <a:rPr lang="en-US" u="sng" dirty="0">
                <a:hlinkClick r:id="rId4"/>
              </a:rPr>
              <a:t>http://www.microsoft.com/windowsembedded/en-us/internet-of-things-customer-stories.aspx?id=9</a:t>
            </a:r>
            <a:endParaRPr lang="en-US" sz="800"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15762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14053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smtClean="0">
                <a:solidFill>
                  <a:schemeClr val="tx1"/>
                </a:solidFill>
                <a:effectLst/>
                <a:latin typeface="Segoe UI Light" pitchFamily="34" charset="0"/>
                <a:ea typeface="+mn-ea"/>
                <a:cs typeface="+mn-cs"/>
              </a:rPr>
              <a:t>Machine Learning is a term that is not widely understood, perhaps you think of it as artificial intelligence or robotics or any number of things. It’s helpful to start with how Microsoft thinks of machine learning. Machine learning means computers that become smarter with experience. What do we mean by </a:t>
            </a:r>
            <a:r>
              <a:rPr lang="en-US" sz="900" b="1" kern="1200" baseline="0" dirty="0" smtClean="0">
                <a:solidFill>
                  <a:schemeClr val="tx1"/>
                </a:solidFill>
                <a:effectLst/>
                <a:latin typeface="Segoe UI Light" pitchFamily="34" charset="0"/>
                <a:ea typeface="+mn-ea"/>
                <a:cs typeface="+mn-cs"/>
              </a:rPr>
              <a:t>experience</a:t>
            </a:r>
            <a:r>
              <a:rPr lang="en-US" sz="900" b="0" kern="1200" baseline="0" dirty="0" smtClean="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kern="1200" baseline="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smtClean="0">
                <a:solidFill>
                  <a:schemeClr val="tx1"/>
                </a:solidFill>
                <a:effectLst/>
                <a:latin typeface="Segoe UI Light" pitchFamily="34" charset="0"/>
                <a:ea typeface="+mn-ea"/>
                <a:cs typeface="+mn-cs"/>
              </a:rPr>
              <a:t>Experience is past data + human input. And that </a:t>
            </a:r>
            <a:r>
              <a:rPr lang="en-US" sz="900" b="1" kern="1200" baseline="0" dirty="0" smtClean="0">
                <a:solidFill>
                  <a:schemeClr val="tx1"/>
                </a:solidFill>
                <a:effectLst/>
                <a:latin typeface="Segoe UI Light" pitchFamily="34" charset="0"/>
                <a:ea typeface="+mn-ea"/>
                <a:cs typeface="+mn-cs"/>
              </a:rPr>
              <a:t>past data </a:t>
            </a:r>
            <a:r>
              <a:rPr lang="en-US" sz="900" b="0" kern="1200" baseline="0" dirty="0" smtClean="0">
                <a:solidFill>
                  <a:schemeClr val="tx1"/>
                </a:solidFill>
                <a:effectLst/>
                <a:latin typeface="Segoe UI Light" pitchFamily="34" charset="0"/>
                <a:ea typeface="+mn-ea"/>
                <a:cs typeface="+mn-cs"/>
              </a:rPr>
              <a:t>is often huge – the quantity of data is doubling about every 18 months and that’s only increasing from here. Computers can consider far more variables than a human making the same decision.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kern="1200" baseline="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smtClean="0">
                <a:solidFill>
                  <a:schemeClr val="tx1"/>
                </a:solidFill>
                <a:effectLst/>
                <a:latin typeface="Segoe UI Light" pitchFamily="34" charset="0"/>
                <a:ea typeface="+mn-ea"/>
                <a:cs typeface="+mn-cs"/>
              </a:rPr>
              <a:t>And what do we mean by </a:t>
            </a:r>
            <a:r>
              <a:rPr lang="en-US" sz="900" b="1" kern="1200" baseline="0" dirty="0" smtClean="0">
                <a:solidFill>
                  <a:schemeClr val="tx1"/>
                </a:solidFill>
                <a:effectLst/>
                <a:latin typeface="Segoe UI Light" pitchFamily="34" charset="0"/>
                <a:ea typeface="+mn-ea"/>
                <a:cs typeface="+mn-cs"/>
              </a:rPr>
              <a:t>human input</a:t>
            </a:r>
            <a:r>
              <a:rPr lang="en-US" sz="900" b="0" kern="1200" baseline="0" dirty="0" smtClean="0">
                <a:solidFill>
                  <a:schemeClr val="tx1"/>
                </a:solidFill>
                <a:effectLst/>
                <a:latin typeface="Segoe UI Light" pitchFamily="34" charset="0"/>
                <a:ea typeface="+mn-ea"/>
                <a:cs typeface="+mn-cs"/>
              </a:rPr>
              <a:t>? Human input takes two forms – the input of the user who is either communicating that the output is what they are looking to see or not. In the case that it’s not, the machine can either self-adjust to deliver better results moving forward or the advanced analytic developer or data scientist can make those changes to the model. Let’s look at examples from our own work over many years. </a:t>
            </a: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0" i="1" baseline="0" dirty="0" smtClean="0"/>
              <a:t>WASH video: </a:t>
            </a:r>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smtClean="0"/>
              <a:t>https://www.youtube.com/watch?v=iIYU1Xfhr8g&amp;feature=youtu.be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smtClean="0"/>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56439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55955158-DAB7-464F-B4BB-7877F281FC65}"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974147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55955158-DAB7-464F-B4BB-7877F281FC6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612958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55955158-DAB7-464F-B4BB-7877F281FC6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639694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55955158-DAB7-464F-B4BB-7877F281FC65}"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93672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what does that look like from an architectural perspective? Machine learning is a technology in which you work from business problem backwards. Let’s say I have an issue of customer churn. I don’t know why my best customers are leaving and I need to find out. I have things like Twitter/Facebook/Blog entries in </a:t>
            </a:r>
            <a:r>
              <a:rPr lang="en-US" baseline="0" dirty="0" err="1" smtClean="0"/>
              <a:t>HDInsight</a:t>
            </a:r>
            <a:r>
              <a:rPr lang="en-US" baseline="0" dirty="0" smtClean="0"/>
              <a:t> – our Hadoop implementation in the cloud – and it’s streaming in daily from the web. On premises I have my customer sales data and buying behavior. </a:t>
            </a:r>
          </a:p>
          <a:p>
            <a:endParaRPr lang="en-US" baseline="0" dirty="0" smtClean="0"/>
          </a:p>
          <a:p>
            <a:r>
              <a:rPr lang="en-US" baseline="0" dirty="0" smtClean="0"/>
              <a:t>I can then bring in the training set data from </a:t>
            </a:r>
            <a:r>
              <a:rPr lang="en-US" baseline="0" dirty="0" err="1" smtClean="0"/>
              <a:t>HDInsight</a:t>
            </a:r>
            <a:r>
              <a:rPr lang="en-US" baseline="0" dirty="0" smtClean="0"/>
              <a:t> and a subset of my on-premises customer data into the built-in storage space. I can then model against that training set in ML Studio – which is the playground for the data scientist or advanced analytic developer. In this space the implementer trains and tests the model until she is satisfied that the model will deliver the answer to the question of customer churn. Not only why the customers are departing, but predictive analytics to tell the company which ones are currently at risk based on past data. That way the sales and marketing departments can target those specific customers with the right activities to solve for why they’re leaving in the first place. </a:t>
            </a:r>
          </a:p>
          <a:p>
            <a:endParaRPr lang="en-US" baseline="0" dirty="0" smtClean="0"/>
          </a:p>
          <a:p>
            <a:r>
              <a:rPr lang="en-US" baseline="0" dirty="0" smtClean="0"/>
              <a:t>The implementer then literally pushes a “Yes” button in the tool to send the finished model into staging, with a flag on the Microsoft Azure portal letting the owner of the all-up portal experience know the model is ready to go. </a:t>
            </a:r>
            <a:r>
              <a:rPr lang="en-US" b="1" baseline="0" dirty="0" smtClean="0"/>
              <a:t>Again – this is a unique and differentiated experience with Azure ML – we are the only ones who offer the ability to push a customized model to production this easily and quickly. </a:t>
            </a:r>
            <a:r>
              <a:rPr lang="en-US" baseline="0" dirty="0" smtClean="0"/>
              <a:t>Once pushed live, this is now surfaced as a web service which can run over any data, anywhere. If this is running over on-premises data, the data is never persisted in the cloud, so again the only data that must be in the cloud is the original training set, which can be anonymized and removed once the modeling is done for those customers with compliance/security concerns around data in the cloud. </a:t>
            </a:r>
          </a:p>
          <a:p>
            <a:endParaRPr lang="en-US" baseline="0" dirty="0" smtClean="0"/>
          </a:p>
          <a:p>
            <a:r>
              <a:rPr lang="en-US" baseline="0" dirty="0" smtClean="0"/>
              <a:t>This finished web service can now be called from the company dashboard, where the CMO can easily consume the results and advise the teams accordingly. And, as the company needs change, the implementer need only to revisit the model in ML Studio, adjust it and push it to staging again to literally have the model swap out underneath the live web service. </a:t>
            </a:r>
          </a:p>
          <a:p>
            <a:endParaRPr lang="en-US" baseline="0" dirty="0" smtClean="0"/>
          </a:p>
          <a:p>
            <a:r>
              <a:rPr lang="en-US" baseline="0" dirty="0" smtClean="0"/>
              <a:t>But what if the company doesn’t have an implementer in house? In that case, they can go right to the Azure Machine Learning Marketplace, where there are live hosted web services already existing to solve common problems such as this. They can be simply hooked up to apps, services and dashboards for this type of solution. This is also a value-add for companies and implementers looking to monetize their own machine learning solutions. Off azure.com/ml on Machine Learning Center we have detailed instructions on how to leverage this to create, monetize and scale your own ML offerings here.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24</a:t>
            </a:fld>
            <a:endParaRPr lang="en-US" dirty="0">
              <a:solidFill>
                <a:prstClr val="black"/>
              </a:solidFill>
            </a:endParaRPr>
          </a:p>
        </p:txBody>
      </p:sp>
    </p:spTree>
    <p:extLst>
      <p:ext uri="{BB962C8B-B14F-4D97-AF65-F5344CB8AC3E}">
        <p14:creationId xmlns:p14="http://schemas.microsoft.com/office/powerpoint/2010/main" val="3096539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Looking back: It’s been a big year for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our 100% Apache Hadoop distribution in Azure.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launched as a Globally Available service on October 2013 (Q2, FY14).  From that time there has been major updates including having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be updated to the latest Hadoop 2.2 clusters and now on Hadoop 2.4 clusters. Microsoft has made major contributions to the Apache open source community through the Stinger project that have improved Hive queries up to 100x faster.  This was made possible by taking some of Microsoft’s know-how in SQL Server and translating that into the open source community.  Finally, Microsoft continues to add Hadoop sub-projects to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including </a:t>
            </a:r>
            <a:r>
              <a:rPr lang="en-US" sz="1200" kern="1200" dirty="0" err="1" smtClean="0">
                <a:solidFill>
                  <a:schemeClr val="tx1"/>
                </a:solidFill>
                <a:effectLst/>
                <a:latin typeface="+mn-lt"/>
                <a:ea typeface="+mn-ea"/>
                <a:cs typeface="+mn-cs"/>
              </a:rPr>
              <a:t>Hbase</a:t>
            </a:r>
            <a:r>
              <a:rPr lang="en-US" sz="1200" kern="1200" dirty="0" smtClean="0">
                <a:solidFill>
                  <a:schemeClr val="tx1"/>
                </a:solidFill>
                <a:effectLst/>
                <a:latin typeface="+mn-lt"/>
                <a:ea typeface="+mn-ea"/>
                <a:cs typeface="+mn-cs"/>
              </a:rPr>
              <a:t>, a columnar NoSQL database as a preview feature and Mahout for a library of Machine Learning.</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Looking forward: For FY15,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will continue its relatively fast release cadence.  In Q1, FY15, you’ll see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release </a:t>
            </a:r>
            <a:r>
              <a:rPr lang="en-US" sz="1200" kern="1200" dirty="0" err="1" smtClean="0">
                <a:solidFill>
                  <a:schemeClr val="tx1"/>
                </a:solidFill>
                <a:effectLst/>
                <a:latin typeface="+mn-lt"/>
                <a:ea typeface="+mn-ea"/>
                <a:cs typeface="+mn-cs"/>
              </a:rPr>
              <a:t>HBase</a:t>
            </a:r>
            <a:r>
              <a:rPr lang="en-US" sz="1200" kern="1200" dirty="0" smtClean="0">
                <a:solidFill>
                  <a:schemeClr val="tx1"/>
                </a:solidFill>
                <a:effectLst/>
                <a:latin typeface="+mn-lt"/>
                <a:ea typeface="+mn-ea"/>
                <a:cs typeface="+mn-cs"/>
              </a:rPr>
              <a:t>, a columnar NoSQL database as a GA feature.  You’ll also see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arrive in many Azure data centers like Japan, China and Brazil which will give you the ability to sell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in these regions.  In Q2, FY15, you’ll hear about </a:t>
            </a:r>
            <a:r>
              <a:rPr lang="en-US" sz="1200" kern="1200" dirty="0" err="1" smtClean="0">
                <a:solidFill>
                  <a:schemeClr val="tx1"/>
                </a:solidFill>
                <a:effectLst/>
                <a:latin typeface="+mn-lt"/>
                <a:ea typeface="+mn-ea"/>
                <a:cs typeface="+mn-cs"/>
              </a:rPr>
              <a:t>Hortonworks</a:t>
            </a:r>
            <a:r>
              <a:rPr lang="en-US" sz="1200" kern="1200" dirty="0" smtClean="0">
                <a:solidFill>
                  <a:schemeClr val="tx1"/>
                </a:solidFill>
                <a:effectLst/>
                <a:latin typeface="+mn-lt"/>
                <a:ea typeface="+mn-ea"/>
                <a:cs typeface="+mn-cs"/>
              </a:rPr>
              <a:t> releasing the next version of </a:t>
            </a:r>
            <a:r>
              <a:rPr lang="en-US" sz="1200" kern="1200" dirty="0" err="1" smtClean="0">
                <a:solidFill>
                  <a:schemeClr val="tx1"/>
                </a:solidFill>
                <a:effectLst/>
                <a:latin typeface="+mn-lt"/>
                <a:ea typeface="+mn-ea"/>
                <a:cs typeface="+mn-cs"/>
              </a:rPr>
              <a:t>Hortonworks</a:t>
            </a:r>
            <a:r>
              <a:rPr lang="en-US" sz="1200" kern="1200" dirty="0" smtClean="0">
                <a:solidFill>
                  <a:schemeClr val="tx1"/>
                </a:solidFill>
                <a:effectLst/>
                <a:latin typeface="+mn-lt"/>
                <a:ea typeface="+mn-ea"/>
                <a:cs typeface="+mn-cs"/>
              </a:rPr>
              <a:t> Data Platform (HDP 2.2) which will have built-in connectors to move data from </a:t>
            </a:r>
            <a:r>
              <a:rPr lang="en-US" sz="1200" kern="1200" dirty="0" err="1" smtClean="0">
                <a:solidFill>
                  <a:schemeClr val="tx1"/>
                </a:solidFill>
                <a:effectLst/>
                <a:latin typeface="+mn-lt"/>
                <a:ea typeface="+mn-ea"/>
                <a:cs typeface="+mn-cs"/>
              </a:rPr>
              <a:t>on-premise</a:t>
            </a:r>
            <a:r>
              <a:rPr lang="en-US" sz="1200" kern="1200" dirty="0" smtClean="0">
                <a:solidFill>
                  <a:schemeClr val="tx1"/>
                </a:solidFill>
                <a:effectLst/>
                <a:latin typeface="+mn-lt"/>
                <a:ea typeface="+mn-ea"/>
                <a:cs typeface="+mn-cs"/>
              </a:rPr>
              <a:t> to Azure as well as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being refreshed on this newest version.  You’ll also hear about the release of Storm as a streaming service for near real time processing on data in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4094898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Azure Stream Analytics is a cost effective event processing engine that helps uncover real-time insights from devices, sensors, infrastructure, applications, and data. It will enable various opportunities including Internet of Things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scenarios such as real-time fleet management or gaining insights from devices like mobile phones and connected cars. Deployed in the Azure cloud, Stream Analytics has elastic scale where resources are efficiently allocated and paid for as requested. Developers are given a rapid development experience where they describe their desired transformations in SQL and the system abstracts the complexities of the parallelization, distributed computing, and error handling from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Looking forward into H2 FY15, Stream Analytics will become generally available after previewing</a:t>
            </a:r>
            <a:r>
              <a:rPr lang="en-US" sz="1200" kern="1200" baseline="0" dirty="0" smtClean="0">
                <a:solidFill>
                  <a:schemeClr val="tx1"/>
                </a:solidFill>
                <a:effectLst/>
                <a:latin typeface="+mn-lt"/>
                <a:ea typeface="+mn-ea"/>
                <a:cs typeface="+mn-cs"/>
              </a:rPr>
              <a:t> at TechEd EMEA 2014.</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811640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Azure Data Factory is a cloud service for creating, managing, and monitoring the production of trusted information from on-premises and cloud data sources using transformative analytics at scale. Data Factory can be used in solutions to gain insights from operational and service health telemetry data, analyze customer actions to determine an optimal targeted marketing strategy, or predict customer churn from customer profile and service log data. Instead of writing hard-to-manage custom code to wire together a data warehouse with Hadoop, NoSQL, and SaaS, use Data Factory to quickly create and deploy highly available data processing pipelines, significantly cutting your time to solution and your operational costs. Get a single monitoring view of all of your data processing pipelines along with data lineage and service health. Bring together on-premises data like SQL Server and cloud data like Azure SQL Database, Blobs, and Tables with the transformative analytics of </a:t>
            </a:r>
            <a:r>
              <a:rPr lang="en-US" sz="1200" kern="1200" dirty="0" err="1" smtClean="0">
                <a:solidFill>
                  <a:schemeClr val="tx1"/>
                </a:solidFill>
                <a:effectLst/>
                <a:latin typeface="+mn-lt"/>
                <a:ea typeface="+mn-ea"/>
                <a:cs typeface="+mn-cs"/>
              </a:rPr>
              <a:t>HDInsight</a:t>
            </a:r>
            <a:r>
              <a:rPr lang="en-US" sz="1200" kern="1200" dirty="0" smtClean="0">
                <a:solidFill>
                  <a:schemeClr val="tx1"/>
                </a:solidFill>
                <a:effectLst/>
                <a:latin typeface="+mn-lt"/>
                <a:ea typeface="+mn-ea"/>
                <a:cs typeface="+mn-cs"/>
              </a:rPr>
              <a:t> (Hive, Pig, </a:t>
            </a:r>
            <a:r>
              <a:rPr lang="en-US" sz="1200" kern="1200" dirty="0" err="1" smtClean="0">
                <a:solidFill>
                  <a:schemeClr val="tx1"/>
                </a:solidFill>
                <a:effectLst/>
                <a:latin typeface="+mn-lt"/>
                <a:ea typeface="+mn-ea"/>
                <a:cs typeface="+mn-cs"/>
              </a:rPr>
              <a:t>MapReduce</a:t>
            </a:r>
            <a:r>
              <a:rPr lang="en-US" sz="1200" kern="1200" dirty="0" smtClean="0">
                <a:solidFill>
                  <a:schemeClr val="tx1"/>
                </a:solidFill>
                <a:effectLst/>
                <a:latin typeface="+mn-lt"/>
                <a:ea typeface="+mn-ea"/>
                <a:cs typeface="+mn-cs"/>
              </a:rPr>
              <a:t>, custom .NET code), and even Azure Machine Learning, to produce trusted information that is easily consumed by BI tools or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Looking forward into H2 FY15, Data Factory will become generally available after previewing</a:t>
            </a:r>
            <a:r>
              <a:rPr lang="en-US" sz="1200" kern="1200" baseline="0" dirty="0" smtClean="0">
                <a:solidFill>
                  <a:schemeClr val="tx1"/>
                </a:solidFill>
                <a:effectLst/>
                <a:latin typeface="+mn-lt"/>
                <a:ea typeface="+mn-ea"/>
                <a:cs typeface="+mn-cs"/>
              </a:rPr>
              <a:t> at TechEd EMEA 2014.</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137513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Microsoft’s Big Data vision in the cloud is to enable organizations to solve large, complex problems end-to-end, from storing and managing TBs of data without investing in hardware and software, to seamless integration with the 1 billion users of Excel. As part of this vision, Microsoft </a:t>
            </a:r>
            <a:r>
              <a:rPr lang="en-US" dirty="0" smtClean="0"/>
              <a:t>offers </a:t>
            </a:r>
            <a:r>
              <a:rPr lang="en-US" dirty="0"/>
              <a:t>Azure Machine </a:t>
            </a:r>
            <a:r>
              <a:rPr lang="en-US" dirty="0" smtClean="0"/>
              <a:t>Learning</a:t>
            </a:r>
            <a:r>
              <a:rPr lang="en-US" baseline="0" dirty="0" smtClean="0"/>
              <a:t>, </a:t>
            </a:r>
            <a:r>
              <a:rPr lang="en-US" dirty="0" smtClean="0"/>
              <a:t>designed </a:t>
            </a:r>
            <a:r>
              <a:rPr lang="en-US" dirty="0"/>
              <a:t>to democratize the complex task of </a:t>
            </a:r>
            <a:r>
              <a:rPr lang="en-US" dirty="0" smtClean="0"/>
              <a:t>advanced analytics.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Advanced analytics </a:t>
            </a:r>
            <a:r>
              <a:rPr lang="en-US" dirty="0" smtClean="0"/>
              <a:t>is using products like Azure</a:t>
            </a:r>
            <a:r>
              <a:rPr lang="en-US" baseline="0" dirty="0" smtClean="0"/>
              <a:t> Machine Learning to find new and actionable insights that </a:t>
            </a:r>
            <a:r>
              <a:rPr lang="en-US" b="1" baseline="0" dirty="0" smtClean="0"/>
              <a:t>traditional approaches to business intelligence are unlikely to discover</a:t>
            </a:r>
            <a:r>
              <a:rPr lang="en-US" baseline="0" dirty="0" smtClean="0"/>
              <a:t>. An easy way to think about this is thinking about a dashboard. Today when confined by only BI tools without a connection to machine learning, it is solely the job of the human looking at the spreadsheet to gain insights and react to the data. But a human can only consume so many variables. A computer, on the other hand, can consume a great deal more variables to provide much deeper insight on the data. Humans can then react to the data to make decisions that drive competitive advantage, as well as program the computer further to recognize important patterns in the future. This is why we say </a:t>
            </a:r>
            <a:r>
              <a:rPr lang="en-US" b="1" baseline="0" dirty="0" smtClean="0"/>
              <a:t>beyond business intelligence – machine intelligence.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accessibility of our solution starts with set up. Previously you needed to provision your workspace on-premises for machine learning, also thinking about server space and a host of other considerations. Today you can </a:t>
            </a:r>
            <a:r>
              <a:rPr lang="en-US" sz="1200" b="1" baseline="0" dirty="0" smtClean="0">
                <a:solidFill>
                  <a:srgbClr val="505050"/>
                </a:solidFill>
              </a:rPr>
              <a:t>g</a:t>
            </a:r>
            <a:r>
              <a:rPr lang="en-US" sz="1200" b="1" dirty="0" smtClean="0">
                <a:solidFill>
                  <a:srgbClr val="505050"/>
                </a:solidFill>
              </a:rPr>
              <a:t>et started with just a browser</a:t>
            </a:r>
            <a:r>
              <a:rPr lang="en-US" sz="1200" b="0" dirty="0" smtClean="0">
                <a:solidFill>
                  <a:srgbClr val="505050"/>
                </a:solidFill>
              </a:rPr>
              <a:t>.</a:t>
            </a:r>
            <a:r>
              <a:rPr lang="en-US" sz="1200" b="0" baseline="0" dirty="0" smtClean="0">
                <a:solidFill>
                  <a:srgbClr val="505050"/>
                </a:solidFill>
              </a:rPr>
              <a:t> With only an Azure subscription, you can take advantage of the full functionality of Azure Machine Learning within minutes. Taking a test drive is even easier, click Get Started off azure.com/ml and with simply a Microsoft ID you’re off to the races.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solidFill>
                  <a:srgbClr val="505050"/>
                </a:solidFill>
              </a:rPr>
              <a:t>Another limit with other machine learning solutions are </a:t>
            </a:r>
            <a:r>
              <a:rPr lang="en-US" sz="1200" b="0" baseline="0" dirty="0" err="1" smtClean="0">
                <a:solidFill>
                  <a:srgbClr val="505050"/>
                </a:solidFill>
              </a:rPr>
              <a:t>siloed</a:t>
            </a:r>
            <a:r>
              <a:rPr lang="en-US" sz="1200" b="0" baseline="0" dirty="0" smtClean="0">
                <a:solidFill>
                  <a:srgbClr val="505050"/>
                </a:solidFill>
              </a:rPr>
              <a:t> environments that only allow for one programming language or make changing from one algorithm to another time consuming and complex. With Azure ML, you can </a:t>
            </a:r>
            <a:r>
              <a:rPr lang="en-US" sz="1200" b="1" baseline="0" dirty="0" smtClean="0">
                <a:solidFill>
                  <a:srgbClr val="505050"/>
                </a:solidFill>
              </a:rPr>
              <a:t>e</a:t>
            </a:r>
            <a:r>
              <a:rPr lang="en-US" sz="1200" b="1" dirty="0" smtClean="0">
                <a:solidFill>
                  <a:srgbClr val="505050"/>
                </a:solidFill>
              </a:rPr>
              <a:t>xperience the power of choice</a:t>
            </a:r>
            <a:r>
              <a:rPr lang="en-US" sz="1200" b="0" baseline="0" dirty="0" smtClean="0">
                <a:solidFill>
                  <a:srgbClr val="505050"/>
                </a:solidFill>
              </a:rPr>
              <a:t>. That choice expands to language, with both Python and R being first class citizens of Azure ML, or algorithm. You can choose from hundreds of algorithms, including business-tested ones running our Microsoft businesses today. And swapping out algorithms to land on the right one for you is done with a click. Additionally you can drop in custom R and Python code – your “special sauce” – and mix and match that with the other options in the tool. </a:t>
            </a:r>
            <a:r>
              <a:rPr lang="en-US" sz="1200" b="1" dirty="0" smtClean="0">
                <a:solidFill>
                  <a:srgbClr val="505050"/>
                </a:solidFill>
              </a:rPr>
              <a:t/>
            </a:r>
            <a:br>
              <a:rPr lang="en-US" sz="1200" b="1" dirty="0" smtClean="0">
                <a:solidFill>
                  <a:srgbClr val="505050"/>
                </a:solidFill>
              </a:rPr>
            </a:br>
            <a:endParaRPr lang="en-US" sz="1200" b="1"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rgbClr val="505050"/>
                </a:solidFill>
              </a:rPr>
              <a:t>Most</a:t>
            </a:r>
            <a:r>
              <a:rPr lang="en-US" sz="1200" b="0" baseline="0" dirty="0" smtClean="0">
                <a:solidFill>
                  <a:srgbClr val="505050"/>
                </a:solidFill>
              </a:rPr>
              <a:t> revolutionary of all you can </a:t>
            </a:r>
            <a:r>
              <a:rPr lang="en-US" sz="1200" b="1" u="sng" baseline="0" dirty="0" smtClean="0">
                <a:solidFill>
                  <a:srgbClr val="00B050"/>
                </a:solidFill>
              </a:rPr>
              <a:t>d</a:t>
            </a:r>
            <a:r>
              <a:rPr lang="en-US" sz="1200" b="1" u="sng" dirty="0" smtClean="0">
                <a:solidFill>
                  <a:srgbClr val="00B050"/>
                </a:solidFill>
              </a:rPr>
              <a:t>eploy solutions in minutes</a:t>
            </a:r>
            <a:r>
              <a:rPr lang="en-US" sz="1200" b="0" u="none" baseline="0" dirty="0" smtClean="0">
                <a:solidFill>
                  <a:srgbClr val="00B050"/>
                </a:solidFill>
              </a:rPr>
              <a:t> as</a:t>
            </a:r>
            <a:r>
              <a:rPr lang="en-US" sz="1200" b="0" baseline="0" dirty="0" smtClean="0">
                <a:solidFill>
                  <a:srgbClr val="00B050"/>
                </a:solidFill>
              </a:rPr>
              <a:t> a web service, which is simply a </a:t>
            </a:r>
            <a:r>
              <a:rPr lang="en-US" sz="1200" b="0" baseline="0" dirty="0" err="1" smtClean="0">
                <a:solidFill>
                  <a:srgbClr val="00B050"/>
                </a:solidFill>
              </a:rPr>
              <a:t>url</a:t>
            </a:r>
            <a:r>
              <a:rPr lang="en-US" sz="1200" b="0" baseline="0" dirty="0" smtClean="0">
                <a:solidFill>
                  <a:srgbClr val="00B050"/>
                </a:solidFill>
              </a:rPr>
              <a:t> which can connect to any data, anywhere – including on-premises or in another cloud environment. The ability to put a model into production almost immediately, as well as revise it easily, is </a:t>
            </a:r>
            <a:r>
              <a:rPr lang="en-US" sz="1200" b="1" u="sng" baseline="0" dirty="0" smtClean="0">
                <a:solidFill>
                  <a:srgbClr val="00B050"/>
                </a:solidFill>
              </a:rPr>
              <a:t>unique to Microsoft</a:t>
            </a:r>
            <a:r>
              <a:rPr lang="en-US" sz="1200" b="1" u="none" baseline="0" dirty="0" smtClean="0">
                <a:solidFill>
                  <a:srgbClr val="00B050"/>
                </a:solidFill>
              </a:rPr>
              <a:t> </a:t>
            </a:r>
            <a:r>
              <a:rPr lang="en-US" sz="1200" b="0" u="none" baseline="0" dirty="0" smtClean="0">
                <a:solidFill>
                  <a:srgbClr val="00B050"/>
                </a:solidFill>
              </a:rPr>
              <a:t>and</a:t>
            </a:r>
            <a:r>
              <a:rPr lang="en-US" sz="1200" b="0" baseline="0" dirty="0" smtClean="0">
                <a:solidFill>
                  <a:srgbClr val="00B050"/>
                </a:solidFill>
              </a:rPr>
              <a:t> allows companies to stay on top of the changing business landscape more effectively than is offered by any other provider today.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solidFill>
                <a:srgbClr val="00B05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solidFill>
                  <a:srgbClr val="00B050"/>
                </a:solidFill>
              </a:rPr>
              <a:t>We even take that a step further, allowing model developers to </a:t>
            </a:r>
            <a:r>
              <a:rPr lang="en-US" sz="1200" b="1" baseline="0" dirty="0" smtClean="0">
                <a:solidFill>
                  <a:srgbClr val="505050"/>
                </a:solidFill>
              </a:rPr>
              <a:t>c</a:t>
            </a:r>
            <a:r>
              <a:rPr lang="en-US" sz="1200" b="1" dirty="0" smtClean="0">
                <a:solidFill>
                  <a:srgbClr val="505050"/>
                </a:solidFill>
              </a:rPr>
              <a:t>onnect to the world </a:t>
            </a:r>
            <a:r>
              <a:rPr lang="en-US" sz="1200" b="0" dirty="0" smtClean="0">
                <a:solidFill>
                  <a:srgbClr val="505050"/>
                </a:solidFill>
              </a:rPr>
              <a:t>with</a:t>
            </a:r>
            <a:r>
              <a:rPr lang="en-US" sz="1200" b="0" baseline="0" dirty="0" smtClean="0">
                <a:solidFill>
                  <a:srgbClr val="505050"/>
                </a:solidFill>
              </a:rPr>
              <a:t> our Machine Learning Marketplace, where they can publish finished solutions and APIs with their own brand and business model. Developers can also discover machine learning solutions there without any machine learning skills needed – the data science is inside. Check it out at </a:t>
            </a:r>
            <a:r>
              <a:rPr lang="en-US" sz="1200" dirty="0" smtClean="0">
                <a:solidFill>
                  <a:srgbClr val="505050"/>
                </a:solidFill>
              </a:rPr>
              <a:t>https://datamarket.azure.com/.</a:t>
            </a:r>
            <a:r>
              <a:rPr lang="en-US" sz="1200" baseline="0" dirty="0" smtClean="0">
                <a:solidFill>
                  <a:srgbClr val="505050"/>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505050"/>
              </a:solidFill>
            </a:endParaRPr>
          </a:p>
          <a:p>
            <a:endParaRPr lang="en-US" dirty="0"/>
          </a:p>
        </p:txBody>
      </p:sp>
      <p:sp>
        <p:nvSpPr>
          <p:cNvPr id="4" name="Slide Number Placeholder 3"/>
          <p:cNvSpPr>
            <a:spLocks noGrp="1"/>
          </p:cNvSpPr>
          <p:nvPr>
            <p:ph type="sldNum" sz="quarter" idx="10"/>
          </p:nvPr>
        </p:nvSpPr>
        <p:spPr/>
        <p:txBody>
          <a:bodyPr/>
          <a:lstStyle/>
          <a:p>
            <a:fld id="{FA3C8E28-7258-41B5-9D4F-E75A0600E4A7}"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92452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0" baseline="0" dirty="0" smtClean="0"/>
              <a:t>Areas of investment for BI in Excel:</a:t>
            </a:r>
          </a:p>
          <a:p>
            <a:pPr marL="0" indent="0">
              <a:buFont typeface="+mj-lt"/>
              <a:buNone/>
            </a:pPr>
            <a:endParaRPr lang="en-US" sz="1200" b="0" baseline="0" dirty="0" smtClean="0"/>
          </a:p>
          <a:p>
            <a:pPr marL="0" indent="0">
              <a:buFont typeface="+mj-lt"/>
              <a:buNone/>
            </a:pPr>
            <a:r>
              <a:rPr lang="en-US" sz="1200" b="1" baseline="0" dirty="0" smtClean="0"/>
              <a:t>Filtering for Power Map: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t>Available Sept 2014: </a:t>
            </a:r>
            <a:r>
              <a:rPr lang="en-US" sz="1200" i="0" kern="1200" dirty="0" smtClean="0">
                <a:solidFill>
                  <a:schemeClr val="tx1"/>
                </a:solidFill>
                <a:effectLst/>
                <a:latin typeface="+mn-lt"/>
                <a:ea typeface="+mn-ea"/>
                <a:cs typeface="+mn-cs"/>
              </a:rPr>
              <a:t>With filtering in Power Map, use familiar Excel filter controls to uncover more insights from your 3D </a:t>
            </a:r>
            <a:r>
              <a:rPr lang="en-US" sz="1200" i="0" kern="1200" dirty="0" err="1" smtClean="0">
                <a:solidFill>
                  <a:schemeClr val="tx1"/>
                </a:solidFill>
                <a:effectLst/>
                <a:latin typeface="+mn-lt"/>
                <a:ea typeface="+mn-ea"/>
                <a:cs typeface="+mn-cs"/>
              </a:rPr>
              <a:t>geospacial</a:t>
            </a:r>
            <a:r>
              <a:rPr lang="en-US" sz="1200" i="0" kern="1200" dirty="0" smtClean="0">
                <a:solidFill>
                  <a:schemeClr val="tx1"/>
                </a:solidFill>
                <a:effectLst/>
                <a:latin typeface="+mn-lt"/>
                <a:ea typeface="+mn-ea"/>
                <a:cs typeface="+mn-cs"/>
              </a:rPr>
              <a:t> visualizations. When using filters, you can adjust the amount of data shown, toggle between different categories or simply search and select specific values for more targeted analyses.</a:t>
            </a:r>
          </a:p>
          <a:p>
            <a:pPr marL="171450" indent="-171450">
              <a:buFont typeface="Arial" panose="020B0604020202020204" pitchFamily="34" charset="0"/>
              <a:buChar char="•"/>
            </a:pPr>
            <a:endParaRPr lang="en-US" sz="1200" b="0" baseline="0" dirty="0" smtClean="0"/>
          </a:p>
          <a:p>
            <a:pPr marL="0" indent="0">
              <a:buFont typeface="Arial" panose="020B0604020202020204" pitchFamily="34" charset="0"/>
              <a:buNone/>
            </a:pPr>
            <a:r>
              <a:rPr lang="en-US" sz="1200" b="1" baseline="0" dirty="0" smtClean="0"/>
              <a:t>Custom Maps for Power Map:</a:t>
            </a:r>
          </a:p>
          <a:p>
            <a:pPr marL="171450" indent="-171450">
              <a:buFont typeface="Arial" panose="020B0604020202020204" pitchFamily="34" charset="0"/>
              <a:buChar char="•"/>
            </a:pPr>
            <a:r>
              <a:rPr lang="en-US" sz="1200" b="0" baseline="0" dirty="0" smtClean="0"/>
              <a:t>Available Sept 2014: </a:t>
            </a:r>
            <a:r>
              <a:rPr lang="en-US" sz="1200" i="0" kern="1200" dirty="0" smtClean="0">
                <a:solidFill>
                  <a:schemeClr val="tx1"/>
                </a:solidFill>
                <a:effectLst/>
                <a:latin typeface="+mn-lt"/>
                <a:ea typeface="+mn-ea"/>
                <a:cs typeface="+mn-cs"/>
              </a:rPr>
              <a:t>Custom Maps extends all the features of Power Map so you can tell rich and interactive stories using any map type. Simply choose an image – like building floor maps, the human body, public transit routes, and system architectures - and Excel will guide you through transforming your data into visualizations that can be explored and shared.</a:t>
            </a:r>
          </a:p>
          <a:p>
            <a:pPr marL="171450" indent="-171450">
              <a:buFont typeface="Arial" panose="020B0604020202020204" pitchFamily="34" charset="0"/>
              <a:buChar char="•"/>
            </a:pPr>
            <a:endParaRPr lang="en-US" sz="1200" i="0" kern="1200" dirty="0" smtClean="0">
              <a:solidFill>
                <a:schemeClr val="tx1"/>
              </a:solidFill>
              <a:effectLst/>
              <a:latin typeface="+mn-lt"/>
              <a:ea typeface="+mn-ea"/>
              <a:cs typeface="+mn-cs"/>
            </a:endParaRPr>
          </a:p>
          <a:p>
            <a:pPr marL="0" indent="0">
              <a:buFont typeface="Arial" panose="020B0604020202020204" pitchFamily="34" charset="0"/>
              <a:buNone/>
            </a:pPr>
            <a:r>
              <a:rPr lang="en-US" sz="1200" b="1" baseline="0" dirty="0" smtClean="0"/>
              <a:t>OLAP Connectivity within Power View:</a:t>
            </a:r>
          </a:p>
          <a:p>
            <a:pPr marL="171450" indent="-171450">
              <a:buFont typeface="Arial" panose="020B0604020202020204" pitchFamily="34" charset="0"/>
              <a:buChar char="•"/>
            </a:pPr>
            <a:r>
              <a:rPr lang="en-US" sz="1200" b="0" baseline="0" dirty="0" smtClean="0"/>
              <a:t>Connect Power View in Excel to an external Analysis Services model without the need to import the data into Excel. </a:t>
            </a:r>
          </a:p>
          <a:p>
            <a:pPr marL="0" indent="0">
              <a:buFont typeface="Arial" panose="020B0604020202020204" pitchFamily="34" charset="0"/>
              <a:buNone/>
            </a:pPr>
            <a:endParaRPr lang="en-US" sz="1200" i="0" kern="1200" dirty="0" smtClean="0">
              <a:solidFill>
                <a:schemeClr val="tx1"/>
              </a:solidFill>
              <a:effectLst/>
              <a:latin typeface="+mn-lt"/>
              <a:ea typeface="+mn-ea"/>
              <a:cs typeface="+mn-cs"/>
            </a:endParaRPr>
          </a:p>
          <a:p>
            <a:pPr marL="0" indent="0">
              <a:buFont typeface="Arial" panose="020B0604020202020204" pitchFamily="34" charset="0"/>
              <a:buNone/>
            </a:pPr>
            <a:r>
              <a:rPr lang="en-US" sz="1200" b="1" baseline="0" dirty="0" smtClean="0"/>
              <a:t>Richer Data Models with Power Pivot:</a:t>
            </a:r>
          </a:p>
          <a:p>
            <a:pPr marL="171450" indent="-171450">
              <a:buFont typeface="Arial" panose="020B0604020202020204" pitchFamily="34" charset="0"/>
              <a:buChar char="•"/>
            </a:pPr>
            <a:r>
              <a:rPr lang="en-US" sz="1200" b="0" baseline="0" dirty="0" smtClean="0"/>
              <a:t>We are enhancing Power Pivot to enable you to create and analyze richer data models, like calculated tables and many-to-many relationships. The relationship between your business data can be complex and Power Pivot, with more powerful data modeling capabilities, allows you to analyze that data effectively to uncover deeper insights that will boost your competitive edge.</a:t>
            </a:r>
          </a:p>
          <a:p>
            <a:pPr marL="171450" indent="-171450">
              <a:buFont typeface="Arial" panose="020B0604020202020204" pitchFamily="34" charset="0"/>
              <a:buChar char="•"/>
            </a:pPr>
            <a:endParaRPr lang="en-US" sz="1200" i="0" kern="1200" dirty="0" smtClean="0">
              <a:solidFill>
                <a:schemeClr val="tx1"/>
              </a:solidFill>
              <a:effectLst/>
              <a:latin typeface="+mn-lt"/>
              <a:ea typeface="+mn-ea"/>
              <a:cs typeface="+mn-cs"/>
            </a:endParaRPr>
          </a:p>
          <a:p>
            <a:pPr marL="0" indent="0">
              <a:buFont typeface="Arial" panose="020B0604020202020204" pitchFamily="34" charset="0"/>
              <a:buNone/>
            </a:pPr>
            <a:r>
              <a:rPr lang="en-US" sz="1200" b="1" baseline="0" dirty="0" smtClean="0"/>
              <a:t>Deeper Integration of BI in Excel:</a:t>
            </a:r>
          </a:p>
          <a:p>
            <a:pPr marL="171450" indent="-171450">
              <a:buFont typeface="Arial" panose="020B0604020202020204" pitchFamily="34" charset="0"/>
              <a:buChar char="•"/>
            </a:pPr>
            <a:r>
              <a:rPr lang="en-US" sz="1200" b="0" baseline="0" dirty="0" smtClean="0"/>
              <a:t>Power BI for Office 365 adds value to your businesses because it makes BI accessible to your entire team through the familiarity of Excel.  The Power BI features in Excel will be integrated more deeply to make it even easier for any business user to discover and start benefiting from the collective intelligence of your business community.</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E1CA654-7486-4E2C-B1D4-E5F1778CF8CA}"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89727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6/26/2015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3693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Areas of investment for Power BI </a:t>
            </a:r>
          </a:p>
          <a:p>
            <a:pPr marL="0" indent="0">
              <a:buFont typeface="+mj-lt"/>
              <a:buNone/>
            </a:pPr>
            <a:endParaRPr lang="en-US" dirty="0" smtClean="0"/>
          </a:p>
          <a:p>
            <a:pPr marL="0" indent="0">
              <a:buFont typeface="+mj-lt"/>
              <a:buNone/>
            </a:pPr>
            <a:r>
              <a:rPr lang="en-US" b="1" dirty="0" smtClean="0"/>
              <a:t>Power BI dashboards</a:t>
            </a:r>
            <a:r>
              <a:rPr lang="en-US" b="1" baseline="0" dirty="0" smtClean="0"/>
              <a:t> and KPIs </a:t>
            </a:r>
            <a:r>
              <a:rPr lang="en-US" baseline="0" dirty="0" smtClean="0"/>
              <a:t>– Power BI will provide new capabilities to allow for the creation of live dashboards and easy to create KPIs that can be pinned to the dashboard - from which you can drill into underlying Power View reports for additional detail and data exploration.</a:t>
            </a:r>
          </a:p>
          <a:p>
            <a:pPr marL="0" indent="0">
              <a:buFont typeface="+mj-lt"/>
              <a:buNone/>
            </a:pPr>
            <a:endParaRPr lang="en-US" baseline="0" dirty="0" smtClean="0"/>
          </a:p>
          <a:p>
            <a:pPr marL="0" indent="0">
              <a:buFont typeface="+mj-lt"/>
              <a:buNone/>
            </a:pPr>
            <a:r>
              <a:rPr lang="en-US" b="1" baseline="0" dirty="0" smtClean="0"/>
              <a:t>New data visualizations </a:t>
            </a:r>
            <a:r>
              <a:rPr lang="en-US" baseline="0" dirty="0" smtClean="0"/>
              <a:t>– we will introduce a host of new data visualizations for Power BI. </a:t>
            </a:r>
            <a:r>
              <a:rPr lang="en-US" baseline="0" dirty="0" err="1" smtClean="0"/>
              <a:t>eg</a:t>
            </a:r>
            <a:r>
              <a:rPr lang="en-US" baseline="0" dirty="0" smtClean="0"/>
              <a:t>. Tree Map.</a:t>
            </a:r>
          </a:p>
          <a:p>
            <a:pPr marL="0" indent="0">
              <a:buFont typeface="+mj-lt"/>
              <a:buNone/>
            </a:pPr>
            <a:endParaRPr lang="en-US" baseline="0" dirty="0" smtClean="0"/>
          </a:p>
          <a:p>
            <a:pPr marL="0" indent="0">
              <a:buFont typeface="+mj-lt"/>
              <a:buNone/>
            </a:pPr>
            <a:r>
              <a:rPr lang="en-US" b="1" baseline="0" dirty="0" smtClean="0"/>
              <a:t>Touch optimized data exploration in Power View HTML5 </a:t>
            </a:r>
            <a:r>
              <a:rPr lang="en-US" baseline="0" dirty="0" smtClean="0"/>
              <a:t>– </a:t>
            </a:r>
            <a:r>
              <a:rPr lang="en-US" sz="1200" b="0" baseline="0" dirty="0" smtClean="0"/>
              <a:t>Power View will gain new touch optimized data exploration features allowing users to explore data more easily on touch devices. </a:t>
            </a:r>
            <a:endParaRPr lang="en-US" baseline="0" dirty="0" smtClean="0"/>
          </a:p>
          <a:p>
            <a:pPr marL="0" indent="0">
              <a:buFont typeface="+mj-lt"/>
              <a:buNone/>
            </a:pPr>
            <a:endParaRPr lang="en-US" baseline="0" dirty="0" smtClean="0"/>
          </a:p>
          <a:p>
            <a:pPr marL="0" indent="0">
              <a:buFont typeface="+mj-lt"/>
              <a:buNone/>
            </a:pPr>
            <a:r>
              <a:rPr lang="en-US" b="1" baseline="0" dirty="0" smtClean="0"/>
              <a:t>Power BI mobile applications </a:t>
            </a:r>
            <a:r>
              <a:rPr lang="en-US" baseline="0" dirty="0" smtClean="0"/>
              <a:t>– beyond the mobile experiences provide through HTML5 we also continue to invest in providing native mobile apps and will soon support both iPad and iPhone.</a:t>
            </a:r>
          </a:p>
          <a:p>
            <a:pPr marL="0" indent="0">
              <a:buFont typeface="+mj-lt"/>
              <a:buNone/>
            </a:pPr>
            <a:endParaRPr lang="en-US" baseline="0" dirty="0" smtClean="0"/>
          </a:p>
          <a:p>
            <a:pPr marL="0" indent="0">
              <a:buFont typeface="+mj-lt"/>
              <a:buNone/>
            </a:pPr>
            <a:r>
              <a:rPr lang="en-US" b="1" baseline="0" dirty="0" smtClean="0"/>
              <a:t>Support for new data sources such as SalesForce.com and Dynamics CRM </a:t>
            </a:r>
            <a:r>
              <a:rPr lang="en-US" baseline="0" dirty="0" smtClean="0"/>
              <a:t>– new data sources will be added such as SalesFoce.com and tighter integration with CRM online. </a:t>
            </a:r>
          </a:p>
          <a:p>
            <a:pPr marL="0" indent="0">
              <a:buFont typeface="+mj-lt"/>
              <a:buNone/>
            </a:pPr>
            <a:endParaRPr lang="en-US" baseline="0" dirty="0" smtClean="0"/>
          </a:p>
          <a:p>
            <a:pPr marL="0" indent="0">
              <a:buFont typeface="+mj-lt"/>
              <a:buNone/>
            </a:pPr>
            <a:r>
              <a:rPr lang="en-US" b="1" baseline="0" dirty="0" smtClean="0"/>
              <a:t>Support for SQL Server Analysis Services </a:t>
            </a:r>
            <a:r>
              <a:rPr lang="en-US" baseline="0" dirty="0" smtClean="0"/>
              <a:t>– </a:t>
            </a:r>
          </a:p>
          <a:p>
            <a:pPr marL="228600" indent="-228600">
              <a:buFont typeface="+mj-lt"/>
              <a:buAutoNum type="arabicPeriod"/>
            </a:pPr>
            <a:r>
              <a:rPr lang="en-US" baseline="0" dirty="0" smtClean="0"/>
              <a:t>Power Query will support SQL Server Analysis Services as a data source. </a:t>
            </a:r>
          </a:p>
          <a:p>
            <a:pPr marL="228600" indent="-228600">
              <a:buFont typeface="+mj-lt"/>
              <a:buAutoNum type="arabicPeriod"/>
            </a:pPr>
            <a:r>
              <a:rPr lang="en-US" baseline="0" dirty="0" smtClean="0"/>
              <a:t>Power BI will also support interactive query directly to SQL Server Analysis services on-premises. This will be to both tabular and multidimensional cubes. This will allow organizations to managing and maintain their existing Analysis Services models without having to move their data to the cloud. Users will be able to view and explore their data from Power View in Power BI and the system will directly connect and query against SQL Server Analysis Service on-premises. </a:t>
            </a:r>
            <a:endParaRPr lang="en-US" sz="1200" b="0" baseline="0" dirty="0" smtClean="0"/>
          </a:p>
          <a:p>
            <a:pPr marL="0" indent="0">
              <a:buFont typeface="+mj-lt"/>
              <a:buNone/>
            </a:pPr>
            <a:endParaRPr lang="en-US" baseline="0"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AE1CA654-7486-4E2C-B1D4-E5F1778CF8CA}"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69428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Microsoft has been working on machine</a:t>
            </a:r>
            <a:r>
              <a:rPr lang="en-US" baseline="0" dirty="0" smtClean="0"/>
              <a:t> learning for over two decades. We formed Microsoft research back in 1991 to tackle the tough problems internally that we’re enabling you to tackle yourselves today.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When we think of learning from experience – past data + human input – a great example is Hotmail. Back in 1997, external email was a relatively new concept. There wasn’t a lot to go on in terms of what email the customer wants and what they do not. With the rise of email, also came spam – and lots of it. Some of those issues were easy – like Nigerian princes we learned pretty quickly don’t give away their fortunes to strangers. But what about “free offer” – maybe that free offer is something the customer always wanted. Maybe it’s something they’d never want. But that’s where the “human input” part comes in as data is being collected – that takes the form of the actual user of the email service saying “yes, this is junk” or “no, I want this” and then the data scientist learning in aggregate and making tweaks to the underlying model in response.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And we kept going with that learning – relying on past data and human input to solve problems like the best way home, which search results are most meaningful to the user and one of the toughest ones to tackle with Kinect. Kinect’s past data was all in the lab – we didn’t have a product in market that captured user input and translated that to active game play so we had to make up the variables. But that only takes us so far. The researchers told me that one thing they didn’t consider was people answering the phone while playing. This happens a lot – and Kinect at first was translating this as a wild motion in the game play – essentially crashing people’s cars or any number of unintended consequences. That was the human input we rely on, which allowed us to learn quickly and adjust the underlying model to ensure that answering the phone would not be considered part of the game moving forward.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Skype translator is another huge machine learning problem to solve if you think of all the ways a person who is speaking English can pronounce the same word – tom-A-to or tom-AH-to – that’s the same word in French so Skype has to adjust quickly to ensure all the millions of variables are considered.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But what about using all this learning to </a:t>
            </a:r>
            <a:r>
              <a:rPr lang="en-US" b="1" baseline="0" dirty="0" smtClean="0"/>
              <a:t>predict what’s next</a:t>
            </a:r>
            <a:r>
              <a:rPr lang="en-US" baseline="0" dirty="0" smtClean="0"/>
              <a:t>? Many of the same algorithms running behind the scenes of our products in market today are available within Azure ML, allowing you to take your own past data and learn from it what will happen in the future for your business. </a:t>
            </a:r>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154152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normAutofit/>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I mentioned</a:t>
            </a:r>
            <a:r>
              <a:rPr lang="en-US" baseline="0" dirty="0" smtClean="0"/>
              <a:t> earlier that data science and machine learning have been around a long time. This begs the question as to why it’s not being used more broadly. Essentially until now, this technology has been restricted to those with deep knowledge and deep pockets, available only to a specialized or well funded few.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Frankly, this work has</a:t>
            </a:r>
            <a:r>
              <a:rPr lang="en-US" baseline="0" dirty="0" smtClean="0"/>
              <a:t> been </a:t>
            </a:r>
            <a:r>
              <a:rPr lang="en-US" b="1" baseline="0" dirty="0" smtClean="0"/>
              <a:t>expensive</a:t>
            </a:r>
            <a:r>
              <a:rPr lang="en-US" baseline="0" dirty="0" smtClean="0"/>
              <a:t>. Our competitors are charging $100,000 a site license just to walk up to this solution, which doesn’t even speak to the time and cost to actually implement.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smtClean="0"/>
              <a:t>Second, the data management side is really cumbersome – in many cases we see the folks who are doing the data science work sitting in their own department – finance, operations, marketing – with access only to their </a:t>
            </a:r>
            <a:r>
              <a:rPr lang="en-US" b="1" baseline="0" dirty="0" err="1" smtClean="0"/>
              <a:t>siloed</a:t>
            </a:r>
            <a:r>
              <a:rPr lang="en-US" b="1" baseline="0" dirty="0" smtClean="0"/>
              <a:t> data </a:t>
            </a:r>
            <a:r>
              <a:rPr lang="en-US" baseline="0" dirty="0" smtClean="0"/>
              <a:t>and zero connection to the data sources they need in the greater organization.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smtClean="0"/>
              <a:t>Third, even if they have access to the data, they’re still often working in a vacuum on languages like R or Python that are completely unfamiliar to the rest of the development team.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smtClean="0"/>
              <a:t>Lastly, if they are able to solve all of these challenges, they then reach a roadblock actually putting their model into production, with models either becoming stale as they wait to be deployed or growing stale in production because the process to get them there was too time consuming to repeat.  </a:t>
            </a:r>
            <a:endParaRPr lang="en-US" baseline="0" dirty="0" smtClean="0">
              <a:solidFill>
                <a:schemeClr val="tx1"/>
              </a:solidFill>
              <a:latin typeface="Segoe UI Light"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smtClean="0">
              <a:solidFill>
                <a:schemeClr val="tx1"/>
              </a:solidFill>
              <a:latin typeface="Segoe UI Light"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smtClean="0">
                <a:solidFill>
                  <a:schemeClr val="tx1"/>
                </a:solidFill>
                <a:latin typeface="Segoe UI Light" pitchFamily="34" charset="0"/>
              </a:rPr>
              <a:t>But now there is a solution to all this. How? The Cloud. The Cloud changes the game. </a:t>
            </a:r>
            <a:endParaRPr lang="en-US" dirty="0" smtClean="0">
              <a:solidFill>
                <a:schemeClr val="tx1"/>
              </a:solidFill>
              <a:latin typeface="Segoe UI Light"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solidFill>
                <a:schemeClr val="tx1"/>
              </a:solidFill>
              <a:latin typeface="Segoe UI Light" pitchFamily="34" charset="0"/>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71150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we’re changing all that through</a:t>
            </a:r>
            <a:r>
              <a:rPr lang="en-US" baseline="0" dirty="0" smtClean="0"/>
              <a:t> our vision of </a:t>
            </a:r>
            <a:r>
              <a:rPr lang="en-US" b="1" baseline="0" dirty="0" smtClean="0"/>
              <a:t>accessibility</a:t>
            </a:r>
            <a:r>
              <a:rPr lang="en-US" baseline="0" dirty="0" smtClean="0"/>
              <a:t> to all</a:t>
            </a:r>
          </a:p>
          <a:p>
            <a:r>
              <a:rPr lang="en-US" baseline="0" dirty="0" smtClean="0"/>
              <a:t>We first provide a </a:t>
            </a:r>
            <a:r>
              <a:rPr lang="en-US" b="1" baseline="0" dirty="0" smtClean="0"/>
              <a:t>modeling experience that welcomes all skill levels</a:t>
            </a:r>
            <a:r>
              <a:rPr lang="en-US" baseline="0" dirty="0" smtClean="0"/>
              <a:t>. Data scientists can use trusted algorithms from Xbox and Bing without writing one line of code. Or, more seasoned data scientists can mix and match with Python and R built in, or drop in their custom code. So – literally – the tool speaks their language. </a:t>
            </a:r>
          </a:p>
          <a:p>
            <a:r>
              <a:rPr lang="en-US" baseline="0" dirty="0" smtClean="0"/>
              <a:t>Then we can </a:t>
            </a:r>
            <a:r>
              <a:rPr lang="en-US" b="1" baseline="0" dirty="0" smtClean="0"/>
              <a:t>deploy in minutes as a web service – </a:t>
            </a:r>
            <a:r>
              <a:rPr lang="en-US" b="0" baseline="0" dirty="0" smtClean="0"/>
              <a:t>the one-click deployment is unique to Microsoft </a:t>
            </a:r>
          </a:p>
          <a:p>
            <a:r>
              <a:rPr lang="en-US" b="0" baseline="0" dirty="0" smtClean="0"/>
              <a:t>Then users of the product can both deploy their solution to the community through the </a:t>
            </a:r>
            <a:r>
              <a:rPr lang="en-US" b="1" baseline="0" dirty="0" smtClean="0"/>
              <a:t>in-product Gallery </a:t>
            </a:r>
            <a:r>
              <a:rPr lang="en-US" b="0" i="1" baseline="0" dirty="0" smtClean="0"/>
              <a:t>http://gallery.azureml.net/ </a:t>
            </a:r>
            <a:r>
              <a:rPr lang="en-US" b="0" baseline="0" dirty="0" smtClean="0"/>
              <a:t>or learn best practices for their own solutions. They can then take it a step further with global scale through the </a:t>
            </a:r>
            <a:r>
              <a:rPr lang="en-US" b="1" baseline="0" dirty="0" smtClean="0"/>
              <a:t>Azure Marketplace</a:t>
            </a:r>
            <a:r>
              <a:rPr lang="en-US" b="0" baseline="0" dirty="0" smtClean="0"/>
              <a:t>, </a:t>
            </a:r>
            <a:r>
              <a:rPr lang="en-US" b="0" i="1" baseline="0" dirty="0" smtClean="0"/>
              <a:t>https://datamarket.azure.com/browse?query=machine+learning </a:t>
            </a:r>
            <a:r>
              <a:rPr lang="en-US" b="0" baseline="0" dirty="0" smtClean="0"/>
              <a:t>where partners and individuals can brand and monetize their solutions and developers can access them with no data science skills needed – </a:t>
            </a:r>
            <a:r>
              <a:rPr lang="en-US" b="1" baseline="0" dirty="0" smtClean="0"/>
              <a:t>the data science is inside.</a:t>
            </a:r>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026387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So let’s take a look at </a:t>
            </a:r>
            <a:r>
              <a:rPr lang="en-US" baseline="0" dirty="0" smtClean="0"/>
              <a:t>the technology itself. The elegance of the solution is in its simplicity – something that has been lacking in the machine learning space which is a key reason this space has not improved in generations. But we are here to change this. </a:t>
            </a:r>
          </a:p>
          <a:p>
            <a:endParaRPr lang="en-US" baseline="0" dirty="0" smtClean="0"/>
          </a:p>
          <a:p>
            <a:r>
              <a:rPr lang="en-US" baseline="0" dirty="0" smtClean="0"/>
              <a:t>The first issue many enterprises face is data ingestion. 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smtClean="0"/>
          </a:p>
          <a:p>
            <a:r>
              <a:rPr lang="en-US" baseline="0" dirty="0" smtClean="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smtClean="0"/>
          </a:p>
          <a:p>
            <a:r>
              <a:rPr lang="en-US" baseline="0" dirty="0" smtClean="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222821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solidFill>
                <a:schemeClr val="accent2"/>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9923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smtClean="0">
                <a:gradFill>
                  <a:gsLst>
                    <a:gs pos="1250">
                      <a:srgbClr val="FFFFFF"/>
                    </a:gs>
                    <a:gs pos="100000">
                      <a:srgbClr val="FFFFFF"/>
                    </a:gs>
                  </a:gsLst>
                  <a:lin ang="5400000" scaled="0"/>
                </a:gradFill>
                <a:latin typeface="Segoe UI"/>
              </a:rPr>
              <a:t>How that connected experience offered differentiation to</a:t>
            </a:r>
            <a:r>
              <a:rPr lang="en-US" sz="900" baseline="0" dirty="0" smtClean="0">
                <a:gradFill>
                  <a:gsLst>
                    <a:gs pos="1250">
                      <a:srgbClr val="FFFFFF"/>
                    </a:gs>
                    <a:gs pos="100000">
                      <a:srgbClr val="FFFFFF"/>
                    </a:gs>
                  </a:gsLst>
                  <a:lin ang="5400000" scaled="0"/>
                </a:gradFill>
                <a:latin typeface="Segoe UI"/>
              </a:rPr>
              <a:t> Pier 1.</a:t>
            </a:r>
          </a:p>
          <a:p>
            <a:pPr>
              <a:buClr>
                <a:srgbClr val="0072C6"/>
              </a:buClr>
            </a:pPr>
            <a:r>
              <a:rPr lang="en-US" sz="900" b="1" dirty="0" smtClean="0">
                <a:gradFill>
                  <a:gsLst>
                    <a:gs pos="13869">
                      <a:schemeClr val="tx1"/>
                    </a:gs>
                    <a:gs pos="42000">
                      <a:schemeClr val="tx1"/>
                    </a:gs>
                  </a:gsLst>
                  <a:lin ang="5400000" scaled="0"/>
                </a:gradFill>
              </a:rPr>
              <a:t>Deliver the right message at the best time </a:t>
            </a:r>
            <a:r>
              <a:rPr lang="en-US" sz="900" dirty="0" smtClean="0">
                <a:gradFill>
                  <a:gsLst>
                    <a:gs pos="13869">
                      <a:schemeClr val="tx1"/>
                    </a:gs>
                    <a:gs pos="42000">
                      <a:schemeClr val="tx1"/>
                    </a:gs>
                  </a:gsLst>
                  <a:lin ang="5400000" scaled="0"/>
                </a:gradFill>
              </a:rPr>
              <a:t>using the most effective marketing vehicle </a:t>
            </a:r>
          </a:p>
          <a:p>
            <a:pPr>
              <a:buClr>
                <a:srgbClr val="0072C6"/>
              </a:buClr>
            </a:pPr>
            <a:r>
              <a:rPr lang="en-US" sz="900" b="1" dirty="0" smtClean="0">
                <a:gradFill>
                  <a:gsLst>
                    <a:gs pos="13869">
                      <a:schemeClr val="tx1"/>
                    </a:gs>
                    <a:gs pos="42000">
                      <a:schemeClr val="tx1"/>
                    </a:gs>
                  </a:gsLst>
                  <a:lin ang="5400000" scaled="0"/>
                </a:gradFill>
              </a:rPr>
              <a:t>Product choices per store and online </a:t>
            </a:r>
            <a:r>
              <a:rPr lang="en-US" sz="900" dirty="0" smtClean="0">
                <a:gradFill>
                  <a:gsLst>
                    <a:gs pos="13869">
                      <a:schemeClr val="tx1"/>
                    </a:gs>
                    <a:gs pos="42000">
                      <a:schemeClr val="tx1"/>
                    </a:gs>
                  </a:gsLst>
                  <a:lin ang="5400000" scaled="0"/>
                </a:gradFill>
              </a:rPr>
              <a:t>based on past local and global purchase preference </a:t>
            </a:r>
          </a:p>
          <a:p>
            <a:pPr>
              <a:buClr>
                <a:srgbClr val="0072C6"/>
              </a:buClr>
            </a:pPr>
            <a:r>
              <a:rPr lang="en-US" sz="900" b="1" dirty="0" smtClean="0">
                <a:gradFill>
                  <a:gsLst>
                    <a:gs pos="13869">
                      <a:schemeClr val="tx1"/>
                    </a:gs>
                    <a:gs pos="42000">
                      <a:schemeClr val="tx1"/>
                    </a:gs>
                  </a:gsLst>
                  <a:lin ang="5400000" scaled="0"/>
                </a:gradFill>
              </a:rPr>
              <a:t>Seamless customer experience </a:t>
            </a:r>
            <a:r>
              <a:rPr lang="en-US" sz="900" dirty="0" smtClean="0">
                <a:gradFill>
                  <a:gsLst>
                    <a:gs pos="13869">
                      <a:schemeClr val="tx1"/>
                    </a:gs>
                    <a:gs pos="42000">
                      <a:schemeClr val="tx1"/>
                    </a:gs>
                  </a:gsLst>
                  <a:lin ang="5400000" scaled="0"/>
                </a:gradFill>
              </a:rPr>
              <a:t>from brick and mortar to online </a:t>
            </a:r>
          </a:p>
          <a:p>
            <a:pPr>
              <a:buClr>
                <a:srgbClr val="0072C6"/>
              </a:buClr>
            </a:pPr>
            <a:r>
              <a:rPr lang="en-US" sz="900" b="1" dirty="0" smtClean="0">
                <a:gradFill>
                  <a:gsLst>
                    <a:gs pos="13869">
                      <a:schemeClr val="tx1"/>
                    </a:gs>
                    <a:gs pos="42000">
                      <a:schemeClr val="tx1"/>
                    </a:gs>
                  </a:gsLst>
                  <a:lin ang="5400000" scaled="0"/>
                </a:gradFill>
              </a:rPr>
              <a:t>Leader in omni-channel retailing</a:t>
            </a:r>
          </a:p>
          <a:p>
            <a:pPr marL="110344" lvl="1" indent="0">
              <a:buNone/>
            </a:pPr>
            <a:endParaRPr lang="en-US" dirty="0" smtClean="0">
              <a:hlinkClick r:id="rId3"/>
            </a:endParaRPr>
          </a:p>
          <a:p>
            <a:pPr marL="110344" lvl="1" indent="0">
              <a:buNone/>
            </a:pPr>
            <a:r>
              <a:rPr lang="en-US" u="sng" dirty="0" smtClean="0">
                <a:hlinkClick r:id="rId3"/>
              </a:rPr>
              <a:t>https://www.youtube.com/watch?v=fN8Cixcc5yg&amp;feature=youtu.be</a:t>
            </a:r>
            <a:endParaRPr lang="en-US" sz="800" dirty="0" smtClean="0"/>
          </a:p>
          <a:p>
            <a:pPr marL="110344" lvl="1" indent="0">
              <a:buNone/>
            </a:pPr>
            <a:r>
              <a:rPr lang="en-US" u="sng" dirty="0" smtClean="0">
                <a:hlinkClick r:id="rId4"/>
              </a:rPr>
              <a:t>https://customers.microsoft.com/Pages/CustomerStory.aspx?recid=11257</a:t>
            </a:r>
            <a:endParaRPr lang="en-US" u="sng" dirty="0" smtClean="0"/>
          </a:p>
          <a:p>
            <a:pPr marL="110344" lvl="1" indent="0">
              <a:buNone/>
            </a:pPr>
            <a:endParaRPr lang="en-US" u="sng" dirty="0" smtClean="0"/>
          </a:p>
          <a:p>
            <a:pPr marL="110344" lvl="1" indent="0">
              <a:buNone/>
            </a:pPr>
            <a:endParaRPr lang="en-US" sz="800"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6/26/2015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954097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3.xml"/><Relationship Id="rId1" Type="http://schemas.openxmlformats.org/officeDocument/2006/relationships/vmlDrawing" Target="../drawings/vmlDrawing63.vml"/><Relationship Id="rId5" Type="http://schemas.openxmlformats.org/officeDocument/2006/relationships/image" Target="../media/image8.emf"/><Relationship Id="rId4" Type="http://schemas.openxmlformats.org/officeDocument/2006/relationships/oleObject" Target="../embeddings/oleObject63.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4.xml"/><Relationship Id="rId1" Type="http://schemas.openxmlformats.org/officeDocument/2006/relationships/vmlDrawing" Target="../drawings/vmlDrawing64.vml"/><Relationship Id="rId5" Type="http://schemas.openxmlformats.org/officeDocument/2006/relationships/image" Target="../media/image8.emf"/><Relationship Id="rId4" Type="http://schemas.openxmlformats.org/officeDocument/2006/relationships/oleObject" Target="../embeddings/oleObject64.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5.xml"/><Relationship Id="rId1" Type="http://schemas.openxmlformats.org/officeDocument/2006/relationships/vmlDrawing" Target="../drawings/vmlDrawing65.vml"/><Relationship Id="rId5" Type="http://schemas.openxmlformats.org/officeDocument/2006/relationships/image" Target="../media/image8.emf"/><Relationship Id="rId4" Type="http://schemas.openxmlformats.org/officeDocument/2006/relationships/oleObject" Target="../embeddings/oleObject65.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6.xml"/><Relationship Id="rId1" Type="http://schemas.openxmlformats.org/officeDocument/2006/relationships/vmlDrawing" Target="../drawings/vmlDrawing66.vml"/><Relationship Id="rId5" Type="http://schemas.openxmlformats.org/officeDocument/2006/relationships/image" Target="../media/image8.emf"/><Relationship Id="rId4" Type="http://schemas.openxmlformats.org/officeDocument/2006/relationships/oleObject" Target="../embeddings/oleObject66.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7.xml"/><Relationship Id="rId1" Type="http://schemas.openxmlformats.org/officeDocument/2006/relationships/vmlDrawing" Target="../drawings/vmlDrawing67.vml"/><Relationship Id="rId5" Type="http://schemas.openxmlformats.org/officeDocument/2006/relationships/image" Target="../media/image8.emf"/><Relationship Id="rId4" Type="http://schemas.openxmlformats.org/officeDocument/2006/relationships/oleObject" Target="../embeddings/oleObject67.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8.xml"/><Relationship Id="rId1" Type="http://schemas.openxmlformats.org/officeDocument/2006/relationships/vmlDrawing" Target="../drawings/vmlDrawing68.vml"/><Relationship Id="rId5" Type="http://schemas.openxmlformats.org/officeDocument/2006/relationships/image" Target="../media/image8.emf"/><Relationship Id="rId4" Type="http://schemas.openxmlformats.org/officeDocument/2006/relationships/oleObject" Target="../embeddings/oleObject68.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9.xml"/><Relationship Id="rId1" Type="http://schemas.openxmlformats.org/officeDocument/2006/relationships/vmlDrawing" Target="../drawings/vmlDrawing69.vml"/><Relationship Id="rId5" Type="http://schemas.openxmlformats.org/officeDocument/2006/relationships/image" Target="../media/image8.emf"/><Relationship Id="rId4" Type="http://schemas.openxmlformats.org/officeDocument/2006/relationships/oleObject" Target="../embeddings/oleObject69.bin"/></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5.xml"/><Relationship Id="rId7" Type="http://schemas.openxmlformats.org/officeDocument/2006/relationships/image" Target="../media/image12.png"/><Relationship Id="rId2" Type="http://schemas.openxmlformats.org/officeDocument/2006/relationships/tags" Target="../tags/tag70.xml"/><Relationship Id="rId1" Type="http://schemas.openxmlformats.org/officeDocument/2006/relationships/vmlDrawing" Target="../drawings/vmlDrawing70.vml"/><Relationship Id="rId6" Type="http://schemas.openxmlformats.org/officeDocument/2006/relationships/image" Target="../media/image11.png"/><Relationship Id="rId5" Type="http://schemas.openxmlformats.org/officeDocument/2006/relationships/image" Target="../media/image8.emf"/><Relationship Id="rId10" Type="http://schemas.openxmlformats.org/officeDocument/2006/relationships/image" Target="../media/image15.png"/><Relationship Id="rId4" Type="http://schemas.openxmlformats.org/officeDocument/2006/relationships/oleObject" Target="../embeddings/oleObject70.bin"/><Relationship Id="rId9" Type="http://schemas.openxmlformats.org/officeDocument/2006/relationships/image" Target="../media/image14.png"/></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1.xml"/><Relationship Id="rId1" Type="http://schemas.openxmlformats.org/officeDocument/2006/relationships/vmlDrawing" Target="../drawings/vmlDrawing71.vml"/><Relationship Id="rId5" Type="http://schemas.openxmlformats.org/officeDocument/2006/relationships/image" Target="../media/image8.emf"/><Relationship Id="rId4" Type="http://schemas.openxmlformats.org/officeDocument/2006/relationships/oleObject" Target="../embeddings/oleObject71.bin"/></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xml"/><Relationship Id="rId1" Type="http://schemas.openxmlformats.org/officeDocument/2006/relationships/vmlDrawing" Target="../drawings/vmlDrawing72.vml"/><Relationship Id="rId5" Type="http://schemas.openxmlformats.org/officeDocument/2006/relationships/image" Target="../media/image8.emf"/><Relationship Id="rId4" Type="http://schemas.openxmlformats.org/officeDocument/2006/relationships/oleObject" Target="../embeddings/oleObject72.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3.xml"/><Relationship Id="rId1" Type="http://schemas.openxmlformats.org/officeDocument/2006/relationships/vmlDrawing" Target="../drawings/vmlDrawing73.vml"/><Relationship Id="rId5" Type="http://schemas.openxmlformats.org/officeDocument/2006/relationships/image" Target="../media/image8.emf"/><Relationship Id="rId4" Type="http://schemas.openxmlformats.org/officeDocument/2006/relationships/oleObject" Target="../embeddings/oleObject73.bin"/></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4.xml"/><Relationship Id="rId1" Type="http://schemas.openxmlformats.org/officeDocument/2006/relationships/vmlDrawing" Target="../drawings/vmlDrawing74.vml"/><Relationship Id="rId5" Type="http://schemas.openxmlformats.org/officeDocument/2006/relationships/image" Target="../media/image8.emf"/><Relationship Id="rId4" Type="http://schemas.openxmlformats.org/officeDocument/2006/relationships/oleObject" Target="../embeddings/oleObject74.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5.xml"/><Relationship Id="rId1" Type="http://schemas.openxmlformats.org/officeDocument/2006/relationships/vmlDrawing" Target="../drawings/vmlDrawing75.vml"/><Relationship Id="rId5" Type="http://schemas.openxmlformats.org/officeDocument/2006/relationships/image" Target="../media/image8.emf"/><Relationship Id="rId4" Type="http://schemas.openxmlformats.org/officeDocument/2006/relationships/oleObject" Target="../embeddings/oleObject75.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6.xml"/><Relationship Id="rId1" Type="http://schemas.openxmlformats.org/officeDocument/2006/relationships/vmlDrawing" Target="../drawings/vmlDrawing76.vml"/><Relationship Id="rId5" Type="http://schemas.openxmlformats.org/officeDocument/2006/relationships/image" Target="../media/image8.emf"/><Relationship Id="rId4" Type="http://schemas.openxmlformats.org/officeDocument/2006/relationships/oleObject" Target="../embeddings/oleObject76.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7.xml"/><Relationship Id="rId1" Type="http://schemas.openxmlformats.org/officeDocument/2006/relationships/vmlDrawing" Target="../drawings/vmlDrawing77.vml"/><Relationship Id="rId5" Type="http://schemas.openxmlformats.org/officeDocument/2006/relationships/image" Target="../media/image8.emf"/><Relationship Id="rId4" Type="http://schemas.openxmlformats.org/officeDocument/2006/relationships/oleObject" Target="../embeddings/oleObject77.bin"/></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8.xml"/><Relationship Id="rId1" Type="http://schemas.openxmlformats.org/officeDocument/2006/relationships/vmlDrawing" Target="../drawings/vmlDrawing78.vml"/><Relationship Id="rId6" Type="http://schemas.openxmlformats.org/officeDocument/2006/relationships/image" Target="../media/image16.png"/><Relationship Id="rId5" Type="http://schemas.openxmlformats.org/officeDocument/2006/relationships/image" Target="../media/image8.emf"/><Relationship Id="rId4" Type="http://schemas.openxmlformats.org/officeDocument/2006/relationships/oleObject" Target="../embeddings/oleObject78.bin"/></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9.xml"/><Relationship Id="rId1" Type="http://schemas.openxmlformats.org/officeDocument/2006/relationships/vmlDrawing" Target="../drawings/vmlDrawing79.vml"/><Relationship Id="rId5" Type="http://schemas.openxmlformats.org/officeDocument/2006/relationships/image" Target="../media/image8.emf"/><Relationship Id="rId4" Type="http://schemas.openxmlformats.org/officeDocument/2006/relationships/oleObject" Target="../embeddings/oleObject79.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png"/><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8.emf"/><Relationship Id="rId4" Type="http://schemas.openxmlformats.org/officeDocument/2006/relationships/oleObject" Target="../embeddings/oleObject4.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8.emf"/><Relationship Id="rId4" Type="http://schemas.openxmlformats.org/officeDocument/2006/relationships/oleObject" Target="../embeddings/oleObject5.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8.emf"/><Relationship Id="rId4" Type="http://schemas.openxmlformats.org/officeDocument/2006/relationships/oleObject" Target="../embeddings/oleObject6.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8.emf"/><Relationship Id="rId4" Type="http://schemas.openxmlformats.org/officeDocument/2006/relationships/oleObject" Target="../embeddings/oleObject7.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8.emf"/><Relationship Id="rId4" Type="http://schemas.openxmlformats.org/officeDocument/2006/relationships/oleObject" Target="../embeddings/oleObject9.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8.emf"/><Relationship Id="rId4" Type="http://schemas.openxmlformats.org/officeDocument/2006/relationships/oleObject" Target="../embeddings/oleObject10.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8.emf"/><Relationship Id="rId4" Type="http://schemas.openxmlformats.org/officeDocument/2006/relationships/oleObject" Target="../embeddings/oleObject11.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8.emf"/><Relationship Id="rId4" Type="http://schemas.openxmlformats.org/officeDocument/2006/relationships/oleObject" Target="../embeddings/oleObject12.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8.emf"/><Relationship Id="rId4" Type="http://schemas.openxmlformats.org/officeDocument/2006/relationships/oleObject" Target="../embeddings/oleObject13.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8.emf"/><Relationship Id="rId4" Type="http://schemas.openxmlformats.org/officeDocument/2006/relationships/oleObject" Target="../embeddings/oleObject14.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8.emf"/><Relationship Id="rId4" Type="http://schemas.openxmlformats.org/officeDocument/2006/relationships/oleObject" Target="../embeddings/oleObject15.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8.emf"/><Relationship Id="rId4" Type="http://schemas.openxmlformats.org/officeDocument/2006/relationships/oleObject" Target="../embeddings/oleObject16.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8.emf"/><Relationship Id="rId4" Type="http://schemas.openxmlformats.org/officeDocument/2006/relationships/oleObject" Target="../embeddings/oleObject17.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8.emf"/><Relationship Id="rId4" Type="http://schemas.openxmlformats.org/officeDocument/2006/relationships/oleObject" Target="../embeddings/oleObject1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8.emf"/><Relationship Id="rId4" Type="http://schemas.openxmlformats.org/officeDocument/2006/relationships/oleObject" Target="../embeddings/oleObject19.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8.emf"/><Relationship Id="rId4" Type="http://schemas.openxmlformats.org/officeDocument/2006/relationships/oleObject" Target="../embeddings/oleObject2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8.emf"/><Relationship Id="rId4" Type="http://schemas.openxmlformats.org/officeDocument/2006/relationships/oleObject" Target="../embeddings/oleObject2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8.emf"/><Relationship Id="rId4" Type="http://schemas.openxmlformats.org/officeDocument/2006/relationships/oleObject" Target="../embeddings/oleObject2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8.emf"/><Relationship Id="rId4" Type="http://schemas.openxmlformats.org/officeDocument/2006/relationships/oleObject" Target="../embeddings/oleObject23.bin"/></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11.png"/><Relationship Id="rId5" Type="http://schemas.openxmlformats.org/officeDocument/2006/relationships/image" Target="../media/image8.emf"/><Relationship Id="rId10" Type="http://schemas.openxmlformats.org/officeDocument/2006/relationships/image" Target="../media/image15.png"/><Relationship Id="rId4" Type="http://schemas.openxmlformats.org/officeDocument/2006/relationships/oleObject" Target="../embeddings/oleObject24.bin"/><Relationship Id="rId9"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8.emf"/><Relationship Id="rId4" Type="http://schemas.openxmlformats.org/officeDocument/2006/relationships/oleObject" Target="../embeddings/oleObject2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8.emf"/><Relationship Id="rId4" Type="http://schemas.openxmlformats.org/officeDocument/2006/relationships/oleObject" Target="../embeddings/oleObject2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8.emf"/><Relationship Id="rId4" Type="http://schemas.openxmlformats.org/officeDocument/2006/relationships/oleObject" Target="../embeddings/oleObject2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8.emf"/><Relationship Id="rId4" Type="http://schemas.openxmlformats.org/officeDocument/2006/relationships/oleObject" Target="../embeddings/oleObject2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8.emf"/><Relationship Id="rId4" Type="http://schemas.openxmlformats.org/officeDocument/2006/relationships/oleObject" Target="../embeddings/oleObject2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8.emf"/><Relationship Id="rId4" Type="http://schemas.openxmlformats.org/officeDocument/2006/relationships/oleObject" Target="../embeddings/oleObject30.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8.emf"/><Relationship Id="rId4" Type="http://schemas.openxmlformats.org/officeDocument/2006/relationships/oleObject" Target="../embeddings/oleObject31.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6.png"/><Relationship Id="rId5" Type="http://schemas.openxmlformats.org/officeDocument/2006/relationships/image" Target="../media/image8.emf"/><Relationship Id="rId4" Type="http://schemas.openxmlformats.org/officeDocument/2006/relationships/oleObject" Target="../embeddings/oleObject3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4.xml"/><Relationship Id="rId1" Type="http://schemas.openxmlformats.org/officeDocument/2006/relationships/vmlDrawing" Target="../drawings/vmlDrawing34.vml"/><Relationship Id="rId5" Type="http://schemas.openxmlformats.org/officeDocument/2006/relationships/image" Target="../media/image8.emf"/><Relationship Id="rId4" Type="http://schemas.openxmlformats.org/officeDocument/2006/relationships/oleObject" Target="../embeddings/oleObject34.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5.xml"/><Relationship Id="rId1" Type="http://schemas.openxmlformats.org/officeDocument/2006/relationships/vmlDrawing" Target="../drawings/vmlDrawing35.vml"/><Relationship Id="rId5" Type="http://schemas.openxmlformats.org/officeDocument/2006/relationships/image" Target="../media/image8.emf"/><Relationship Id="rId4" Type="http://schemas.openxmlformats.org/officeDocument/2006/relationships/oleObject" Target="../embeddings/oleObject35.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6.xml"/><Relationship Id="rId1" Type="http://schemas.openxmlformats.org/officeDocument/2006/relationships/vmlDrawing" Target="../drawings/vmlDrawing36.vml"/><Relationship Id="rId5" Type="http://schemas.openxmlformats.org/officeDocument/2006/relationships/image" Target="../media/image8.emf"/><Relationship Id="rId4" Type="http://schemas.openxmlformats.org/officeDocument/2006/relationships/oleObject" Target="../embeddings/oleObject36.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7.xml"/><Relationship Id="rId1" Type="http://schemas.openxmlformats.org/officeDocument/2006/relationships/vmlDrawing" Target="../drawings/vmlDrawing37.vml"/><Relationship Id="rId5" Type="http://schemas.openxmlformats.org/officeDocument/2006/relationships/image" Target="../media/image8.emf"/><Relationship Id="rId4" Type="http://schemas.openxmlformats.org/officeDocument/2006/relationships/oleObject" Target="../embeddings/oleObject37.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8.xml"/><Relationship Id="rId1" Type="http://schemas.openxmlformats.org/officeDocument/2006/relationships/vmlDrawing" Target="../drawings/vmlDrawing38.vml"/><Relationship Id="rId5" Type="http://schemas.openxmlformats.org/officeDocument/2006/relationships/image" Target="../media/image8.emf"/><Relationship Id="rId4" Type="http://schemas.openxmlformats.org/officeDocument/2006/relationships/oleObject" Target="../embeddings/oleObject38.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9.xml"/><Relationship Id="rId1" Type="http://schemas.openxmlformats.org/officeDocument/2006/relationships/vmlDrawing" Target="../drawings/vmlDrawing39.vml"/><Relationship Id="rId5" Type="http://schemas.openxmlformats.org/officeDocument/2006/relationships/image" Target="../media/image8.emf"/><Relationship Id="rId4" Type="http://schemas.openxmlformats.org/officeDocument/2006/relationships/oleObject" Target="../embeddings/oleObject39.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0.xml"/><Relationship Id="rId1" Type="http://schemas.openxmlformats.org/officeDocument/2006/relationships/vmlDrawing" Target="../drawings/vmlDrawing40.vml"/><Relationship Id="rId5" Type="http://schemas.openxmlformats.org/officeDocument/2006/relationships/image" Target="../media/image8.emf"/><Relationship Id="rId4" Type="http://schemas.openxmlformats.org/officeDocument/2006/relationships/oleObject" Target="../embeddings/oleObject40.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1.xml"/><Relationship Id="rId1" Type="http://schemas.openxmlformats.org/officeDocument/2006/relationships/vmlDrawing" Target="../drawings/vmlDrawing41.vml"/><Relationship Id="rId5" Type="http://schemas.openxmlformats.org/officeDocument/2006/relationships/image" Target="../media/image8.emf"/><Relationship Id="rId4" Type="http://schemas.openxmlformats.org/officeDocument/2006/relationships/oleObject" Target="../embeddings/oleObject41.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2.xml"/><Relationship Id="rId1" Type="http://schemas.openxmlformats.org/officeDocument/2006/relationships/vmlDrawing" Target="../drawings/vmlDrawing42.vml"/><Relationship Id="rId5" Type="http://schemas.openxmlformats.org/officeDocument/2006/relationships/image" Target="../media/image8.emf"/><Relationship Id="rId4" Type="http://schemas.openxmlformats.org/officeDocument/2006/relationships/oleObject" Target="../embeddings/oleObject42.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3.xml"/><Relationship Id="rId1" Type="http://schemas.openxmlformats.org/officeDocument/2006/relationships/vmlDrawing" Target="../drawings/vmlDrawing43.vml"/><Relationship Id="rId5" Type="http://schemas.openxmlformats.org/officeDocument/2006/relationships/image" Target="../media/image8.emf"/><Relationship Id="rId4" Type="http://schemas.openxmlformats.org/officeDocument/2006/relationships/oleObject" Target="../embeddings/oleObject43.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4.xml"/><Relationship Id="rId1" Type="http://schemas.openxmlformats.org/officeDocument/2006/relationships/vmlDrawing" Target="../drawings/vmlDrawing44.vml"/><Relationship Id="rId6" Type="http://schemas.openxmlformats.org/officeDocument/2006/relationships/image" Target="../media/image7.png"/><Relationship Id="rId5" Type="http://schemas.openxmlformats.org/officeDocument/2006/relationships/image" Target="../media/image8.emf"/><Relationship Id="rId4" Type="http://schemas.openxmlformats.org/officeDocument/2006/relationships/oleObject" Target="../embeddings/oleObject44.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5.xml"/><Relationship Id="rId1" Type="http://schemas.openxmlformats.org/officeDocument/2006/relationships/vmlDrawing" Target="../drawings/vmlDrawing45.vml"/><Relationship Id="rId6" Type="http://schemas.openxmlformats.org/officeDocument/2006/relationships/image" Target="../media/image16.png"/><Relationship Id="rId5" Type="http://schemas.openxmlformats.org/officeDocument/2006/relationships/image" Target="../media/image8.emf"/><Relationship Id="rId4" Type="http://schemas.openxmlformats.org/officeDocument/2006/relationships/oleObject" Target="../embeddings/oleObject45.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6.xml"/><Relationship Id="rId1" Type="http://schemas.openxmlformats.org/officeDocument/2006/relationships/vmlDrawing" Target="../drawings/vmlDrawing46.vml"/><Relationship Id="rId5" Type="http://schemas.openxmlformats.org/officeDocument/2006/relationships/image" Target="../media/image8.emf"/><Relationship Id="rId4" Type="http://schemas.openxmlformats.org/officeDocument/2006/relationships/oleObject" Target="../embeddings/oleObject46.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6.png"/><Relationship Id="rId2" Type="http://schemas.openxmlformats.org/officeDocument/2006/relationships/tags" Target="../tags/tag48.xml"/><Relationship Id="rId1" Type="http://schemas.openxmlformats.org/officeDocument/2006/relationships/vmlDrawing" Target="../drawings/vmlDrawing48.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48.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9.xml"/><Relationship Id="rId1" Type="http://schemas.openxmlformats.org/officeDocument/2006/relationships/vmlDrawing" Target="../drawings/vmlDrawing49.vml"/><Relationship Id="rId6" Type="http://schemas.openxmlformats.org/officeDocument/2006/relationships/image" Target="../media/image10.png"/><Relationship Id="rId5" Type="http://schemas.openxmlformats.org/officeDocument/2006/relationships/image" Target="../media/image8.emf"/><Relationship Id="rId4" Type="http://schemas.openxmlformats.org/officeDocument/2006/relationships/oleObject" Target="../embeddings/oleObject49.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0.xml"/><Relationship Id="rId1" Type="http://schemas.openxmlformats.org/officeDocument/2006/relationships/vmlDrawing" Target="../drawings/vmlDrawing50.vml"/><Relationship Id="rId5" Type="http://schemas.openxmlformats.org/officeDocument/2006/relationships/image" Target="../media/image8.emf"/><Relationship Id="rId4" Type="http://schemas.openxmlformats.org/officeDocument/2006/relationships/oleObject" Target="../embeddings/oleObject50.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1.xml"/><Relationship Id="rId1" Type="http://schemas.openxmlformats.org/officeDocument/2006/relationships/vmlDrawing" Target="../drawings/vmlDrawing51.vml"/><Relationship Id="rId5" Type="http://schemas.openxmlformats.org/officeDocument/2006/relationships/image" Target="../media/image8.emf"/><Relationship Id="rId4" Type="http://schemas.openxmlformats.org/officeDocument/2006/relationships/oleObject" Target="../embeddings/oleObject51.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2.xml"/><Relationship Id="rId1" Type="http://schemas.openxmlformats.org/officeDocument/2006/relationships/vmlDrawing" Target="../drawings/vmlDrawing52.vml"/><Relationship Id="rId5" Type="http://schemas.openxmlformats.org/officeDocument/2006/relationships/image" Target="../media/image8.emf"/><Relationship Id="rId4" Type="http://schemas.openxmlformats.org/officeDocument/2006/relationships/oleObject" Target="../embeddings/oleObject5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3.xml"/><Relationship Id="rId1" Type="http://schemas.openxmlformats.org/officeDocument/2006/relationships/vmlDrawing" Target="../drawings/vmlDrawing53.vml"/><Relationship Id="rId5" Type="http://schemas.openxmlformats.org/officeDocument/2006/relationships/image" Target="../media/image8.emf"/><Relationship Id="rId4" Type="http://schemas.openxmlformats.org/officeDocument/2006/relationships/oleObject" Target="../embeddings/oleObject53.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4.xml"/><Relationship Id="rId1" Type="http://schemas.openxmlformats.org/officeDocument/2006/relationships/vmlDrawing" Target="../drawings/vmlDrawing54.vml"/><Relationship Id="rId5" Type="http://schemas.openxmlformats.org/officeDocument/2006/relationships/image" Target="../media/image8.emf"/><Relationship Id="rId4" Type="http://schemas.openxmlformats.org/officeDocument/2006/relationships/oleObject" Target="../embeddings/oleObject54.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5.xml"/><Relationship Id="rId1" Type="http://schemas.openxmlformats.org/officeDocument/2006/relationships/vmlDrawing" Target="../drawings/vmlDrawing55.vml"/><Relationship Id="rId5" Type="http://schemas.openxmlformats.org/officeDocument/2006/relationships/image" Target="../media/image8.emf"/><Relationship Id="rId4" Type="http://schemas.openxmlformats.org/officeDocument/2006/relationships/oleObject" Target="../embeddings/oleObject55.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6.xml"/><Relationship Id="rId1" Type="http://schemas.openxmlformats.org/officeDocument/2006/relationships/vmlDrawing" Target="../drawings/vmlDrawing56.vml"/><Relationship Id="rId5" Type="http://schemas.openxmlformats.org/officeDocument/2006/relationships/image" Target="../media/image8.emf"/><Relationship Id="rId4" Type="http://schemas.openxmlformats.org/officeDocument/2006/relationships/oleObject" Target="../embeddings/oleObject56.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7.xml"/><Relationship Id="rId1" Type="http://schemas.openxmlformats.org/officeDocument/2006/relationships/vmlDrawing" Target="../drawings/vmlDrawing57.vml"/><Relationship Id="rId5" Type="http://schemas.openxmlformats.org/officeDocument/2006/relationships/image" Target="../media/image8.emf"/><Relationship Id="rId4" Type="http://schemas.openxmlformats.org/officeDocument/2006/relationships/oleObject" Target="../embeddings/oleObject57.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8.xml"/><Relationship Id="rId1" Type="http://schemas.openxmlformats.org/officeDocument/2006/relationships/vmlDrawing" Target="../drawings/vmlDrawing58.vml"/><Relationship Id="rId5" Type="http://schemas.openxmlformats.org/officeDocument/2006/relationships/image" Target="../media/image8.emf"/><Relationship Id="rId4" Type="http://schemas.openxmlformats.org/officeDocument/2006/relationships/oleObject" Target="../embeddings/oleObject58.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9.xml"/><Relationship Id="rId1" Type="http://schemas.openxmlformats.org/officeDocument/2006/relationships/vmlDrawing" Target="../drawings/vmlDrawing59.vml"/><Relationship Id="rId5" Type="http://schemas.openxmlformats.org/officeDocument/2006/relationships/image" Target="../media/image8.emf"/><Relationship Id="rId4" Type="http://schemas.openxmlformats.org/officeDocument/2006/relationships/oleObject" Target="../embeddings/oleObject59.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0.xml"/><Relationship Id="rId1" Type="http://schemas.openxmlformats.org/officeDocument/2006/relationships/vmlDrawing" Target="../drawings/vmlDrawing60.vml"/><Relationship Id="rId5" Type="http://schemas.openxmlformats.org/officeDocument/2006/relationships/image" Target="../media/image8.emf"/><Relationship Id="rId4" Type="http://schemas.openxmlformats.org/officeDocument/2006/relationships/oleObject" Target="../embeddings/oleObject60.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1.xml"/><Relationship Id="rId1" Type="http://schemas.openxmlformats.org/officeDocument/2006/relationships/vmlDrawing" Target="../drawings/vmlDrawing61.vml"/><Relationship Id="rId5" Type="http://schemas.openxmlformats.org/officeDocument/2006/relationships/image" Target="../media/image8.emf"/><Relationship Id="rId4" Type="http://schemas.openxmlformats.org/officeDocument/2006/relationships/oleObject" Target="../embeddings/oleObject61.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2.xml"/><Relationship Id="rId1" Type="http://schemas.openxmlformats.org/officeDocument/2006/relationships/vmlDrawing" Target="../drawings/vmlDrawing62.vml"/><Relationship Id="rId5" Type="http://schemas.openxmlformats.org/officeDocument/2006/relationships/image" Target="../media/image8.emf"/><Relationship Id="rId4" Type="http://schemas.openxmlformats.org/officeDocument/2006/relationships/oleObject" Target="../embeddings/oleObject6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grpSp>
        <p:nvGrpSpPr>
          <p:cNvPr id="10" name="Group 9"/>
          <p:cNvGrpSpPr>
            <a:grpSpLocks noChangeAspect="1"/>
          </p:cNvGrpSpPr>
          <p:nvPr userDrawn="1"/>
        </p:nvGrpSpPr>
        <p:grpSpPr bwMode="black">
          <a:xfrm>
            <a:off x="457200" y="6245866"/>
            <a:ext cx="1266317" cy="271863"/>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0440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124344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74"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79921880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598"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62022344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22"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436475" cy="6994525"/>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0526798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46"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7"/>
            <a:ext cx="11889564" cy="752093"/>
          </a:xfrm>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8750126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70"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9372221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694"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190382172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18"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2842461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42"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171648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66"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4253650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90"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8032065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84580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14"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smtClean="0"/>
              <a:t>Thank you</a:t>
            </a:r>
            <a:endParaRPr lang="en-US" dirty="0"/>
          </a:p>
        </p:txBody>
      </p:sp>
    </p:spTree>
    <p:extLst>
      <p:ext uri="{BB962C8B-B14F-4D97-AF65-F5344CB8AC3E}">
        <p14:creationId xmlns:p14="http://schemas.microsoft.com/office/powerpoint/2010/main" val="285320229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38"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solidFill>
                  <a:schemeClr val="bg1"/>
                </a:solidFill>
              </a:defRPr>
            </a:lvl1pPr>
          </a:lstStyle>
          <a:p>
            <a:r>
              <a:rPr lang="en-US" dirty="0" smtClean="0"/>
              <a:t>Video title</a:t>
            </a:r>
            <a:endParaRPr lang="en-US" dirty="0"/>
          </a:p>
        </p:txBody>
      </p:sp>
    </p:spTree>
    <p:extLst>
      <p:ext uri="{BB962C8B-B14F-4D97-AF65-F5344CB8AC3E}">
        <p14:creationId xmlns:p14="http://schemas.microsoft.com/office/powerpoint/2010/main" val="734518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862"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3266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886"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 name="Title 1"/>
          <p:cNvSpPr>
            <a:spLocks noGrp="1"/>
          </p:cNvSpPr>
          <p:nvPr>
            <p:ph type="ctrTitle" hasCustomPrompt="1"/>
          </p:nvPr>
        </p:nvSpPr>
        <p:spPr>
          <a:xfrm>
            <a:off x="618330" y="2279697"/>
            <a:ext cx="11255709" cy="2435131"/>
          </a:xfrm>
        </p:spPr>
        <p:txBody>
          <a:bodyPr anchor="b">
            <a:normAutofit/>
          </a:bodyPr>
          <a:lstStyle>
            <a:lvl1pPr algn="l">
              <a:defRPr sz="14075"/>
            </a:lvl1pPr>
          </a:lstStyle>
          <a:p>
            <a:r>
              <a:rPr lang="en-US" dirty="0" smtClean="0"/>
              <a:t>Video</a:t>
            </a:r>
            <a:endParaRPr lang="en-US" dirty="0"/>
          </a:p>
        </p:txBody>
      </p:sp>
    </p:spTree>
    <p:extLst>
      <p:ext uri="{BB962C8B-B14F-4D97-AF65-F5344CB8AC3E}">
        <p14:creationId xmlns:p14="http://schemas.microsoft.com/office/powerpoint/2010/main" val="3882883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910"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18330" y="2288585"/>
            <a:ext cx="11255709" cy="2435131"/>
          </a:xfrm>
        </p:spPr>
        <p:txBody>
          <a:bodyPr anchor="ctr">
            <a:noAutofit/>
          </a:bodyPr>
          <a:lstStyle>
            <a:lvl1pPr algn="l">
              <a:lnSpc>
                <a:spcPct val="100000"/>
              </a:lnSpc>
              <a:defRPr sz="1693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4825258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34"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42680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0" name="Rectangle 9"/>
          <p:cNvSpPr/>
          <p:nvPr userDrawn="1"/>
        </p:nvSpPr>
        <p:spPr bwMode="auto">
          <a:xfrm>
            <a:off x="-2" y="-1"/>
            <a:ext cx="3932239" cy="69945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7" name="TextBox 6"/>
          <p:cNvSpPr txBox="1"/>
          <p:nvPr userDrawn="1"/>
        </p:nvSpPr>
        <p:spPr>
          <a:xfrm>
            <a:off x="289152" y="4634533"/>
            <a:ext cx="3643086" cy="738664"/>
          </a:xfrm>
          <a:prstGeom prst="rect">
            <a:avLst/>
          </a:prstGeom>
          <a:noFill/>
        </p:spPr>
        <p:txBody>
          <a:bodyPr wrap="square" lIns="182880" tIns="146304" rIns="182880" bIns="146304" rtlCol="0" anchor="b">
            <a:spAutoFit/>
          </a:bodyPr>
          <a:lstStyle/>
          <a:p>
            <a:pPr>
              <a:lnSpc>
                <a:spcPct val="90000"/>
              </a:lnSpc>
              <a:spcAft>
                <a:spcPts val="600"/>
              </a:spcAft>
            </a:pPr>
            <a:r>
              <a:rPr lang="en-US" sz="3000" dirty="0" smtClean="0">
                <a:gradFill>
                  <a:gsLst>
                    <a:gs pos="0">
                      <a:srgbClr val="FFFFFF"/>
                    </a:gs>
                    <a:gs pos="100000">
                      <a:srgbClr val="FFFFFF"/>
                    </a:gs>
                  </a:gsLst>
                  <a:lin ang="5400000" scaled="0"/>
                </a:gradFill>
                <a:latin typeface="Segoe UI Light"/>
              </a:rPr>
              <a:t>3–5 February 2015</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81035" y="492120"/>
            <a:ext cx="2601068" cy="382809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gray">
          <a:xfrm>
            <a:off x="481035" y="6182440"/>
            <a:ext cx="1552931" cy="332660"/>
          </a:xfrm>
          <a:prstGeom prst="rect">
            <a:avLst/>
          </a:prstGeom>
        </p:spPr>
      </p:pic>
    </p:spTree>
    <p:extLst>
      <p:ext uri="{BB962C8B-B14F-4D97-AF65-F5344CB8AC3E}">
        <p14:creationId xmlns:p14="http://schemas.microsoft.com/office/powerpoint/2010/main" val="2864162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Tiled">
    <p:bg>
      <p:bgPr>
        <a:solidFill>
          <a:schemeClr val="accent1"/>
        </a:solidFill>
        <a:effectLst/>
      </p:bgPr>
    </p:bg>
    <p:spTree>
      <p:nvGrpSpPr>
        <p:cNvPr id="1" name=""/>
        <p:cNvGrpSpPr/>
        <p:nvPr/>
      </p:nvGrpSpPr>
      <p:grpSpPr>
        <a:xfrm>
          <a:off x="0" y="0"/>
          <a:ext cx="0" cy="0"/>
          <a:chOff x="0" y="0"/>
          <a:chExt cx="0" cy="0"/>
        </a:xfrm>
      </p:grpSpPr>
      <p:sp>
        <p:nvSpPr>
          <p:cNvPr id="18" name="Rectangle 17"/>
          <p:cNvSpPr/>
          <p:nvPr userDrawn="1"/>
        </p:nvSpPr>
        <p:spPr bwMode="gray">
          <a:xfrm>
            <a:off x="274638" y="2125664"/>
            <a:ext cx="91440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3"/>
            <a:ext cx="9145588" cy="1839543"/>
          </a:xfrm>
          <a:noFill/>
        </p:spPr>
        <p:txBody>
          <a:bodyPr vert="horz" wrap="square" lIns="146304" tIns="91440" rIns="146304" bIns="91440" rtlCol="0" anchor="t" anchorCtr="0">
            <a:noAutofit/>
          </a:bodyPr>
          <a:lstStyle>
            <a:lvl1pPr>
              <a:defRPr lang="en-US" sz="5400" spc="-100" baseline="0" dirty="0">
                <a:gradFill>
                  <a:gsLst>
                    <a:gs pos="5833">
                      <a:schemeClr val="tx1"/>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965206"/>
            <a:ext cx="9144000" cy="1818057"/>
          </a:xfrm>
        </p:spPr>
        <p:txBody>
          <a:bodyPr tIns="109728" bIns="109728">
            <a:noAutofit/>
          </a:bodyPr>
          <a:lstStyle>
            <a:lvl1pPr marL="0" indent="0">
              <a:spcBef>
                <a:spcPts val="0"/>
              </a:spcBef>
              <a:buNone/>
              <a:defRPr sz="2800">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5" name="Text Placeholder 4"/>
          <p:cNvSpPr>
            <a:spLocks noGrp="1"/>
          </p:cNvSpPr>
          <p:nvPr>
            <p:ph type="body" sz="quarter" idx="15" hasCustomPrompt="1"/>
          </p:nvPr>
        </p:nvSpPr>
        <p:spPr>
          <a:xfrm>
            <a:off x="8509626" y="296863"/>
            <a:ext cx="3657600" cy="640080"/>
          </a:xfrm>
        </p:spPr>
        <p:txBody>
          <a:bodyPr lIns="182880" tIns="146304" rIns="182880" bIns="146304"/>
          <a:lstStyle>
            <a:lvl1pPr marL="0" indent="0" algn="r">
              <a:buNone/>
              <a:defRPr sz="2400" baseline="0">
                <a:latin typeface="+mn-lt"/>
              </a:defRPr>
            </a:lvl1pPr>
            <a:lvl2pPr marL="342900" indent="0">
              <a:buNone/>
              <a:defRPr sz="2000">
                <a:latin typeface="+mn-lt"/>
              </a:defRPr>
            </a:lvl2pPr>
            <a:lvl3pPr marL="571500" indent="0">
              <a:buNone/>
              <a:defRPr sz="2000">
                <a:latin typeface="+mn-lt"/>
              </a:defRPr>
            </a:lvl3pPr>
            <a:lvl4pPr marL="800100" indent="0">
              <a:buNone/>
              <a:defRPr sz="2000">
                <a:latin typeface="+mn-lt"/>
              </a:defRPr>
            </a:lvl4pPr>
            <a:lvl5pPr marL="1028700" indent="0">
              <a:buNone/>
              <a:defRPr sz="2000">
                <a:latin typeface="+mn-lt"/>
              </a:defRPr>
            </a:lvl5pPr>
          </a:lstStyle>
          <a:p>
            <a:pPr lvl="0"/>
            <a:r>
              <a:rPr lang="en-US" dirty="0" smtClean="0"/>
              <a:t>Session code here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57201" y="483423"/>
            <a:ext cx="1552928" cy="331014"/>
          </a:xfrm>
          <a:prstGeom prst="rect">
            <a:avLst/>
          </a:prstGeom>
        </p:spPr>
      </p:pic>
    </p:spTree>
    <p:extLst>
      <p:ext uri="{BB962C8B-B14F-4D97-AF65-F5344CB8AC3E}">
        <p14:creationId xmlns:p14="http://schemas.microsoft.com/office/powerpoint/2010/main" val="302676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73050" y="2125663"/>
            <a:ext cx="10059988" cy="1839543"/>
          </a:xfrm>
          <a:noFill/>
        </p:spPr>
        <p:txBody>
          <a:bodyPr vert="horz" wrap="square" lIns="146304" tIns="91440" rIns="146304" bIns="91440" rtlCol="0" anchor="t" anchorCtr="0">
            <a:noAutofit/>
          </a:bodyPr>
          <a:lstStyle>
            <a:lvl1pPr>
              <a:defRPr lang="en-US" sz="5400" spc="-100" baseline="0" dirty="0">
                <a:gradFill>
                  <a:gsLst>
                    <a:gs pos="100000">
                      <a:schemeClr val="tx1"/>
                    </a:gs>
                    <a:gs pos="0">
                      <a:schemeClr val="tx1"/>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965206"/>
            <a:ext cx="6400800" cy="1818057"/>
          </a:xfrm>
        </p:spPr>
        <p:txBody>
          <a:bodyPr tIns="109728" bIns="109728">
            <a:noAutofit/>
          </a:bodyPr>
          <a:lstStyle>
            <a:lvl1pPr marL="0" indent="0">
              <a:spcBef>
                <a:spcPts val="0"/>
              </a:spcBef>
              <a:buNone/>
              <a:defRPr sz="2800">
                <a:gradFill>
                  <a:gsLst>
                    <a:gs pos="100000">
                      <a:schemeClr val="tx1"/>
                    </a:gs>
                    <a:gs pos="0">
                      <a:schemeClr val="tx1"/>
                    </a:gs>
                  </a:gsLst>
                  <a:lin ang="5400000" scaled="0"/>
                </a:gradFill>
              </a:defRPr>
            </a:lvl1pPr>
          </a:lstStyle>
          <a:p>
            <a:pPr lvl="0"/>
            <a:r>
              <a:rPr lang="en-US" dirty="0" smtClean="0"/>
              <a:t>Speaker Name</a:t>
            </a:r>
            <a:endParaRPr lang="en-US" dirty="0"/>
          </a:p>
        </p:txBody>
      </p:sp>
      <p:sp>
        <p:nvSpPr>
          <p:cNvPr id="5" name="Text Placeholder 4"/>
          <p:cNvSpPr>
            <a:spLocks noGrp="1"/>
          </p:cNvSpPr>
          <p:nvPr>
            <p:ph type="body" sz="quarter" idx="15" hasCustomPrompt="1"/>
          </p:nvPr>
        </p:nvSpPr>
        <p:spPr>
          <a:xfrm>
            <a:off x="8509626" y="296863"/>
            <a:ext cx="3657600" cy="640080"/>
          </a:xfrm>
        </p:spPr>
        <p:txBody>
          <a:bodyPr lIns="182880" tIns="146304" rIns="182880" bIns="146304"/>
          <a:lstStyle>
            <a:lvl1pPr marL="0" indent="0" algn="r">
              <a:buNone/>
              <a:defRPr sz="2400" baseline="0">
                <a:latin typeface="+mn-lt"/>
              </a:defRPr>
            </a:lvl1pPr>
            <a:lvl2pPr marL="342900" indent="0">
              <a:buNone/>
              <a:defRPr sz="2000">
                <a:latin typeface="+mn-lt"/>
              </a:defRPr>
            </a:lvl2pPr>
            <a:lvl3pPr marL="571500" indent="0">
              <a:buNone/>
              <a:defRPr sz="2000">
                <a:latin typeface="+mn-lt"/>
              </a:defRPr>
            </a:lvl3pPr>
            <a:lvl4pPr marL="800100" indent="0">
              <a:buNone/>
              <a:defRPr sz="2000">
                <a:latin typeface="+mn-lt"/>
              </a:defRPr>
            </a:lvl4pPr>
            <a:lvl5pPr marL="1028700" indent="0">
              <a:buNone/>
              <a:defRPr sz="2000">
                <a:latin typeface="+mn-lt"/>
              </a:defRPr>
            </a:lvl5pPr>
          </a:lstStyle>
          <a:p>
            <a:pPr lvl="0"/>
            <a:r>
              <a:rPr lang="en-US" dirty="0" smtClean="0"/>
              <a:t>Session code here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57201" y="483423"/>
            <a:ext cx="1552928" cy="331014"/>
          </a:xfrm>
          <a:prstGeom prst="rect">
            <a:avLst/>
          </a:prstGeom>
        </p:spPr>
      </p:pic>
    </p:spTree>
    <p:extLst>
      <p:ext uri="{BB962C8B-B14F-4D97-AF65-F5344CB8AC3E}">
        <p14:creationId xmlns:p14="http://schemas.microsoft.com/office/powerpoint/2010/main" val="1584750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18" name="Rectangle 17"/>
          <p:cNvSpPr/>
          <p:nvPr userDrawn="1"/>
        </p:nvSpPr>
        <p:spPr bwMode="gray">
          <a:xfrm>
            <a:off x="274638" y="1211263"/>
            <a:ext cx="7315200" cy="4572001"/>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7316788" cy="2753943"/>
          </a:xfrm>
          <a:noFill/>
        </p:spPr>
        <p:txBody>
          <a:bodyPr vert="horz" wrap="square" lIns="146304" tIns="91440" rIns="146304" bIns="91440" rtlCol="0" anchor="t" anchorCtr="0">
            <a:noAutofit/>
          </a:bodyPr>
          <a:lstStyle>
            <a:lvl1pPr>
              <a:defRPr lang="en-US" sz="5400" spc="-100" baseline="0" dirty="0">
                <a:gradFill>
                  <a:gsLst>
                    <a:gs pos="5833">
                      <a:schemeClr val="tx1"/>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965206"/>
            <a:ext cx="7315200" cy="1818057"/>
          </a:xfrm>
        </p:spPr>
        <p:txBody>
          <a:bodyPr tIns="109728" bIns="109728">
            <a:noAutofit/>
          </a:bodyPr>
          <a:lstStyle>
            <a:lvl1pPr marL="0" indent="0">
              <a:spcBef>
                <a:spcPts val="0"/>
              </a:spcBef>
              <a:buNone/>
              <a:defRPr sz="2800">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5" name="Text Placeholder 4"/>
          <p:cNvSpPr>
            <a:spLocks noGrp="1"/>
          </p:cNvSpPr>
          <p:nvPr>
            <p:ph type="body" sz="quarter" idx="15" hasCustomPrompt="1"/>
          </p:nvPr>
        </p:nvSpPr>
        <p:spPr>
          <a:xfrm>
            <a:off x="279256" y="296863"/>
            <a:ext cx="3657600" cy="640080"/>
          </a:xfrm>
        </p:spPr>
        <p:txBody>
          <a:bodyPr lIns="182880" tIns="146304" rIns="182880" bIns="146304"/>
          <a:lstStyle>
            <a:lvl1pPr marL="0" indent="0" algn="l">
              <a:buNone/>
              <a:defRPr sz="2400" baseline="0">
                <a:latin typeface="+mn-lt"/>
              </a:defRPr>
            </a:lvl1pPr>
            <a:lvl2pPr marL="342900" indent="0">
              <a:buNone/>
              <a:defRPr sz="2000">
                <a:latin typeface="+mn-lt"/>
              </a:defRPr>
            </a:lvl2pPr>
            <a:lvl3pPr marL="571500" indent="0">
              <a:buNone/>
              <a:defRPr sz="2000">
                <a:latin typeface="+mn-lt"/>
              </a:defRPr>
            </a:lvl3pPr>
            <a:lvl4pPr marL="800100" indent="0">
              <a:buNone/>
              <a:defRPr sz="2000">
                <a:latin typeface="+mn-lt"/>
              </a:defRPr>
            </a:lvl4pPr>
            <a:lvl5pPr marL="1028700" indent="0">
              <a:buNone/>
              <a:defRPr sz="2000">
                <a:latin typeface="+mn-lt"/>
              </a:defRPr>
            </a:lvl5pPr>
          </a:lstStyle>
          <a:p>
            <a:pPr lvl="0"/>
            <a:r>
              <a:rPr lang="en-US" dirty="0" smtClean="0"/>
              <a:t>Session code here</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10427835" y="483423"/>
            <a:ext cx="1552928" cy="331014"/>
          </a:xfrm>
          <a:prstGeom prst="rect">
            <a:avLst/>
          </a:prstGeom>
        </p:spPr>
      </p:pic>
    </p:spTree>
    <p:extLst>
      <p:ext uri="{BB962C8B-B14F-4D97-AF65-F5344CB8AC3E}">
        <p14:creationId xmlns:p14="http://schemas.microsoft.com/office/powerpoint/2010/main" val="2461976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436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9" name="Rectangle 8"/>
          <p:cNvSpPr/>
          <p:nvPr userDrawn="1"/>
        </p:nvSpPr>
        <p:spPr bwMode="ltGray">
          <a:xfrm>
            <a:off x="274638" y="1211287"/>
            <a:ext cx="10058400"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8400" cy="2744490"/>
          </a:xfrm>
          <a:noFill/>
        </p:spPr>
        <p:txBody>
          <a:bodyPr tIns="91440" bIns="91440" anchor="t" anchorCtr="0"/>
          <a:lstStyle>
            <a:lvl1pPr>
              <a:defRPr sz="6600" spc="-100" baseline="0">
                <a:gradFill>
                  <a:gsLst>
                    <a:gs pos="100000">
                      <a:srgbClr val="FFFFFF"/>
                    </a:gs>
                    <a:gs pos="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0" cy="1828800"/>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151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Dark">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8400" cy="2744490"/>
          </a:xfrm>
          <a:noFill/>
        </p:spPr>
        <p:txBody>
          <a:bodyPr tIns="91440" bIns="91440" anchor="t" anchorCtr="0"/>
          <a:lstStyle>
            <a:lvl1pPr>
              <a:defRPr sz="6600" spc="-100" baseline="0">
                <a:gradFill>
                  <a:gsLst>
                    <a:gs pos="98425">
                      <a:schemeClr val="tx1"/>
                    </a:gs>
                    <a:gs pos="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0" cy="1828800"/>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29259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274638" y="1211287"/>
            <a:ext cx="10058400"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8400" cy="2744490"/>
          </a:xfrm>
          <a:noFill/>
        </p:spPr>
        <p:txBody>
          <a:bodyPr tIns="91440" bIns="91440" anchor="t" anchorCtr="0"/>
          <a:lstStyle>
            <a:lvl1pPr>
              <a:defRPr sz="6600" spc="-100" baseline="0">
                <a:gradFill>
                  <a:gsLst>
                    <a:gs pos="100000">
                      <a:srgbClr val="FFFFFF"/>
                    </a:gs>
                    <a:gs pos="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40584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Dark">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8400" cy="2744490"/>
          </a:xfrm>
          <a:noFill/>
        </p:spPr>
        <p:txBody>
          <a:bodyPr tIns="91440" bIns="91440" anchor="t" anchorCtr="0"/>
          <a:lstStyle>
            <a:lvl1pPr>
              <a:defRPr sz="6600" spc="-100" baseline="0">
                <a:gradFill>
                  <a:gsLst>
                    <a:gs pos="98425">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8280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5441056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6252031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386612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416244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351405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64465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985362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882194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2356373"/>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4543126"/>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40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99935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120067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96271520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50043225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573113840"/>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5349596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5750883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0053690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61599350"/>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90513982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93000236"/>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46849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2711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749520"/>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889777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81596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5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3046581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547274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7208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866032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07712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90548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86167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485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32066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589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8174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38302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a:t>
            </a:r>
            <a:r>
              <a:rPr lang="en-US" sz="700" dirty="0" smtClean="0">
                <a:gradFill>
                  <a:gsLst>
                    <a:gs pos="0">
                      <a:srgbClr val="505050"/>
                    </a:gs>
                    <a:gs pos="100000">
                      <a:srgbClr val="505050"/>
                    </a:gs>
                  </a:gsLst>
                  <a:lin ang="5400000" scaled="0"/>
                </a:gradFill>
                <a:cs typeface="Segoe UI" pitchFamily="34" charset="0"/>
              </a:rPr>
              <a:t>2015 </a:t>
            </a:r>
            <a:r>
              <a:rPr lang="en-US" sz="700"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34096221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3464310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939579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2405627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312737396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 name="Title 1"/>
          <p:cNvSpPr>
            <a:spLocks noGrp="1"/>
          </p:cNvSpPr>
          <p:nvPr>
            <p:ph type="ctrTitle" hasCustomPrompt="1"/>
          </p:nvPr>
        </p:nvSpPr>
        <p:spPr>
          <a:xfrm>
            <a:off x="618330" y="2279697"/>
            <a:ext cx="11255709" cy="2435131"/>
          </a:xfrm>
        </p:spPr>
        <p:txBody>
          <a:bodyPr anchor="b">
            <a:normAutofit/>
          </a:bodyPr>
          <a:lstStyle>
            <a:lvl1pPr algn="l">
              <a:defRPr sz="14075"/>
            </a:lvl1pPr>
          </a:lstStyle>
          <a:p>
            <a:r>
              <a:rPr lang="en-US" dirty="0" smtClean="0"/>
              <a:t>Video</a:t>
            </a:r>
            <a:endParaRPr lang="en-US" dirty="0"/>
          </a:p>
        </p:txBody>
      </p:sp>
    </p:spTree>
    <p:extLst>
      <p:ext uri="{BB962C8B-B14F-4D97-AF65-F5344CB8AC3E}">
        <p14:creationId xmlns:p14="http://schemas.microsoft.com/office/powerpoint/2010/main" val="49763649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564890"/>
            <a:ext cx="11255709" cy="1027952"/>
          </a:xfrm>
        </p:spPr>
        <p:txBody>
          <a:bodyPr anchor="b"/>
          <a:lstStyle>
            <a:lvl1pPr algn="l">
              <a:defRPr sz="6119">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2910542"/>
            <a:ext cx="11255709" cy="2451927"/>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258337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523611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09350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51312617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dirty="0"/>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12694537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81056492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45808988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405898426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72931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3" name="Rectangle 2"/>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Tree>
    <p:extLst>
      <p:ext uri="{BB962C8B-B14F-4D97-AF65-F5344CB8AC3E}">
        <p14:creationId xmlns:p14="http://schemas.microsoft.com/office/powerpoint/2010/main" val="136931866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20832712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74638" y="2125664"/>
            <a:ext cx="11887199" cy="912813"/>
          </a:xfrm>
        </p:spPr>
        <p:txBody>
          <a:bodyPr/>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108787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337776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1"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197">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a:xfrm>
            <a:off x="274638" y="6689365"/>
            <a:ext cx="3937000" cy="137160"/>
          </a:xfrm>
          <a:prstGeom prst="rect">
            <a:avLst/>
          </a:prstGeom>
        </p:spPr>
        <p:txBody>
          <a:bodyPr/>
          <a:lstStyle>
            <a:lvl1pPr fontAlgn="base">
              <a:spcBef>
                <a:spcPct val="0"/>
              </a:spcBef>
              <a:spcAft>
                <a:spcPct val="0"/>
              </a:spcAft>
              <a:defRPr dirty="0" smtClean="0">
                <a:solidFill>
                  <a:srgbClr val="505050"/>
                </a:solidFill>
              </a:defRPr>
            </a:lvl1pPr>
          </a:lstStyle>
          <a:p>
            <a:pPr defTabSz="932597">
              <a:defRPr/>
            </a:pPr>
            <a:r>
              <a:rPr lang="en-US" dirty="0" smtClean="0"/>
              <a:t>Microsoft Confidential</a:t>
            </a:r>
            <a:endParaRPr lang="en-US" dirty="0"/>
          </a:p>
        </p:txBody>
      </p:sp>
      <p:sp>
        <p:nvSpPr>
          <p:cNvPr id="5" name="Slide Number Placeholder 3"/>
          <p:cNvSpPr>
            <a:spLocks noGrp="1"/>
          </p:cNvSpPr>
          <p:nvPr>
            <p:ph type="sldNum" sz="quarter" idx="15"/>
          </p:nvPr>
        </p:nvSpPr>
        <p:spPr>
          <a:xfrm>
            <a:off x="11595101" y="6689365"/>
            <a:ext cx="566737" cy="137160"/>
          </a:xfrm>
          <a:prstGeom prst="rect">
            <a:avLst/>
          </a:prstGeom>
        </p:spPr>
        <p:txBody>
          <a:bodyPr/>
          <a:lstStyle>
            <a:lvl1pPr defTabSz="931326"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0667262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1D438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5"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p:cNvPicPr>
            <a:picLocks noChangeAspect="1"/>
          </p:cNvPicPr>
          <p:nvPr userDrawn="1"/>
        </p:nvPicPr>
        <p:blipFill rotWithShape="1">
          <a:blip r:embed="rId7" cstate="screen">
            <a:extLst>
              <a:ext uri="{28A0092B-C50C-407E-A947-70E740481C1C}">
                <a14:useLocalDpi xmlns:a14="http://schemas.microsoft.com/office/drawing/2010/main" val="0"/>
              </a:ext>
            </a:extLst>
          </a:blip>
          <a:srcRect r="3957" b="4063"/>
          <a:stretch/>
        </p:blipFill>
        <p:spPr>
          <a:xfrm>
            <a:off x="11167" y="993"/>
            <a:ext cx="12414142" cy="6993533"/>
          </a:xfrm>
          <a:prstGeom prst="rect">
            <a:avLst/>
          </a:prstGeom>
        </p:spPr>
      </p:pic>
    </p:spTree>
    <p:extLst>
      <p:ext uri="{BB962C8B-B14F-4D97-AF65-F5344CB8AC3E}">
        <p14:creationId xmlns:p14="http://schemas.microsoft.com/office/powerpoint/2010/main" val="1764452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9"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t="8530"/>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6">
            <a:extLst>
              <a:ext uri="{28A0092B-C50C-407E-A947-70E740481C1C}">
                <a14:useLocalDpi xmlns:a14="http://schemas.microsoft.com/office/drawing/2010/main" val="0"/>
              </a:ext>
            </a:extLst>
          </a:blip>
          <a:srcRect l="16749" t="685"/>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36979525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3"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667106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7"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67851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1"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735896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5"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9978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9"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smtClean="0"/>
              <a:t>Click to edit Master text styles</a:t>
            </a:r>
          </a:p>
        </p:txBody>
      </p:sp>
    </p:spTree>
    <p:extLst>
      <p:ext uri="{BB962C8B-B14F-4D97-AF65-F5344CB8AC3E}">
        <p14:creationId xmlns:p14="http://schemas.microsoft.com/office/powerpoint/2010/main" val="187496972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3"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693091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7"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71552415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885581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81"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47563863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05"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23716667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9"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8077473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53"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627355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77"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179513807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01"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3099781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25"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111051841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49"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55224044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73"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436475" cy="6994525"/>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801535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97"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7"/>
            <a:ext cx="11889564" cy="752093"/>
          </a:xfrm>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9065000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753070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21"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80526179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45"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16858397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69"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2406407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93"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2403780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17"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42870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41"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1151407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65"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smtClean="0"/>
              <a:t>Thank you</a:t>
            </a:r>
            <a:endParaRPr lang="en-US" dirty="0"/>
          </a:p>
        </p:txBody>
      </p:sp>
    </p:spTree>
    <p:extLst>
      <p:ext uri="{BB962C8B-B14F-4D97-AF65-F5344CB8AC3E}">
        <p14:creationId xmlns:p14="http://schemas.microsoft.com/office/powerpoint/2010/main" val="37202052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89"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solidFill>
                  <a:schemeClr val="bg1"/>
                </a:solidFill>
              </a:defRPr>
            </a:lvl1pPr>
          </a:lstStyle>
          <a:p>
            <a:r>
              <a:rPr lang="en-US" dirty="0" smtClean="0"/>
              <a:t>Video title</a:t>
            </a:r>
            <a:endParaRPr lang="en-US" dirty="0"/>
          </a:p>
        </p:txBody>
      </p:sp>
    </p:spTree>
    <p:extLst>
      <p:ext uri="{BB962C8B-B14F-4D97-AF65-F5344CB8AC3E}">
        <p14:creationId xmlns:p14="http://schemas.microsoft.com/office/powerpoint/2010/main" val="3655465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13"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613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37"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 name="Title 1"/>
          <p:cNvSpPr>
            <a:spLocks noGrp="1"/>
          </p:cNvSpPr>
          <p:nvPr>
            <p:ph type="ctrTitle" hasCustomPrompt="1"/>
          </p:nvPr>
        </p:nvSpPr>
        <p:spPr>
          <a:xfrm>
            <a:off x="618330" y="2279697"/>
            <a:ext cx="11255709" cy="2435131"/>
          </a:xfrm>
        </p:spPr>
        <p:txBody>
          <a:bodyPr anchor="b">
            <a:normAutofit/>
          </a:bodyPr>
          <a:lstStyle>
            <a:lvl1pPr algn="l">
              <a:defRPr sz="14075"/>
            </a:lvl1pPr>
          </a:lstStyle>
          <a:p>
            <a:r>
              <a:rPr lang="en-US" dirty="0" smtClean="0"/>
              <a:t>Video</a:t>
            </a:r>
            <a:endParaRPr lang="en-US" dirty="0"/>
          </a:p>
        </p:txBody>
      </p:sp>
    </p:spTree>
    <p:extLst>
      <p:ext uri="{BB962C8B-B14F-4D97-AF65-F5344CB8AC3E}">
        <p14:creationId xmlns:p14="http://schemas.microsoft.com/office/powerpoint/2010/main" val="190657353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78060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61"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18330" y="2288585"/>
            <a:ext cx="11255709" cy="2435131"/>
          </a:xfrm>
        </p:spPr>
        <p:txBody>
          <a:bodyPr anchor="ctr">
            <a:noAutofit/>
          </a:bodyPr>
          <a:lstStyle>
            <a:lvl1pPr algn="l">
              <a:lnSpc>
                <a:spcPct val="100000"/>
              </a:lnSpc>
              <a:defRPr sz="1693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284846779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85"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16339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3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299939490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5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p:cNvSpPr/>
          <p:nvPr userDrawn="1"/>
        </p:nvSpPr>
        <p:spPr>
          <a:xfrm>
            <a:off x="0" y="0"/>
            <a:ext cx="12436475" cy="6994525"/>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57431702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8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p:cNvSpPr/>
          <p:nvPr userDrawn="1"/>
        </p:nvSpPr>
        <p:spPr>
          <a:xfrm>
            <a:off x="0"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 name="Title 1"/>
          <p:cNvSpPr>
            <a:spLocks noGrp="1"/>
          </p:cNvSpPr>
          <p:nvPr>
            <p:ph type="ctrTitle" hasCustomPrompt="1"/>
          </p:nvPr>
        </p:nvSpPr>
        <p:spPr>
          <a:xfrm>
            <a:off x="618330" y="2279697"/>
            <a:ext cx="11255709" cy="2435131"/>
          </a:xfrm>
        </p:spPr>
        <p:txBody>
          <a:bodyPr anchor="b">
            <a:normAutofit/>
          </a:bodyPr>
          <a:lstStyle>
            <a:lvl1pPr algn="l">
              <a:defRPr sz="14075"/>
            </a:lvl1pPr>
          </a:lstStyle>
          <a:p>
            <a:r>
              <a:rPr lang="en-US" dirty="0" smtClean="0"/>
              <a:t>Video</a:t>
            </a:r>
            <a:endParaRPr lang="en-US" dirty="0"/>
          </a:p>
        </p:txBody>
      </p:sp>
    </p:spTree>
    <p:extLst>
      <p:ext uri="{BB962C8B-B14F-4D97-AF65-F5344CB8AC3E}">
        <p14:creationId xmlns:p14="http://schemas.microsoft.com/office/powerpoint/2010/main" val="653698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0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p:cNvSpPr/>
          <p:nvPr userDrawn="1"/>
        </p:nvSpPr>
        <p:spPr>
          <a:xfrm>
            <a:off x="0" y="0"/>
            <a:ext cx="12436475" cy="6994525"/>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 name="Title 1"/>
          <p:cNvSpPr>
            <a:spLocks noGrp="1"/>
          </p:cNvSpPr>
          <p:nvPr>
            <p:ph type="ctrTitle"/>
          </p:nvPr>
        </p:nvSpPr>
        <p:spPr>
          <a:xfrm>
            <a:off x="618330" y="1564890"/>
            <a:ext cx="11255709" cy="1027952"/>
          </a:xfrm>
        </p:spPr>
        <p:txBody>
          <a:bodyPr anchor="b"/>
          <a:lstStyle>
            <a:lvl1pPr algn="l">
              <a:defRPr sz="6119">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2910542"/>
            <a:ext cx="11255709" cy="2451927"/>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85557079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2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618330" y="2288585"/>
            <a:ext cx="11255709" cy="2435131"/>
          </a:xfrm>
        </p:spPr>
        <p:txBody>
          <a:bodyPr anchor="ctr">
            <a:noAutofit/>
          </a:bodyPr>
          <a:lstStyle>
            <a:lvl1pPr algn="l">
              <a:lnSpc>
                <a:spcPct val="100000"/>
              </a:lnSpc>
              <a:defRPr sz="1693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4074394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5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612872226"/>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7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09568174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0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8374922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325769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2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54809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4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Rectangle 1"/>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Tree>
    <p:extLst>
      <p:ext uri="{BB962C8B-B14F-4D97-AF65-F5344CB8AC3E}">
        <p14:creationId xmlns:p14="http://schemas.microsoft.com/office/powerpoint/2010/main" val="259006910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7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3" name="Rectangle 2"/>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Tree>
    <p:extLst>
      <p:ext uri="{BB962C8B-B14F-4D97-AF65-F5344CB8AC3E}">
        <p14:creationId xmlns:p14="http://schemas.microsoft.com/office/powerpoint/2010/main" val="355067222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9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205266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45"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21861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1D438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14"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p:cNvPicPr>
            <a:picLocks noChangeAspect="1"/>
          </p:cNvPicPr>
          <p:nvPr userDrawn="1"/>
        </p:nvPicPr>
        <p:blipFill rotWithShape="1">
          <a:blip r:embed="rId7" cstate="screen">
            <a:extLst>
              <a:ext uri="{28A0092B-C50C-407E-A947-70E740481C1C}">
                <a14:useLocalDpi xmlns:a14="http://schemas.microsoft.com/office/drawing/2010/main" val="0"/>
              </a:ext>
            </a:extLst>
          </a:blip>
          <a:srcRect r="3957" b="4063"/>
          <a:stretch/>
        </p:blipFill>
        <p:spPr>
          <a:xfrm>
            <a:off x="11167" y="993"/>
            <a:ext cx="12414142" cy="6993533"/>
          </a:xfrm>
          <a:prstGeom prst="rect">
            <a:avLst/>
          </a:prstGeom>
        </p:spPr>
      </p:pic>
    </p:spTree>
    <p:extLst>
      <p:ext uri="{BB962C8B-B14F-4D97-AF65-F5344CB8AC3E}">
        <p14:creationId xmlns:p14="http://schemas.microsoft.com/office/powerpoint/2010/main" val="1476397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38"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t="8530"/>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6">
            <a:extLst>
              <a:ext uri="{28A0092B-C50C-407E-A947-70E740481C1C}">
                <a14:useLocalDpi xmlns:a14="http://schemas.microsoft.com/office/drawing/2010/main" val="0"/>
              </a:ext>
            </a:extLst>
          </a:blip>
          <a:srcRect l="16749" t="685"/>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627450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62"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45470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286"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187407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10"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631701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825570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34"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1716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58"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smtClean="0"/>
              <a:t>Click to edit Master text styles</a:t>
            </a:r>
          </a:p>
        </p:txBody>
      </p:sp>
    </p:spTree>
    <p:extLst>
      <p:ext uri="{BB962C8B-B14F-4D97-AF65-F5344CB8AC3E}">
        <p14:creationId xmlns:p14="http://schemas.microsoft.com/office/powerpoint/2010/main" val="134019643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82"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9358206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06"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44936089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30"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273912219"/>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54"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7364467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78"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8050053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02"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86872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26"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75231278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550"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2966158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6.png"/><Relationship Id="rId2"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tags" Target="../tags/tag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vmlDrawing" Target="../drawings/vmlDrawing1.v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8.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image" Target="../media/image8.emf"/><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oleObject" Target="../embeddings/oleObject33.bin"/><Relationship Id="rId2" Type="http://schemas.openxmlformats.org/officeDocument/2006/relationships/slideLayout" Target="../slideLayouts/slideLayout73.xml"/><Relationship Id="rId16" Type="http://schemas.openxmlformats.org/officeDocument/2006/relationships/tags" Target="../tags/tag3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vmlDrawing" Target="../drawings/vmlDrawing33.vml"/><Relationship Id="rId10" Type="http://schemas.openxmlformats.org/officeDocument/2006/relationships/slideLayout" Target="../slideLayouts/slideLayout81.xml"/><Relationship Id="rId19" Type="http://schemas.openxmlformats.org/officeDocument/2006/relationships/image" Target="../media/image6.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tags" Target="../tags/tag4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vmlDrawing" Target="../drawings/vmlDrawing47.v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theme" Target="../theme/theme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image" Target="../media/image8.emf"/><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oleObject" Target="../embeddings/oleObject47.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image" Target="../media/image1.png"/><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1.xml"/><Relationship Id="rId1"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5280845"/>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20" r:id="rId18"/>
    <p:sldLayoutId id="2147484421" r:id="rId19"/>
    <p:sldLayoutId id="2147484422" r:id="rId20"/>
    <p:sldLayoutId id="2147484423" r:id="rId21"/>
    <p:sldLayoutId id="2147484424" r:id="rId22"/>
    <p:sldLayoutId id="2147484425" r:id="rId23"/>
    <p:sldLayoutId id="2147484426" r:id="rId24"/>
    <p:sldLayoutId id="2147484427"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7" cstate="screen">
            <a:extLst>
              <a:ext uri="{28A0092B-C50C-407E-A947-70E740481C1C}">
                <a14:useLocalDpi xmlns:a14="http://schemas.microsoft.com/office/drawing/2010/main" val="0"/>
              </a:ext>
            </a:extLst>
          </a:blip>
          <a:srcRect r="3957" b="4063"/>
          <a:stretch/>
        </p:blipFill>
        <p:spPr>
          <a:xfrm>
            <a:off x="11167" y="993"/>
            <a:ext cx="12414142" cy="6993533"/>
          </a:xfrm>
          <a:prstGeom prst="rect">
            <a:avLst/>
          </a:prstGeom>
        </p:spPr>
      </p:pic>
      <p:sp>
        <p:nvSpPr>
          <p:cNvPr id="2" name="Title Placeholder 1"/>
          <p:cNvSpPr>
            <a:spLocks noGrp="1"/>
          </p:cNvSpPr>
          <p:nvPr>
            <p:ph type="title"/>
          </p:nvPr>
        </p:nvSpPr>
        <p:spPr>
          <a:xfrm>
            <a:off x="572043" y="349171"/>
            <a:ext cx="11301996" cy="976663"/>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512331"/>
            <a:ext cx="11301996" cy="450771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97"/>
            <a:fld id="{0D099E2A-118A-4377-8F98-2DF40BCBA9FE}" type="slidenum">
              <a:rPr lang="en-US" smtClean="0"/>
              <a:pPr defTabSz="932597"/>
              <a:t>‹#›</a:t>
            </a:fld>
            <a:endParaRPr lang="en-US" dirty="0"/>
          </a:p>
        </p:txBody>
      </p:sp>
    </p:spTree>
    <p:extLst>
      <p:ext uri="{BB962C8B-B14F-4D97-AF65-F5344CB8AC3E}">
        <p14:creationId xmlns:p14="http://schemas.microsoft.com/office/powerpoint/2010/main" val="1138833068"/>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1" name="think-cell Slide" r:id="rId35" imgW="6350000" imgH="6350000" progId="TCLayout.ActiveDocument.1">
                  <p:embed/>
                </p:oleObj>
              </mc:Choice>
              <mc:Fallback>
                <p:oleObj name="think-cell Slide" r:id="rId35" imgW="6350000" imgH="6350000" progId="TCLayout.ActiveDocument.1">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347905987"/>
      </p:ext>
    </p:extLst>
  </p:cSld>
  <p:clrMap bg1="lt1" tx1="dk1" bg2="lt2" tx2="dk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 id="2147484457" r:id="rId12"/>
    <p:sldLayoutId id="2147484458" r:id="rId13"/>
    <p:sldLayoutId id="2147484459" r:id="rId14"/>
    <p:sldLayoutId id="2147484460" r:id="rId15"/>
    <p:sldLayoutId id="2147484461" r:id="rId16"/>
    <p:sldLayoutId id="2147484462" r:id="rId17"/>
    <p:sldLayoutId id="2147484463" r:id="rId18"/>
    <p:sldLayoutId id="2147484464" r:id="rId19"/>
    <p:sldLayoutId id="2147484465" r:id="rId20"/>
    <p:sldLayoutId id="2147484466" r:id="rId21"/>
    <p:sldLayoutId id="2147484467" r:id="rId22"/>
    <p:sldLayoutId id="2147484468" r:id="rId23"/>
    <p:sldLayoutId id="2147484469" r:id="rId24"/>
    <p:sldLayoutId id="2147484470" r:id="rId25"/>
    <p:sldLayoutId id="2147484471" r:id="rId26"/>
    <p:sldLayoutId id="2147484472" r:id="rId27"/>
    <p:sldLayoutId id="2147484473" r:id="rId28"/>
    <p:sldLayoutId id="2147484474" r:id="rId29"/>
    <p:sldLayoutId id="2147484475" r:id="rId30"/>
    <p:sldLayoutId id="2147484476" r:id="rId31"/>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69">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10"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19" cstate="screen">
            <a:extLst>
              <a:ext uri="{28A0092B-C50C-407E-A947-70E740481C1C}">
                <a14:useLocalDpi xmlns:a14="http://schemas.microsoft.com/office/drawing/2010/main" val="0"/>
              </a:ext>
            </a:extLst>
          </a:blip>
          <a:srcRect r="3957" b="4063"/>
          <a:stretch/>
        </p:blipFill>
        <p:spPr>
          <a:xfrm>
            <a:off x="11167" y="993"/>
            <a:ext cx="12414142" cy="6993533"/>
          </a:xfrm>
          <a:prstGeom prst="rect">
            <a:avLst/>
          </a:prstGeom>
        </p:spPr>
      </p:pic>
      <p:sp>
        <p:nvSpPr>
          <p:cNvPr id="2" name="Title Placeholder 1"/>
          <p:cNvSpPr>
            <a:spLocks noGrp="1"/>
          </p:cNvSpPr>
          <p:nvPr>
            <p:ph type="title"/>
          </p:nvPr>
        </p:nvSpPr>
        <p:spPr>
          <a:xfrm>
            <a:off x="572043" y="349171"/>
            <a:ext cx="11301996" cy="976663"/>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512331"/>
            <a:ext cx="11301996" cy="450771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97"/>
            <a:fld id="{0D099E2A-118A-4377-8F98-2DF40BCBA9FE}" type="slidenum">
              <a:rPr lang="en-US" smtClean="0"/>
              <a:pPr defTabSz="932597"/>
              <a:t>‹#›</a:t>
            </a:fld>
            <a:endParaRPr lang="en-US" dirty="0"/>
          </a:p>
        </p:txBody>
      </p:sp>
    </p:spTree>
    <p:extLst>
      <p:ext uri="{BB962C8B-B14F-4D97-AF65-F5344CB8AC3E}">
        <p14:creationId xmlns:p14="http://schemas.microsoft.com/office/powerpoint/2010/main" val="1173157428"/>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1" r:id="rId13"/>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90" name="think-cell Slide" r:id="rId35" imgW="6350000" imgH="6350000" progId="TCLayout.ActiveDocument.1">
                  <p:embed/>
                </p:oleObj>
              </mc:Choice>
              <mc:Fallback>
                <p:oleObj name="think-cell Slide" r:id="rId35" imgW="6350000" imgH="6350000" progId="TCLayout.ActiveDocument.1">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291908344"/>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 id="2147484507" r:id="rId14"/>
    <p:sldLayoutId id="2147484508" r:id="rId15"/>
    <p:sldLayoutId id="2147484509" r:id="rId16"/>
    <p:sldLayoutId id="2147484510" r:id="rId17"/>
    <p:sldLayoutId id="2147484511" r:id="rId18"/>
    <p:sldLayoutId id="2147484512" r:id="rId19"/>
    <p:sldLayoutId id="2147484513" r:id="rId20"/>
    <p:sldLayoutId id="2147484514" r:id="rId21"/>
    <p:sldLayoutId id="2147484515" r:id="rId22"/>
    <p:sldLayoutId id="2147484516" r:id="rId23"/>
    <p:sldLayoutId id="2147484517" r:id="rId24"/>
    <p:sldLayoutId id="2147484518" r:id="rId25"/>
    <p:sldLayoutId id="2147484519" r:id="rId26"/>
    <p:sldLayoutId id="2147484520" r:id="rId27"/>
    <p:sldLayoutId id="2147484521" r:id="rId28"/>
    <p:sldLayoutId id="2147484522" r:id="rId29"/>
    <p:sldLayoutId id="2147484523" r:id="rId30"/>
    <p:sldLayoutId id="2147484524" r:id="rId31"/>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69">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6"/>
          <a:stretch>
            <a:fillRect/>
          </a:stretch>
        </p:blipFill>
        <p:spPr>
          <a:xfrm rot="5400000">
            <a:off x="9455197" y="3050513"/>
            <a:ext cx="6995160" cy="894134"/>
          </a:xfrm>
          <a:prstGeom prst="rect">
            <a:avLst/>
          </a:prstGeom>
        </p:spPr>
      </p:pic>
    </p:spTree>
    <p:extLst>
      <p:ext uri="{BB962C8B-B14F-4D97-AF65-F5344CB8AC3E}">
        <p14:creationId xmlns:p14="http://schemas.microsoft.com/office/powerpoint/2010/main" val="4158706647"/>
      </p:ext>
    </p:extLst>
  </p:cSld>
  <p:clrMap bg1="dk1" tx1="lt1" bg2="dk2" tx2="lt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34" r:id="rId9"/>
    <p:sldLayoutId id="2147484535" r:id="rId10"/>
    <p:sldLayoutId id="2147484536" r:id="rId11"/>
    <p:sldLayoutId id="2147484537" r:id="rId12"/>
    <p:sldLayoutId id="2147484538" r:id="rId13"/>
    <p:sldLayoutId id="2147484539" r:id="rId14"/>
    <p:sldLayoutId id="2147484540" r:id="rId15"/>
    <p:sldLayoutId id="2147484541" r:id="rId16"/>
    <p:sldLayoutId id="2147484542" r:id="rId17"/>
    <p:sldLayoutId id="2147484543" r:id="rId18"/>
    <p:sldLayoutId id="2147484544" r:id="rId19"/>
    <p:sldLayoutId id="2147484545" r:id="rId20"/>
    <p:sldLayoutId id="2147484546" r:id="rId21"/>
    <p:sldLayoutId id="2147484547" r:id="rId22"/>
    <p:sldLayoutId id="2147484548" r:id="rId23"/>
    <p:sldLayoutId id="2147484549" r:id="rId24"/>
    <p:sldLayoutId id="2147484550" r:id="rId25"/>
    <p:sldLayoutId id="2147484551" r:id="rId26"/>
    <p:sldLayoutId id="2147484552" r:id="rId27"/>
    <p:sldLayoutId id="2147484553" r:id="rId28"/>
    <p:sldLayoutId id="2147484554" r:id="rId29"/>
    <p:sldLayoutId id="2147484555" r:id="rId30"/>
    <p:sldLayoutId id="2147484556" r:id="rId31"/>
    <p:sldLayoutId id="2147484557" r:id="rId32"/>
    <p:sldLayoutId id="2147484558" r:id="rId33"/>
    <p:sldLayoutId id="2147484559"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286" tIns="91429" rIns="146286" bIns="914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7" cy="2092881"/>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76814" y="6626971"/>
            <a:ext cx="3292008" cy="470856"/>
          </a:xfrm>
          <a:prstGeom prst="rect">
            <a:avLst/>
          </a:prstGeom>
          <a:noFill/>
        </p:spPr>
        <p:txBody>
          <a:bodyPr wrap="square" lIns="186521" tIns="149217" rIns="186521" bIns="149217" rtlCol="0">
            <a:spAutoFit/>
          </a:bodyPr>
          <a:lstStyle/>
          <a:p>
            <a:pPr defTabSz="932597">
              <a:lnSpc>
                <a:spcPct val="90000"/>
              </a:lnSpc>
            </a:pPr>
            <a:r>
              <a:rPr lang="en-US" sz="1122" dirty="0" smtClean="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7133249"/>
            <a:ext cx="3739676" cy="903014"/>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32722">
                <a:lnSpc>
                  <a:spcPct val="90000"/>
                </a:lnSpc>
                <a:spcAft>
                  <a:spcPts val="602"/>
                </a:spcAft>
                <a:defRPr/>
              </a:pPr>
              <a:r>
                <a:rPr lang="en-US" sz="1071" kern="0" spc="-30" dirty="0" smtClean="0">
                  <a:gradFill>
                    <a:gsLst>
                      <a:gs pos="2917">
                        <a:srgbClr val="FFFFFF"/>
                      </a:gs>
                      <a:gs pos="30000">
                        <a:srgbClr val="FFFFFF"/>
                      </a:gs>
                    </a:gsLst>
                    <a:lin ang="5400000" scaled="0"/>
                  </a:gradFill>
                  <a:latin typeface="Segoe UI Light"/>
                </a:rPr>
                <a:t>Transform </a:t>
              </a:r>
              <a:br>
                <a:rPr lang="en-US" sz="1071" kern="0" spc="-30" dirty="0" smtClean="0">
                  <a:gradFill>
                    <a:gsLst>
                      <a:gs pos="2917">
                        <a:srgbClr val="FFFFFF"/>
                      </a:gs>
                      <a:gs pos="30000">
                        <a:srgbClr val="FFFFFF"/>
                      </a:gs>
                    </a:gsLst>
                    <a:lin ang="5400000" scaled="0"/>
                  </a:gradFill>
                  <a:latin typeface="Segoe UI Light"/>
                </a:rPr>
              </a:br>
              <a:r>
                <a:rPr lang="en-US" sz="1071" kern="0" spc="-30" dirty="0" smtClean="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32722">
                <a:lnSpc>
                  <a:spcPct val="90000"/>
                </a:lnSpc>
                <a:spcAft>
                  <a:spcPts val="602"/>
                </a:spcAft>
                <a:defRPr/>
              </a:pPr>
              <a:r>
                <a:rPr lang="en-US" sz="1071" kern="0" spc="-30" dirty="0" smtClean="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32722">
                <a:lnSpc>
                  <a:spcPct val="90000"/>
                </a:lnSpc>
                <a:spcAft>
                  <a:spcPts val="602"/>
                </a:spcAft>
                <a:defRPr/>
              </a:pPr>
              <a:r>
                <a:rPr lang="en-US" sz="1071" kern="0" spc="-30" dirty="0" smtClean="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32722">
                <a:lnSpc>
                  <a:spcPct val="90000"/>
                </a:lnSpc>
                <a:spcAft>
                  <a:spcPts val="602"/>
                </a:spcAft>
                <a:defRPr/>
              </a:pPr>
              <a:r>
                <a:rPr lang="en-US" sz="1071" kern="0" spc="-30" dirty="0" smtClean="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1145823236"/>
      </p:ext>
    </p:extLst>
  </p:cSld>
  <p:clrMap bg1="lt1" tx1="dk1" bg2="lt2" tx2="dk2" accent1="accent1" accent2="accent2" accent3="accent3" accent4="accent4" accent5="accent5" accent6="accent6" hlink="hlink" folHlink="folHlink"/>
  <p:sldLayoutIdLst>
    <p:sldLayoutId id="2147484561" r:id="rId1"/>
    <p:sldLayoutId id="2147484562"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932444" rtl="0" eaLnBrk="1" latinLnBrk="0" hangingPunct="1">
        <a:lnSpc>
          <a:spcPct val="90000"/>
        </a:lnSpc>
        <a:spcBef>
          <a:spcPct val="0"/>
        </a:spcBef>
        <a:buNone/>
        <a:defRPr lang="en-US" sz="5399" b="0" kern="1200" cap="none" spc="-102" baseline="0" dirty="0" smtClean="0">
          <a:ln w="3175">
            <a:noFill/>
          </a:ln>
          <a:solidFill>
            <a:schemeClr val="tx1"/>
          </a:solidFill>
          <a:effectLst/>
          <a:latin typeface="+mj-lt"/>
          <a:ea typeface="+mn-ea"/>
          <a:cs typeface="Segoe UI" pitchFamily="34" charset="0"/>
        </a:defRPr>
      </a:lvl1pPr>
    </p:titleStyle>
    <p:bodyStyle>
      <a:lvl1pPr marL="342790" marR="0" indent="-342790" algn="l" defTabSz="932444"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44" rtl="0" eaLnBrk="1" latinLnBrk="0" hangingPunct="1">
        <a:defRPr sz="1800" kern="1200">
          <a:solidFill>
            <a:schemeClr val="tx1"/>
          </a:solidFill>
          <a:latin typeface="+mn-lt"/>
          <a:ea typeface="+mn-ea"/>
          <a:cs typeface="+mn-cs"/>
        </a:defRPr>
      </a:lvl1pPr>
      <a:lvl2pPr marL="466222" algn="l" defTabSz="932444" rtl="0" eaLnBrk="1" latinLnBrk="0" hangingPunct="1">
        <a:defRPr sz="1800" kern="1200">
          <a:solidFill>
            <a:schemeClr val="tx1"/>
          </a:solidFill>
          <a:latin typeface="+mn-lt"/>
          <a:ea typeface="+mn-ea"/>
          <a:cs typeface="+mn-cs"/>
        </a:defRPr>
      </a:lvl2pPr>
      <a:lvl3pPr marL="932444" algn="l" defTabSz="932444" rtl="0" eaLnBrk="1" latinLnBrk="0" hangingPunct="1">
        <a:defRPr sz="1800" kern="1200">
          <a:solidFill>
            <a:schemeClr val="tx1"/>
          </a:solidFill>
          <a:latin typeface="+mn-lt"/>
          <a:ea typeface="+mn-ea"/>
          <a:cs typeface="+mn-cs"/>
        </a:defRPr>
      </a:lvl3pPr>
      <a:lvl4pPr marL="1398665" algn="l" defTabSz="932444" rtl="0" eaLnBrk="1" latinLnBrk="0" hangingPunct="1">
        <a:defRPr sz="1800" kern="1200">
          <a:solidFill>
            <a:schemeClr val="tx1"/>
          </a:solidFill>
          <a:latin typeface="+mn-lt"/>
          <a:ea typeface="+mn-ea"/>
          <a:cs typeface="+mn-cs"/>
        </a:defRPr>
      </a:lvl4pPr>
      <a:lvl5pPr marL="1864887" algn="l" defTabSz="932444" rtl="0" eaLnBrk="1" latinLnBrk="0" hangingPunct="1">
        <a:defRPr sz="1800" kern="1200">
          <a:solidFill>
            <a:schemeClr val="tx1"/>
          </a:solidFill>
          <a:latin typeface="+mn-lt"/>
          <a:ea typeface="+mn-ea"/>
          <a:cs typeface="+mn-cs"/>
        </a:defRPr>
      </a:lvl5pPr>
      <a:lvl6pPr marL="2331110" algn="l" defTabSz="932444" rtl="0" eaLnBrk="1" latinLnBrk="0" hangingPunct="1">
        <a:defRPr sz="1800" kern="1200">
          <a:solidFill>
            <a:schemeClr val="tx1"/>
          </a:solidFill>
          <a:latin typeface="+mn-lt"/>
          <a:ea typeface="+mn-ea"/>
          <a:cs typeface="+mn-cs"/>
        </a:defRPr>
      </a:lvl6pPr>
      <a:lvl7pPr marL="2797331" algn="l" defTabSz="932444" rtl="0" eaLnBrk="1" latinLnBrk="0" hangingPunct="1">
        <a:defRPr sz="1800" kern="1200">
          <a:solidFill>
            <a:schemeClr val="tx1"/>
          </a:solidFill>
          <a:latin typeface="+mn-lt"/>
          <a:ea typeface="+mn-ea"/>
          <a:cs typeface="+mn-cs"/>
        </a:defRPr>
      </a:lvl7pPr>
      <a:lvl8pPr marL="3263554" algn="l" defTabSz="932444" rtl="0" eaLnBrk="1" latinLnBrk="0" hangingPunct="1">
        <a:defRPr sz="1800" kern="1200">
          <a:solidFill>
            <a:schemeClr val="tx1"/>
          </a:solidFill>
          <a:latin typeface="+mn-lt"/>
          <a:ea typeface="+mn-ea"/>
          <a:cs typeface="+mn-cs"/>
        </a:defRPr>
      </a:lvl8pPr>
      <a:lvl9pPr marL="3729774" algn="l" defTabSz="9324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slideLayout" Target="../slideLayouts/slideLayout130.xml"/><Relationship Id="rId7" Type="http://schemas.openxmlformats.org/officeDocument/2006/relationships/image" Target="../media/image31.jpeg"/><Relationship Id="rId2" Type="http://schemas.openxmlformats.org/officeDocument/2006/relationships/tags" Target="../tags/tag81.xml"/><Relationship Id="rId1" Type="http://schemas.openxmlformats.org/officeDocument/2006/relationships/vmlDrawing" Target="../drawings/vmlDrawing81.vml"/><Relationship Id="rId6" Type="http://schemas.openxmlformats.org/officeDocument/2006/relationships/image" Target="../media/image8.emf"/><Relationship Id="rId5" Type="http://schemas.openxmlformats.org/officeDocument/2006/relationships/oleObject" Target="../embeddings/oleObject81.bin"/><Relationship Id="rId4" Type="http://schemas.openxmlformats.org/officeDocument/2006/relationships/notesSlide" Target="../notesSlides/notesSlide10.xml"/><Relationship Id="rId9"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8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0.xml"/><Relationship Id="rId7" Type="http://schemas.openxmlformats.org/officeDocument/2006/relationships/image" Target="../media/image30.jpeg"/><Relationship Id="rId2" Type="http://schemas.openxmlformats.org/officeDocument/2006/relationships/tags" Target="../tags/tag82.xml"/><Relationship Id="rId1" Type="http://schemas.openxmlformats.org/officeDocument/2006/relationships/vmlDrawing" Target="../drawings/vmlDrawing82.vml"/><Relationship Id="rId6" Type="http://schemas.openxmlformats.org/officeDocument/2006/relationships/image" Target="../media/image8.emf"/><Relationship Id="rId5" Type="http://schemas.openxmlformats.org/officeDocument/2006/relationships/oleObject" Target="../embeddings/oleObject82.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0.xml"/><Relationship Id="rId7" Type="http://schemas.openxmlformats.org/officeDocument/2006/relationships/image" Target="../media/image31.jpeg"/><Relationship Id="rId2" Type="http://schemas.openxmlformats.org/officeDocument/2006/relationships/tags" Target="../tags/tag83.xml"/><Relationship Id="rId1" Type="http://schemas.openxmlformats.org/officeDocument/2006/relationships/vmlDrawing" Target="../drawings/vmlDrawing83.vml"/><Relationship Id="rId6" Type="http://schemas.openxmlformats.org/officeDocument/2006/relationships/image" Target="../media/image8.emf"/><Relationship Id="rId5" Type="http://schemas.openxmlformats.org/officeDocument/2006/relationships/oleObject" Target="../embeddings/oleObject83.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azure.com/ml"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hyperlink" Target="https://aka.ms/mlblo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slideLayout" Target="../slideLayouts/slideLayout135.xml"/><Relationship Id="rId7" Type="http://schemas.openxmlformats.org/officeDocument/2006/relationships/image" Target="../media/image43.wmf"/><Relationship Id="rId12" Type="http://schemas.openxmlformats.org/officeDocument/2006/relationships/image" Target="../media/image48.wmf"/><Relationship Id="rId2" Type="http://schemas.openxmlformats.org/officeDocument/2006/relationships/tags" Target="../tags/tag84.xml"/><Relationship Id="rId1" Type="http://schemas.openxmlformats.org/officeDocument/2006/relationships/vmlDrawing" Target="../drawings/vmlDrawing84.vml"/><Relationship Id="rId6" Type="http://schemas.openxmlformats.org/officeDocument/2006/relationships/image" Target="../media/image42.emf"/><Relationship Id="rId11" Type="http://schemas.openxmlformats.org/officeDocument/2006/relationships/image" Target="../media/image47.wmf"/><Relationship Id="rId5" Type="http://schemas.openxmlformats.org/officeDocument/2006/relationships/oleObject" Target="../embeddings/oleObject84.bin"/><Relationship Id="rId10" Type="http://schemas.openxmlformats.org/officeDocument/2006/relationships/image" Target="../media/image46.wmf"/><Relationship Id="rId4" Type="http://schemas.openxmlformats.org/officeDocument/2006/relationships/notesSlide" Target="../notesSlides/notesSlide20.xml"/><Relationship Id="rId9" Type="http://schemas.openxmlformats.org/officeDocument/2006/relationships/image" Target="../media/image45.wmf"/></Relationships>
</file>

<file path=ppt/slides/_rels/slide21.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55.wmf"/><Relationship Id="rId3" Type="http://schemas.openxmlformats.org/officeDocument/2006/relationships/slideLayout" Target="../slideLayouts/slideLayout135.xml"/><Relationship Id="rId7" Type="http://schemas.openxmlformats.org/officeDocument/2006/relationships/image" Target="../media/image42.emf"/><Relationship Id="rId12" Type="http://schemas.openxmlformats.org/officeDocument/2006/relationships/image" Target="../media/image54.wmf"/><Relationship Id="rId2" Type="http://schemas.openxmlformats.org/officeDocument/2006/relationships/tags" Target="../tags/tag85.xml"/><Relationship Id="rId1" Type="http://schemas.openxmlformats.org/officeDocument/2006/relationships/vmlDrawing" Target="../drawings/vmlDrawing85.vml"/><Relationship Id="rId6" Type="http://schemas.openxmlformats.org/officeDocument/2006/relationships/oleObject" Target="../embeddings/oleObject85.bin"/><Relationship Id="rId11" Type="http://schemas.openxmlformats.org/officeDocument/2006/relationships/image" Target="../media/image53.wmf"/><Relationship Id="rId5" Type="http://schemas.openxmlformats.org/officeDocument/2006/relationships/image" Target="../media/image49.wmf"/><Relationship Id="rId15" Type="http://schemas.openxmlformats.org/officeDocument/2006/relationships/image" Target="../media/image57.wmf"/><Relationship Id="rId10" Type="http://schemas.openxmlformats.org/officeDocument/2006/relationships/image" Target="../media/image52.wmf"/><Relationship Id="rId4" Type="http://schemas.openxmlformats.org/officeDocument/2006/relationships/notesSlide" Target="../notesSlides/notesSlide21.xml"/><Relationship Id="rId9" Type="http://schemas.openxmlformats.org/officeDocument/2006/relationships/image" Target="../media/image51.wmf"/><Relationship Id="rId14" Type="http://schemas.openxmlformats.org/officeDocument/2006/relationships/image" Target="../media/image56.wmf"/></Relationships>
</file>

<file path=ppt/slides/_rels/slide22.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slideLayout" Target="../slideLayouts/slideLayout135.xml"/><Relationship Id="rId7" Type="http://schemas.openxmlformats.org/officeDocument/2006/relationships/image" Target="../media/image58.wmf"/><Relationship Id="rId2" Type="http://schemas.openxmlformats.org/officeDocument/2006/relationships/tags" Target="../tags/tag86.xml"/><Relationship Id="rId1" Type="http://schemas.openxmlformats.org/officeDocument/2006/relationships/vmlDrawing" Target="../drawings/vmlDrawing86.vml"/><Relationship Id="rId6" Type="http://schemas.openxmlformats.org/officeDocument/2006/relationships/image" Target="../media/image42.emf"/><Relationship Id="rId5" Type="http://schemas.openxmlformats.org/officeDocument/2006/relationships/oleObject" Target="../embeddings/oleObject86.bin"/><Relationship Id="rId4" Type="http://schemas.openxmlformats.org/officeDocument/2006/relationships/notesSlide" Target="../notesSlides/notesSlide22.xml"/><Relationship Id="rId9" Type="http://schemas.openxmlformats.org/officeDocument/2006/relationships/image" Target="../media/image60.wmf"/></Relationships>
</file>

<file path=ppt/slides/_rels/slide2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slideLayout" Target="../slideLayouts/slideLayout135.xml"/><Relationship Id="rId7" Type="http://schemas.openxmlformats.org/officeDocument/2006/relationships/image" Target="../media/image52.wmf"/><Relationship Id="rId2" Type="http://schemas.openxmlformats.org/officeDocument/2006/relationships/tags" Target="../tags/tag87.xml"/><Relationship Id="rId1" Type="http://schemas.openxmlformats.org/officeDocument/2006/relationships/vmlDrawing" Target="../drawings/vmlDrawing87.vml"/><Relationship Id="rId6" Type="http://schemas.openxmlformats.org/officeDocument/2006/relationships/image" Target="../media/image42.emf"/><Relationship Id="rId11" Type="http://schemas.openxmlformats.org/officeDocument/2006/relationships/image" Target="../media/image43.wmf"/><Relationship Id="rId5" Type="http://schemas.openxmlformats.org/officeDocument/2006/relationships/oleObject" Target="../embeddings/oleObject87.bin"/><Relationship Id="rId10" Type="http://schemas.openxmlformats.org/officeDocument/2006/relationships/image" Target="../media/image55.wmf"/><Relationship Id="rId4" Type="http://schemas.openxmlformats.org/officeDocument/2006/relationships/notesSlide" Target="../notesSlides/notesSlide23.xml"/><Relationship Id="rId9" Type="http://schemas.openxmlformats.org/officeDocument/2006/relationships/image" Target="../media/image57.wmf"/></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customXml" Target="../../customXml/item8.xml"/><Relationship Id="rId7" Type="http://schemas.openxmlformats.org/officeDocument/2006/relationships/image" Target="../media/image62.png"/><Relationship Id="rId2" Type="http://schemas.openxmlformats.org/officeDocument/2006/relationships/customXml" Target="../../customXml/item7.xml"/><Relationship Id="rId1" Type="http://schemas.openxmlformats.org/officeDocument/2006/relationships/customXml" Target="../../customXml/item6.xml"/><Relationship Id="rId6" Type="http://schemas.openxmlformats.org/officeDocument/2006/relationships/notesSlide" Target="../notesSlides/notesSlide24.xml"/><Relationship Id="rId5" Type="http://schemas.openxmlformats.org/officeDocument/2006/relationships/slideLayout" Target="../slideLayouts/slideLayout127.xml"/><Relationship Id="rId4" Type="http://schemas.openxmlformats.org/officeDocument/2006/relationships/customXml" Target="../../customXml/item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0.xml"/></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50.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150.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8.xml"/><Relationship Id="rId1" Type="http://schemas.openxmlformats.org/officeDocument/2006/relationships/slideLayout" Target="../slideLayouts/slideLayout150.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50.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8.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50.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35.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4.xml"/><Relationship Id="rId7" Type="http://schemas.openxmlformats.org/officeDocument/2006/relationships/image" Target="../media/image30.jpeg"/><Relationship Id="rId2" Type="http://schemas.openxmlformats.org/officeDocument/2006/relationships/tags" Target="../tags/tag80.xml"/><Relationship Id="rId1" Type="http://schemas.openxmlformats.org/officeDocument/2006/relationships/vmlDrawing" Target="../drawings/vmlDrawing80.vml"/><Relationship Id="rId6" Type="http://schemas.openxmlformats.org/officeDocument/2006/relationships/image" Target="../media/image8.emf"/><Relationship Id="rId5" Type="http://schemas.openxmlformats.org/officeDocument/2006/relationships/oleObject" Target="../embeddings/oleObject8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Azure Machine Learning</a:t>
            </a:r>
            <a:br>
              <a:rPr lang="en-US" dirty="0" smtClean="0"/>
            </a:br>
            <a:endParaRPr lang="en-US" dirty="0"/>
          </a:p>
        </p:txBody>
      </p:sp>
      <p:sp>
        <p:nvSpPr>
          <p:cNvPr id="3" name="Text Placeholder 2"/>
          <p:cNvSpPr>
            <a:spLocks noGrp="1"/>
          </p:cNvSpPr>
          <p:nvPr>
            <p:ph type="body" sz="quarter" idx="14"/>
          </p:nvPr>
        </p:nvSpPr>
        <p:spPr>
          <a:xfrm>
            <a:off x="273050" y="3947978"/>
            <a:ext cx="6402388" cy="1828800"/>
          </a:xfrm>
        </p:spPr>
        <p:txBody>
          <a:bodyPr/>
          <a:lstStyle/>
          <a:p>
            <a:r>
              <a:rPr lang="en-US" sz="2800" dirty="0" smtClean="0"/>
              <a:t>Andrew Moll</a:t>
            </a:r>
            <a:endParaRPr lang="en-US" sz="2800" dirty="0" smtClean="0"/>
          </a:p>
        </p:txBody>
      </p:sp>
    </p:spTree>
    <p:extLst>
      <p:ext uri="{BB962C8B-B14F-4D97-AF65-F5344CB8AC3E}">
        <p14:creationId xmlns:p14="http://schemas.microsoft.com/office/powerpoint/2010/main" val="79370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148" name="think-cell Slide" r:id="rId5" imgW="6350000" imgH="6350000" progId="TCLayout.ActiveDocument.1">
                  <p:embed/>
                </p:oleObj>
              </mc:Choice>
              <mc:Fallback>
                <p:oleObj name="think-cell Slide" r:id="rId5" imgW="6350000" imgH="63500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Rectangle 67"/>
          <p:cNvSpPr/>
          <p:nvPr/>
        </p:nvSpPr>
        <p:spPr>
          <a:xfrm>
            <a:off x="274638" y="740886"/>
            <a:ext cx="6979602" cy="5511611"/>
          </a:xfrm>
          <a:prstGeom prst="rect">
            <a:avLst/>
          </a:prstGeom>
          <a:solidFill>
            <a:schemeClr val="accent1">
              <a:lumMod val="50000"/>
              <a:alpha val="20000"/>
            </a:schemeClr>
          </a:solidFill>
          <a:ln>
            <a:noFill/>
            <a:headEnd type="none" w="med" len="med"/>
            <a:tailEnd type="none" w="med" len="med"/>
          </a:ln>
          <a:effectLst/>
        </p:spPr>
        <p:txBody>
          <a:bodyPr vert="horz" wrap="square" lIns="91440" tIns="91440" rIns="182880" bIns="46609" numCol="1" rtlCol="0" anchor="ctr" anchorCtr="0" compatLnSpc="1">
            <a:prstTxWarp prst="textNoShape">
              <a:avLst/>
            </a:prstTxWarp>
          </a:bodyPr>
          <a:lstStyle/>
          <a:p>
            <a:pPr marL="365760" defTabSz="931920" fontAlgn="base">
              <a:spcBef>
                <a:spcPts val="1200"/>
              </a:spcBef>
              <a:spcAft>
                <a:spcPts val="1200"/>
              </a:spcAft>
            </a:pPr>
            <a:endParaRPr lang="en-GB" sz="1400" kern="0" dirty="0">
              <a:solidFill>
                <a:srgbClr val="FFFFFF"/>
              </a:solidFill>
            </a:endParaRPr>
          </a:p>
        </p:txBody>
      </p:sp>
      <p:grpSp>
        <p:nvGrpSpPr>
          <p:cNvPr id="69" name="Group 26"/>
          <p:cNvGrpSpPr/>
          <p:nvPr/>
        </p:nvGrpSpPr>
        <p:grpSpPr>
          <a:xfrm>
            <a:off x="6675439" y="727823"/>
            <a:ext cx="5761037" cy="5511611"/>
            <a:chOff x="6302711" y="835400"/>
            <a:chExt cx="6133764" cy="5511611"/>
          </a:xfrm>
        </p:grpSpPr>
        <p:sp>
          <p:nvSpPr>
            <p:cNvPr id="70" name="Rectangle 69"/>
            <p:cNvSpPr/>
            <p:nvPr/>
          </p:nvSpPr>
          <p:spPr bwMode="auto">
            <a:xfrm>
              <a:off x="6302711" y="835400"/>
              <a:ext cx="613376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91440" bIns="46637" numCol="1" rtlCol="0" anchor="ctr" anchorCtr="0" compatLnSpc="1">
              <a:prstTxWarp prst="textNoShape">
                <a:avLst/>
              </a:prstTxWarp>
            </a:bodyPr>
            <a:lstStyle/>
            <a:p>
              <a:pPr defTabSz="932472" fontAlgn="base">
                <a:spcBef>
                  <a:spcPct val="0"/>
                </a:spcBef>
                <a:spcAft>
                  <a:spcPct val="0"/>
                </a:spcAft>
              </a:pPr>
              <a:endParaRPr lang="en-US" sz="2400" dirty="0">
                <a:solidFill>
                  <a:srgbClr val="FFFFFF"/>
                </a:solidFill>
              </a:endParaRPr>
            </a:p>
          </p:txBody>
        </p:sp>
        <p:cxnSp>
          <p:nvCxnSpPr>
            <p:cNvPr id="71" name="Straight Connector 70"/>
            <p:cNvCxnSpPr/>
            <p:nvPr/>
          </p:nvCxnSpPr>
          <p:spPr>
            <a:xfrm>
              <a:off x="6809648" y="2823378"/>
              <a:ext cx="562682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Title 3"/>
          <p:cNvSpPr txBox="1">
            <a:spLocks/>
          </p:cNvSpPr>
          <p:nvPr/>
        </p:nvSpPr>
        <p:spPr>
          <a:xfrm>
            <a:off x="7159036" y="1722412"/>
            <a:ext cx="5111814" cy="900367"/>
          </a:xfrm>
          <a:prstGeom prst="rect">
            <a:avLst/>
          </a:prstGeom>
          <a:noFill/>
        </p:spPr>
        <p:txBody>
          <a:bodyPr vert="horz" wrap="square" lIns="146304" tIns="91440" rIns="146304" bIns="91440" rtlCol="0" anchor="t" anchorCtr="0">
            <a:noAutofit/>
          </a:bodyPr>
          <a:lstStyle/>
          <a:p>
            <a:pPr>
              <a:lnSpc>
                <a:spcPct val="90000"/>
              </a:lnSpc>
              <a:spcBef>
                <a:spcPct val="0"/>
              </a:spcBef>
              <a:defRPr/>
            </a:pPr>
            <a:r>
              <a:rPr lang="en-US" sz="4400" spc="-100" dirty="0" smtClean="0">
                <a:ln w="3175">
                  <a:noFill/>
                </a:ln>
                <a:gradFill>
                  <a:gsLst>
                    <a:gs pos="2920">
                      <a:srgbClr val="FFFFFF"/>
                    </a:gs>
                    <a:gs pos="39000">
                      <a:srgbClr val="FFFFFF"/>
                    </a:gs>
                  </a:gsLst>
                  <a:lin ang="5400000" scaled="0"/>
                </a:gradFill>
                <a:latin typeface="Segoe UI Light"/>
                <a:cs typeface="Segoe UI" pitchFamily="34" charset="0"/>
              </a:rPr>
              <a:t>Smart buildings</a:t>
            </a:r>
            <a:endParaRPr lang="en-US" sz="4400" spc="-100" dirty="0">
              <a:ln w="3175">
                <a:noFill/>
              </a:ln>
              <a:gradFill>
                <a:gsLst>
                  <a:gs pos="2920">
                    <a:srgbClr val="FFFFFF"/>
                  </a:gs>
                  <a:gs pos="39000">
                    <a:srgbClr val="FFFFFF"/>
                  </a:gs>
                </a:gsLst>
                <a:lin ang="5400000" scaled="0"/>
              </a:gradFill>
              <a:latin typeface="Segoe UI Light"/>
              <a:cs typeface="Segoe UI" pitchFamily="34" charset="0"/>
            </a:endParaRPr>
          </a:p>
        </p:txBody>
      </p:sp>
      <p:sp>
        <p:nvSpPr>
          <p:cNvPr id="73" name="Rectangle 72"/>
          <p:cNvSpPr/>
          <p:nvPr/>
        </p:nvSpPr>
        <p:spPr>
          <a:xfrm>
            <a:off x="502498" y="1826915"/>
            <a:ext cx="906503" cy="69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pc="-100" dirty="0" smtClean="0">
                <a:solidFill>
                  <a:srgbClr val="00BCF1"/>
                </a:solidFill>
                <a:latin typeface="Perpetua" panose="02020502060401020303" pitchFamily="18" charset="0"/>
              </a:rPr>
              <a:t>“</a:t>
            </a:r>
            <a:endParaRPr lang="en-US" sz="7200" spc="-100" dirty="0">
              <a:solidFill>
                <a:srgbClr val="00BCF1"/>
              </a:solidFill>
              <a:latin typeface="Perpetua" panose="02020502060401020303" pitchFamily="18" charset="0"/>
            </a:endParaRPr>
          </a:p>
        </p:txBody>
      </p:sp>
      <p:sp>
        <p:nvSpPr>
          <p:cNvPr id="74" name="Rectangle 73"/>
          <p:cNvSpPr/>
          <p:nvPr/>
        </p:nvSpPr>
        <p:spPr>
          <a:xfrm>
            <a:off x="676445" y="1813712"/>
            <a:ext cx="5521532" cy="3908762"/>
          </a:xfrm>
          <a:prstGeom prst="rect">
            <a:avLst/>
          </a:prstGeom>
        </p:spPr>
        <p:txBody>
          <a:bodyPr wrap="square">
            <a:spAutoFit/>
          </a:bodyPr>
          <a:lstStyle/>
          <a:p>
            <a:pPr marL="365760" defTabSz="931920" fontAlgn="base">
              <a:spcBef>
                <a:spcPts val="1200"/>
              </a:spcBef>
              <a:spcAft>
                <a:spcPts val="1200"/>
              </a:spcAft>
            </a:pPr>
            <a:r>
              <a:rPr lang="en-US" sz="3200" i="1" dirty="0">
                <a:gradFill>
                  <a:gsLst>
                    <a:gs pos="1250">
                      <a:srgbClr val="FFFFFF"/>
                    </a:gs>
                    <a:gs pos="100000">
                      <a:srgbClr val="FFFFFF"/>
                    </a:gs>
                  </a:gsLst>
                  <a:lin ang="5400000" scaled="0"/>
                </a:gradFill>
                <a:latin typeface="Segoe UI Light" pitchFamily="34" charset="0"/>
              </a:rPr>
              <a:t>We see Azure ushering </a:t>
            </a:r>
            <a:r>
              <a:rPr lang="en-US" sz="3200" i="1" dirty="0" smtClean="0">
                <a:gradFill>
                  <a:gsLst>
                    <a:gs pos="1250">
                      <a:srgbClr val="FFFFFF"/>
                    </a:gs>
                    <a:gs pos="100000">
                      <a:srgbClr val="FFFFFF"/>
                    </a:gs>
                  </a:gsLst>
                  <a:lin ang="5400000" scaled="0"/>
                </a:gradFill>
                <a:latin typeface="Segoe UI Light" pitchFamily="34" charset="0"/>
              </a:rPr>
              <a:t/>
            </a:r>
            <a:br>
              <a:rPr lang="en-US" sz="3200" i="1" dirty="0" smtClean="0">
                <a:gradFill>
                  <a:gsLst>
                    <a:gs pos="1250">
                      <a:srgbClr val="FFFFFF"/>
                    </a:gs>
                    <a:gs pos="100000">
                      <a:srgbClr val="FFFFFF"/>
                    </a:gs>
                  </a:gsLst>
                  <a:lin ang="5400000" scaled="0"/>
                </a:gradFill>
                <a:latin typeface="Segoe UI Light" pitchFamily="34" charset="0"/>
              </a:rPr>
            </a:br>
            <a:r>
              <a:rPr lang="en-US" sz="3200" i="1" dirty="0" smtClean="0">
                <a:gradFill>
                  <a:gsLst>
                    <a:gs pos="1250">
                      <a:srgbClr val="FFFFFF"/>
                    </a:gs>
                    <a:gs pos="100000">
                      <a:srgbClr val="FFFFFF"/>
                    </a:gs>
                  </a:gsLst>
                  <a:lin ang="5400000" scaled="0"/>
                </a:gradFill>
                <a:latin typeface="Segoe UI Light" pitchFamily="34" charset="0"/>
              </a:rPr>
              <a:t>in an </a:t>
            </a:r>
            <a:r>
              <a:rPr lang="en-US" sz="3200" i="1" dirty="0">
                <a:gradFill>
                  <a:gsLst>
                    <a:gs pos="1250">
                      <a:srgbClr val="FFFFFF"/>
                    </a:gs>
                    <a:gs pos="100000">
                      <a:srgbClr val="FFFFFF"/>
                    </a:gs>
                  </a:gsLst>
                  <a:lin ang="5400000" scaled="0"/>
                </a:gradFill>
                <a:latin typeface="Segoe UI Light" pitchFamily="34" charset="0"/>
              </a:rPr>
              <a:t>era of self-service predictive analytics for </a:t>
            </a:r>
            <a:r>
              <a:rPr lang="en-US" sz="3200" i="1" dirty="0" smtClean="0">
                <a:gradFill>
                  <a:gsLst>
                    <a:gs pos="1250">
                      <a:srgbClr val="FFFFFF"/>
                    </a:gs>
                    <a:gs pos="100000">
                      <a:srgbClr val="FFFFFF"/>
                    </a:gs>
                  </a:gsLst>
                  <a:lin ang="5400000" scaled="0"/>
                </a:gradFill>
                <a:latin typeface="Segoe UI Light" pitchFamily="34" charset="0"/>
              </a:rPr>
              <a:t/>
            </a:r>
            <a:br>
              <a:rPr lang="en-US" sz="3200" i="1" dirty="0" smtClean="0">
                <a:gradFill>
                  <a:gsLst>
                    <a:gs pos="1250">
                      <a:srgbClr val="FFFFFF"/>
                    </a:gs>
                    <a:gs pos="100000">
                      <a:srgbClr val="FFFFFF"/>
                    </a:gs>
                  </a:gsLst>
                  <a:lin ang="5400000" scaled="0"/>
                </a:gradFill>
                <a:latin typeface="Segoe UI Light" pitchFamily="34" charset="0"/>
              </a:rPr>
            </a:br>
            <a:r>
              <a:rPr lang="en-US" sz="3200" i="1" dirty="0" smtClean="0">
                <a:gradFill>
                  <a:gsLst>
                    <a:gs pos="1250">
                      <a:srgbClr val="FFFFFF"/>
                    </a:gs>
                    <a:gs pos="100000">
                      <a:srgbClr val="FFFFFF"/>
                    </a:gs>
                  </a:gsLst>
                  <a:lin ang="5400000" scaled="0"/>
                </a:gradFill>
                <a:latin typeface="Segoe UI Light" pitchFamily="34" charset="0"/>
              </a:rPr>
              <a:t>the </a:t>
            </a:r>
            <a:r>
              <a:rPr lang="en-US" sz="3200" i="1" dirty="0">
                <a:gradFill>
                  <a:gsLst>
                    <a:gs pos="1250">
                      <a:srgbClr val="FFFFFF"/>
                    </a:gs>
                    <a:gs pos="100000">
                      <a:srgbClr val="FFFFFF"/>
                    </a:gs>
                  </a:gsLst>
                  <a:lin ang="5400000" scaled="0"/>
                </a:gradFill>
                <a:latin typeface="Segoe UI Light" pitchFamily="34" charset="0"/>
              </a:rPr>
              <a:t>masses. </a:t>
            </a:r>
            <a:r>
              <a:rPr lang="en-US" sz="3200" i="1" dirty="0" smtClean="0">
                <a:gradFill>
                  <a:gsLst>
                    <a:gs pos="1250">
                      <a:srgbClr val="FFFFFF"/>
                    </a:gs>
                    <a:gs pos="100000">
                      <a:srgbClr val="FFFFFF"/>
                    </a:gs>
                  </a:gsLst>
                  <a:lin ang="5400000" scaled="0"/>
                </a:gradFill>
                <a:latin typeface="Segoe UI Light" pitchFamily="34" charset="0"/>
              </a:rPr>
              <a:t>We </a:t>
            </a:r>
            <a:r>
              <a:rPr lang="en-US" sz="3200" i="1" dirty="0">
                <a:gradFill>
                  <a:gsLst>
                    <a:gs pos="1250">
                      <a:srgbClr val="FFFFFF"/>
                    </a:gs>
                    <a:gs pos="100000">
                      <a:srgbClr val="FFFFFF"/>
                    </a:gs>
                  </a:gsLst>
                  <a:lin ang="5400000" scaled="0"/>
                </a:gradFill>
                <a:latin typeface="Segoe UI Light" pitchFamily="34" charset="0"/>
              </a:rPr>
              <a:t>can only imagine </a:t>
            </a:r>
            <a:r>
              <a:rPr lang="en-US" sz="3200" i="1" dirty="0" smtClean="0">
                <a:gradFill>
                  <a:gsLst>
                    <a:gs pos="1250">
                      <a:srgbClr val="FFFFFF"/>
                    </a:gs>
                    <a:gs pos="100000">
                      <a:srgbClr val="FFFFFF"/>
                    </a:gs>
                  </a:gsLst>
                  <a:lin ang="5400000" scaled="0"/>
                </a:gradFill>
                <a:latin typeface="Segoe UI Light" pitchFamily="34" charset="0"/>
              </a:rPr>
              <a:t>the possibilities</a:t>
            </a:r>
            <a:endParaRPr lang="en-US" sz="3200" i="1" dirty="0">
              <a:gradFill>
                <a:gsLst>
                  <a:gs pos="1250">
                    <a:srgbClr val="FFFFFF"/>
                  </a:gs>
                  <a:gs pos="100000">
                    <a:srgbClr val="FFFFFF"/>
                  </a:gs>
                </a:gsLst>
                <a:lin ang="5400000" scaled="0"/>
              </a:gradFill>
              <a:latin typeface="Segoe UI Light" pitchFamily="34" charset="0"/>
            </a:endParaRPr>
          </a:p>
          <a:p>
            <a:pPr marL="365760" defTabSz="931920" fontAlgn="base">
              <a:spcBef>
                <a:spcPts val="1200"/>
              </a:spcBef>
              <a:spcAft>
                <a:spcPts val="1200"/>
              </a:spcAft>
            </a:pPr>
            <a:r>
              <a:rPr lang="en-US" sz="2400" b="1" dirty="0" smtClean="0">
                <a:gradFill>
                  <a:gsLst>
                    <a:gs pos="1250">
                      <a:srgbClr val="FFFFFF"/>
                    </a:gs>
                    <a:gs pos="100000">
                      <a:srgbClr val="FFFFFF"/>
                    </a:gs>
                  </a:gsLst>
                  <a:lin ang="5400000" scaled="0"/>
                </a:gradFill>
              </a:rPr>
              <a:t>Bertrand </a:t>
            </a:r>
            <a:r>
              <a:rPr lang="en-US" sz="2400" b="1" dirty="0" err="1" smtClean="0">
                <a:gradFill>
                  <a:gsLst>
                    <a:gs pos="1250">
                      <a:srgbClr val="FFFFFF"/>
                    </a:gs>
                    <a:gs pos="100000">
                      <a:srgbClr val="FFFFFF"/>
                    </a:gs>
                  </a:gsLst>
                  <a:lin ang="5400000" scaled="0"/>
                </a:gradFill>
              </a:rPr>
              <a:t>Lasternas</a:t>
            </a:r>
            <a:r>
              <a:rPr lang="en-US" sz="2400" b="1" dirty="0" smtClean="0">
                <a:gradFill>
                  <a:gsLst>
                    <a:gs pos="1250">
                      <a:srgbClr val="FFFFFF"/>
                    </a:gs>
                    <a:gs pos="100000">
                      <a:srgbClr val="FFFFFF"/>
                    </a:gs>
                  </a:gsLst>
                  <a:lin ang="5400000" scaled="0"/>
                </a:gradFill>
              </a:rPr>
              <a:t/>
            </a:r>
            <a:br>
              <a:rPr lang="en-US" sz="2400" b="1" dirty="0" smtClean="0">
                <a:gradFill>
                  <a:gsLst>
                    <a:gs pos="1250">
                      <a:srgbClr val="FFFFFF"/>
                    </a:gs>
                    <a:gs pos="100000">
                      <a:srgbClr val="FFFFFF"/>
                    </a:gs>
                  </a:gsLst>
                  <a:lin ang="5400000" scaled="0"/>
                </a:gradFill>
              </a:rPr>
            </a:br>
            <a:r>
              <a:rPr lang="en-US" dirty="0" smtClean="0">
                <a:gradFill>
                  <a:gsLst>
                    <a:gs pos="13869">
                      <a:srgbClr val="FFFFFF"/>
                    </a:gs>
                    <a:gs pos="42000">
                      <a:srgbClr val="FFFFFF"/>
                    </a:gs>
                  </a:gsLst>
                  <a:lin ang="5400000" scaled="0"/>
                </a:gradFill>
              </a:rPr>
              <a:t>Carnegie Mellon</a:t>
            </a:r>
            <a:endParaRPr lang="en-US" dirty="0" smtClean="0">
              <a:gradFill>
                <a:gsLst>
                  <a:gs pos="1250">
                    <a:srgbClr val="FFFFFF"/>
                  </a:gs>
                  <a:gs pos="100000">
                    <a:srgbClr val="FFFFFF"/>
                  </a:gs>
                </a:gsLst>
                <a:lin ang="5400000" scaled="0"/>
              </a:gradFill>
            </a:endParaRPr>
          </a:p>
          <a:p>
            <a:pPr marL="365760" defTabSz="931920" fontAlgn="base">
              <a:spcBef>
                <a:spcPct val="0"/>
              </a:spcBef>
              <a:spcAft>
                <a:spcPct val="0"/>
              </a:spcAft>
            </a:pPr>
            <a:endParaRPr lang="en-GB" sz="1600" kern="0" dirty="0">
              <a:gradFill>
                <a:gsLst>
                  <a:gs pos="1250">
                    <a:srgbClr val="FFFFFF"/>
                  </a:gs>
                  <a:gs pos="100000">
                    <a:srgbClr val="FFFFFF"/>
                  </a:gs>
                </a:gsLst>
                <a:lin ang="5400000" scaled="0"/>
              </a:gradFill>
            </a:endParaRPr>
          </a:p>
        </p:txBody>
      </p:sp>
      <p:sp>
        <p:nvSpPr>
          <p:cNvPr id="75" name="Rectangle 74"/>
          <p:cNvSpPr/>
          <p:nvPr/>
        </p:nvSpPr>
        <p:spPr>
          <a:xfrm>
            <a:off x="5105332" y="3615422"/>
            <a:ext cx="449162" cy="1107996"/>
          </a:xfrm>
          <a:prstGeom prst="rect">
            <a:avLst/>
          </a:prstGeom>
        </p:spPr>
        <p:txBody>
          <a:bodyPr wrap="none">
            <a:spAutoFit/>
          </a:bodyPr>
          <a:lstStyle/>
          <a:p>
            <a:pPr algn="ctr"/>
            <a:r>
              <a:rPr lang="en-US" sz="6600" dirty="0">
                <a:solidFill>
                  <a:srgbClr val="00BCF1"/>
                </a:solidFill>
                <a:latin typeface="Perpetua" panose="02020502060401020303" pitchFamily="18" charset="0"/>
              </a:rPr>
              <a:t>”</a:t>
            </a:r>
          </a:p>
        </p:txBody>
      </p:sp>
      <p:sp>
        <p:nvSpPr>
          <p:cNvPr id="76" name="TextBox 75"/>
          <p:cNvSpPr txBox="1"/>
          <p:nvPr/>
        </p:nvSpPr>
        <p:spPr>
          <a:xfrm>
            <a:off x="7159036" y="2850330"/>
            <a:ext cx="4197367" cy="1868204"/>
          </a:xfrm>
          <a:prstGeom prst="rect">
            <a:avLst/>
          </a:prstGeom>
          <a:noFill/>
        </p:spPr>
        <p:txBody>
          <a:bodyPr wrap="none" lIns="182880" tIns="146304" rIns="182880" bIns="146304" rtlCol="0">
            <a:spAutoFit/>
          </a:bodyPr>
          <a:lstStyle/>
          <a:p>
            <a:pPr>
              <a:lnSpc>
                <a:spcPct val="90000"/>
              </a:lnSpc>
              <a:spcBef>
                <a:spcPct val="0"/>
              </a:spcBef>
              <a:spcAft>
                <a:spcPts val="600"/>
              </a:spcAft>
              <a:defRPr/>
            </a:pPr>
            <a:r>
              <a:rPr lang="en-US" sz="2800" spc="-100" dirty="0">
                <a:ln w="3175">
                  <a:noFill/>
                </a:ln>
                <a:gradFill>
                  <a:gsLst>
                    <a:gs pos="2920">
                      <a:srgbClr val="FFFFFF"/>
                    </a:gs>
                    <a:gs pos="39000">
                      <a:srgbClr val="FFFFFF"/>
                    </a:gs>
                  </a:gsLst>
                  <a:lin ang="5400000" scaled="0"/>
                </a:gradFill>
                <a:latin typeface="Segoe UI Light"/>
                <a:cs typeface="Segoe UI" pitchFamily="34" charset="0"/>
              </a:rPr>
              <a:t>CMU wanted to use sensor </a:t>
            </a: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
            </a:r>
            <a:br>
              <a:rPr lang="en-US" sz="2800" spc="-100" dirty="0" smtClean="0">
                <a:ln w="3175">
                  <a:noFill/>
                </a:ln>
                <a:gradFill>
                  <a:gsLst>
                    <a:gs pos="2920">
                      <a:srgbClr val="FFFFFF"/>
                    </a:gs>
                    <a:gs pos="39000">
                      <a:srgbClr val="FFFFFF"/>
                    </a:gs>
                  </a:gsLst>
                  <a:lin ang="5400000" scaled="0"/>
                </a:gradFill>
                <a:latin typeface="Segoe UI Light"/>
                <a:cs typeface="Segoe UI" pitchFamily="34" charset="0"/>
              </a:rPr>
            </a:b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data </a:t>
            </a:r>
            <a:r>
              <a:rPr lang="en-US" sz="2800" spc="-100" dirty="0">
                <a:ln w="3175">
                  <a:noFill/>
                </a:ln>
                <a:gradFill>
                  <a:gsLst>
                    <a:gs pos="2920">
                      <a:srgbClr val="FFFFFF"/>
                    </a:gs>
                    <a:gs pos="39000">
                      <a:srgbClr val="FFFFFF"/>
                    </a:gs>
                  </a:gsLst>
                  <a:lin ang="5400000" scaled="0"/>
                </a:gradFill>
                <a:latin typeface="Segoe UI Light"/>
                <a:cs typeface="Segoe UI" pitchFamily="34" charset="0"/>
              </a:rPr>
              <a:t>for more than reactive </a:t>
            </a: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
            </a:r>
            <a:br>
              <a:rPr lang="en-US" sz="2800" spc="-100" dirty="0" smtClean="0">
                <a:ln w="3175">
                  <a:noFill/>
                </a:ln>
                <a:gradFill>
                  <a:gsLst>
                    <a:gs pos="2920">
                      <a:srgbClr val="FFFFFF"/>
                    </a:gs>
                    <a:gs pos="39000">
                      <a:srgbClr val="FFFFFF"/>
                    </a:gs>
                  </a:gsLst>
                  <a:lin ang="5400000" scaled="0"/>
                </a:gradFill>
                <a:latin typeface="Segoe UI Light"/>
                <a:cs typeface="Segoe UI" pitchFamily="34" charset="0"/>
              </a:rPr>
            </a:b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repair </a:t>
            </a:r>
            <a:r>
              <a:rPr lang="en-US" sz="2800" spc="-100" dirty="0">
                <a:ln w="3175">
                  <a:noFill/>
                </a:ln>
                <a:gradFill>
                  <a:gsLst>
                    <a:gs pos="2920">
                      <a:srgbClr val="FFFFFF"/>
                    </a:gs>
                    <a:gs pos="39000">
                      <a:srgbClr val="FFFFFF"/>
                    </a:gs>
                  </a:gsLst>
                  <a:lin ang="5400000" scaled="0"/>
                </a:gradFill>
                <a:latin typeface="Segoe UI Light"/>
                <a:cs typeface="Segoe UI" pitchFamily="34" charset="0"/>
              </a:rPr>
              <a:t>and </a:t>
            </a: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diagnosis</a:t>
            </a:r>
            <a:endParaRPr lang="en-US" sz="2800" spc="-100" dirty="0">
              <a:ln w="3175">
                <a:noFill/>
              </a:ln>
              <a:gradFill>
                <a:gsLst>
                  <a:gs pos="2920">
                    <a:srgbClr val="FFFFFF"/>
                  </a:gs>
                  <a:gs pos="39000">
                    <a:srgbClr val="FFFFFF"/>
                  </a:gs>
                </a:gsLst>
                <a:lin ang="5400000" scaled="0"/>
              </a:gradFill>
              <a:latin typeface="Segoe UI Light"/>
              <a:cs typeface="Segoe UI" pitchFamily="34" charset="0"/>
            </a:endParaRPr>
          </a:p>
          <a:p>
            <a:pPr>
              <a:lnSpc>
                <a:spcPct val="90000"/>
              </a:lnSpc>
              <a:spcAft>
                <a:spcPts val="600"/>
              </a:spcAft>
            </a:pPr>
            <a:endParaRPr lang="en-US" sz="2000" dirty="0" err="1" smtClean="0">
              <a:gradFill>
                <a:gsLst>
                  <a:gs pos="2917">
                    <a:srgbClr val="FFFFFF"/>
                  </a:gs>
                  <a:gs pos="30000">
                    <a:srgbClr val="FFFFFF"/>
                  </a:gs>
                </a:gsLst>
                <a:lin ang="5400000" scaled="0"/>
              </a:gradFill>
            </a:endParaRPr>
          </a:p>
        </p:txBody>
      </p:sp>
      <p:grpSp>
        <p:nvGrpSpPr>
          <p:cNvPr id="19" name="Group 18"/>
          <p:cNvGrpSpPr>
            <a:grpSpLocks noChangeAspect="1"/>
          </p:cNvGrpSpPr>
          <p:nvPr/>
        </p:nvGrpSpPr>
        <p:grpSpPr>
          <a:xfrm>
            <a:off x="4852775" y="736367"/>
            <a:ext cx="1080345" cy="793095"/>
            <a:chOff x="9192126" y="296898"/>
            <a:chExt cx="2213811" cy="1625187"/>
          </a:xfrm>
        </p:grpSpPr>
        <p:sp>
          <p:nvSpPr>
            <p:cNvPr id="20" name="Rectangle 19"/>
            <p:cNvSpPr/>
            <p:nvPr/>
          </p:nvSpPr>
          <p:spPr bwMode="auto">
            <a:xfrm>
              <a:off x="9192126" y="296898"/>
              <a:ext cx="2213811" cy="16251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US" sz="2800" dirty="0">
                <a:solidFill>
                  <a:srgbClr val="FFFFFF"/>
                </a:solidFill>
                <a:latin typeface="Segoe UI Light"/>
                <a:ea typeface="Segoe UI" pitchFamily="34" charset="0"/>
                <a:cs typeface="Segoe UI" pitchFamily="34" charset="0"/>
              </a:endParaRPr>
            </a:p>
          </p:txBody>
        </p:sp>
        <p:pic>
          <p:nvPicPr>
            <p:cNvPr id="21" name="Picture 2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384507" y="515131"/>
              <a:ext cx="1829048" cy="1188720"/>
            </a:xfrm>
            <a:prstGeom prst="rect">
              <a:avLst/>
            </a:prstGeom>
          </p:spPr>
        </p:pic>
      </p:grpSp>
      <p:pic>
        <p:nvPicPr>
          <p:cNvPr id="116" name="Picture 115"/>
          <p:cNvPicPr>
            <a:picLocks noChangeAspect="1"/>
          </p:cNvPicPr>
          <p:nvPr/>
        </p:nvPicPr>
        <p:blipFill>
          <a:blip r:embed="rId8"/>
          <a:stretch>
            <a:fillRect/>
          </a:stretch>
        </p:blipFill>
        <p:spPr>
          <a:xfrm>
            <a:off x="8724732" y="5138571"/>
            <a:ext cx="3463388" cy="1928632"/>
          </a:xfrm>
          <a:prstGeom prst="rect">
            <a:avLst/>
          </a:prstGeom>
        </p:spPr>
      </p:pic>
      <p:pic>
        <p:nvPicPr>
          <p:cNvPr id="117" name="Picture 116"/>
          <p:cNvPicPr>
            <a:picLocks noChangeAspect="1"/>
          </p:cNvPicPr>
          <p:nvPr/>
        </p:nvPicPr>
        <p:blipFill>
          <a:blip r:embed="rId9"/>
          <a:stretch>
            <a:fillRect/>
          </a:stretch>
        </p:blipFill>
        <p:spPr>
          <a:xfrm>
            <a:off x="8034373" y="6134409"/>
            <a:ext cx="404658" cy="618024"/>
          </a:xfrm>
          <a:prstGeom prst="rect">
            <a:avLst/>
          </a:prstGeom>
        </p:spPr>
      </p:pic>
      <p:pic>
        <p:nvPicPr>
          <p:cNvPr id="118" name="Picture 117"/>
          <p:cNvPicPr>
            <a:picLocks noChangeAspect="1"/>
          </p:cNvPicPr>
          <p:nvPr/>
        </p:nvPicPr>
        <p:blipFill>
          <a:blip r:embed="rId9"/>
          <a:stretch>
            <a:fillRect/>
          </a:stretch>
        </p:blipFill>
        <p:spPr>
          <a:xfrm>
            <a:off x="7286420" y="6230413"/>
            <a:ext cx="341798" cy="522019"/>
          </a:xfrm>
          <a:prstGeom prst="rect">
            <a:avLst/>
          </a:prstGeom>
        </p:spPr>
      </p:pic>
      <p:pic>
        <p:nvPicPr>
          <p:cNvPr id="119" name="Picture 118"/>
          <p:cNvPicPr>
            <a:picLocks noChangeAspect="1"/>
          </p:cNvPicPr>
          <p:nvPr/>
        </p:nvPicPr>
        <p:blipFill>
          <a:blip r:embed="rId9"/>
          <a:stretch>
            <a:fillRect/>
          </a:stretch>
        </p:blipFill>
        <p:spPr>
          <a:xfrm>
            <a:off x="7652048" y="6030361"/>
            <a:ext cx="318965" cy="487147"/>
          </a:xfrm>
          <a:prstGeom prst="rect">
            <a:avLst/>
          </a:prstGeom>
        </p:spPr>
      </p:pic>
    </p:spTree>
    <p:extLst>
      <p:ext uri="{BB962C8B-B14F-4D97-AF65-F5344CB8AC3E}">
        <p14:creationId xmlns:p14="http://schemas.microsoft.com/office/powerpoint/2010/main" val="187806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Azure ML do for you…? </a:t>
            </a:r>
            <a:endParaRPr lang="en-US" dirty="0"/>
          </a:p>
        </p:txBody>
      </p:sp>
      <p:grpSp>
        <p:nvGrpSpPr>
          <p:cNvPr id="14" name="Group 13"/>
          <p:cNvGrpSpPr/>
          <p:nvPr/>
        </p:nvGrpSpPr>
        <p:grpSpPr>
          <a:xfrm>
            <a:off x="6265476" y="1592262"/>
            <a:ext cx="1517152" cy="1517153"/>
            <a:chOff x="6265476" y="1592262"/>
            <a:chExt cx="1517152" cy="1517153"/>
          </a:xfrm>
        </p:grpSpPr>
        <p:sp>
          <p:nvSpPr>
            <p:cNvPr id="62" name="Rectangle 61"/>
            <p:cNvSpPr/>
            <p:nvPr/>
          </p:nvSpPr>
          <p:spPr bwMode="auto">
            <a:xfrm>
              <a:off x="626547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Social </a:t>
              </a:r>
              <a:r>
                <a:rPr lang="en-US" sz="1400" kern="0" dirty="0" smtClean="0">
                  <a:solidFill>
                    <a:sysClr val="window" lastClr="FFFFFF"/>
                  </a:solidFill>
                  <a:cs typeface="Segoe UI" pitchFamily="34" charset="0"/>
                </a:rPr>
                <a:t>network </a:t>
              </a:r>
              <a:r>
                <a:rPr lang="en-US" sz="1400" kern="0" dirty="0">
                  <a:solidFill>
                    <a:sysClr val="window" lastClr="FFFFFF"/>
                  </a:solidFill>
                  <a:cs typeface="Segoe UI" pitchFamily="34" charset="0"/>
                </a:rPr>
                <a:t>analysis</a:t>
              </a:r>
            </a:p>
          </p:txBody>
        </p:sp>
        <p:sp>
          <p:nvSpPr>
            <p:cNvPr id="107" name="Freeform 133"/>
            <p:cNvSpPr>
              <a:spLocks noChangeAspect="1" noEditPoints="1"/>
            </p:cNvSpPr>
            <p:nvPr/>
          </p:nvSpPr>
          <p:spPr bwMode="black">
            <a:xfrm>
              <a:off x="6708716" y="1886743"/>
              <a:ext cx="630671" cy="631825"/>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grpSp>
        <p:nvGrpSpPr>
          <p:cNvPr id="20" name="Group 19"/>
          <p:cNvGrpSpPr/>
          <p:nvPr/>
        </p:nvGrpSpPr>
        <p:grpSpPr>
          <a:xfrm>
            <a:off x="6265476" y="3192462"/>
            <a:ext cx="1517152" cy="1517153"/>
            <a:chOff x="6265476" y="3192462"/>
            <a:chExt cx="1517152" cy="1517153"/>
          </a:xfrm>
        </p:grpSpPr>
        <p:sp>
          <p:nvSpPr>
            <p:cNvPr id="90" name="Rectangle 89"/>
            <p:cNvSpPr/>
            <p:nvPr/>
          </p:nvSpPr>
          <p:spPr bwMode="auto">
            <a:xfrm>
              <a:off x="6265476" y="31924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Weather forecasting</a:t>
              </a:r>
            </a:p>
          </p:txBody>
        </p:sp>
        <p:grpSp>
          <p:nvGrpSpPr>
            <p:cNvPr id="108" name="Group 107"/>
            <p:cNvGrpSpPr>
              <a:grpSpLocks noChangeAspect="1"/>
            </p:cNvGrpSpPr>
            <p:nvPr/>
          </p:nvGrpSpPr>
          <p:grpSpPr>
            <a:xfrm>
              <a:off x="6610429" y="3403896"/>
              <a:ext cx="819863" cy="693196"/>
              <a:chOff x="-88900" y="4770438"/>
              <a:chExt cx="1500188" cy="1268412"/>
            </a:xfrm>
            <a:solidFill>
              <a:schemeClr val="bg1"/>
            </a:solidFill>
          </p:grpSpPr>
          <p:sp>
            <p:nvSpPr>
              <p:cNvPr id="109" name="Freeform 73"/>
              <p:cNvSpPr>
                <a:spLocks noEditPoints="1"/>
              </p:cNvSpPr>
              <p:nvPr/>
            </p:nvSpPr>
            <p:spPr bwMode="auto">
              <a:xfrm>
                <a:off x="-88900" y="4770438"/>
                <a:ext cx="1500188" cy="828675"/>
              </a:xfrm>
              <a:custGeom>
                <a:avLst/>
                <a:gdLst>
                  <a:gd name="T0" fmla="*/ 312 w 400"/>
                  <a:gd name="T1" fmla="*/ 221 h 221"/>
                  <a:gd name="T2" fmla="*/ 45 w 400"/>
                  <a:gd name="T3" fmla="*/ 221 h 221"/>
                  <a:gd name="T4" fmla="*/ 0 w 400"/>
                  <a:gd name="T5" fmla="*/ 176 h 221"/>
                  <a:gd name="T6" fmla="*/ 34 w 400"/>
                  <a:gd name="T7" fmla="*/ 132 h 221"/>
                  <a:gd name="T8" fmla="*/ 87 w 400"/>
                  <a:gd name="T9" fmla="*/ 92 h 221"/>
                  <a:gd name="T10" fmla="*/ 183 w 400"/>
                  <a:gd name="T11" fmla="*/ 0 h 221"/>
                  <a:gd name="T12" fmla="*/ 270 w 400"/>
                  <a:gd name="T13" fmla="*/ 55 h 221"/>
                  <a:gd name="T14" fmla="*/ 312 w 400"/>
                  <a:gd name="T15" fmla="*/ 44 h 221"/>
                  <a:gd name="T16" fmla="*/ 400 w 400"/>
                  <a:gd name="T17" fmla="*/ 133 h 221"/>
                  <a:gd name="T18" fmla="*/ 312 w 400"/>
                  <a:gd name="T19" fmla="*/ 221 h 221"/>
                  <a:gd name="T20" fmla="*/ 45 w 400"/>
                  <a:gd name="T21" fmla="*/ 162 h 221"/>
                  <a:gd name="T22" fmla="*/ 31 w 400"/>
                  <a:gd name="T23" fmla="*/ 176 h 221"/>
                  <a:gd name="T24" fmla="*/ 45 w 400"/>
                  <a:gd name="T25" fmla="*/ 190 h 221"/>
                  <a:gd name="T26" fmla="*/ 312 w 400"/>
                  <a:gd name="T27" fmla="*/ 190 h 221"/>
                  <a:gd name="T28" fmla="*/ 369 w 400"/>
                  <a:gd name="T29" fmla="*/ 133 h 221"/>
                  <a:gd name="T30" fmla="*/ 312 w 400"/>
                  <a:gd name="T31" fmla="*/ 76 h 221"/>
                  <a:gd name="T32" fmla="*/ 272 w 400"/>
                  <a:gd name="T33" fmla="*/ 91 h 221"/>
                  <a:gd name="T34" fmla="*/ 252 w 400"/>
                  <a:gd name="T35" fmla="*/ 111 h 221"/>
                  <a:gd name="T36" fmla="*/ 246 w 400"/>
                  <a:gd name="T37" fmla="*/ 83 h 221"/>
                  <a:gd name="T38" fmla="*/ 183 w 400"/>
                  <a:gd name="T39" fmla="*/ 31 h 221"/>
                  <a:gd name="T40" fmla="*/ 118 w 400"/>
                  <a:gd name="T41" fmla="*/ 96 h 221"/>
                  <a:gd name="T42" fmla="*/ 118 w 400"/>
                  <a:gd name="T43" fmla="*/ 105 h 221"/>
                  <a:gd name="T44" fmla="*/ 121 w 400"/>
                  <a:gd name="T45" fmla="*/ 126 h 221"/>
                  <a:gd name="T46" fmla="*/ 100 w 400"/>
                  <a:gd name="T47" fmla="*/ 123 h 221"/>
                  <a:gd name="T48" fmla="*/ 94 w 400"/>
                  <a:gd name="T49" fmla="*/ 122 h 221"/>
                  <a:gd name="T50" fmla="*/ 61 w 400"/>
                  <a:gd name="T51" fmla="*/ 149 h 221"/>
                  <a:gd name="T52" fmla="*/ 59 w 400"/>
                  <a:gd name="T53" fmla="*/ 162 h 221"/>
                  <a:gd name="T54" fmla="*/ 46 w 400"/>
                  <a:gd name="T55" fmla="*/ 162 h 221"/>
                  <a:gd name="T56" fmla="*/ 45 w 400"/>
                  <a:gd name="T57" fmla="*/ 16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1">
                    <a:moveTo>
                      <a:pt x="312" y="221"/>
                    </a:moveTo>
                    <a:cubicBezTo>
                      <a:pt x="45" y="221"/>
                      <a:pt x="45" y="221"/>
                      <a:pt x="45" y="221"/>
                    </a:cubicBezTo>
                    <a:cubicBezTo>
                      <a:pt x="20" y="221"/>
                      <a:pt x="0" y="201"/>
                      <a:pt x="0" y="176"/>
                    </a:cubicBezTo>
                    <a:cubicBezTo>
                      <a:pt x="0" y="155"/>
                      <a:pt x="15" y="137"/>
                      <a:pt x="34" y="132"/>
                    </a:cubicBezTo>
                    <a:cubicBezTo>
                      <a:pt x="43" y="110"/>
                      <a:pt x="63" y="94"/>
                      <a:pt x="87" y="92"/>
                    </a:cubicBezTo>
                    <a:cubicBezTo>
                      <a:pt x="89" y="41"/>
                      <a:pt x="131" y="0"/>
                      <a:pt x="183" y="0"/>
                    </a:cubicBezTo>
                    <a:cubicBezTo>
                      <a:pt x="220" y="0"/>
                      <a:pt x="254" y="22"/>
                      <a:pt x="270" y="55"/>
                    </a:cubicBezTo>
                    <a:cubicBezTo>
                      <a:pt x="282" y="48"/>
                      <a:pt x="297" y="44"/>
                      <a:pt x="312" y="44"/>
                    </a:cubicBezTo>
                    <a:cubicBezTo>
                      <a:pt x="360" y="44"/>
                      <a:pt x="400" y="84"/>
                      <a:pt x="400" y="133"/>
                    </a:cubicBezTo>
                    <a:cubicBezTo>
                      <a:pt x="400" y="181"/>
                      <a:pt x="360" y="221"/>
                      <a:pt x="312" y="221"/>
                    </a:cubicBezTo>
                    <a:close/>
                    <a:moveTo>
                      <a:pt x="45" y="162"/>
                    </a:moveTo>
                    <a:cubicBezTo>
                      <a:pt x="37" y="162"/>
                      <a:pt x="31" y="168"/>
                      <a:pt x="31" y="176"/>
                    </a:cubicBezTo>
                    <a:cubicBezTo>
                      <a:pt x="31" y="183"/>
                      <a:pt x="37" y="190"/>
                      <a:pt x="45" y="190"/>
                    </a:cubicBezTo>
                    <a:cubicBezTo>
                      <a:pt x="312" y="190"/>
                      <a:pt x="312" y="190"/>
                      <a:pt x="312" y="190"/>
                    </a:cubicBezTo>
                    <a:cubicBezTo>
                      <a:pt x="343" y="190"/>
                      <a:pt x="369" y="164"/>
                      <a:pt x="369" y="133"/>
                    </a:cubicBezTo>
                    <a:cubicBezTo>
                      <a:pt x="369" y="101"/>
                      <a:pt x="343" y="76"/>
                      <a:pt x="312" y="76"/>
                    </a:cubicBezTo>
                    <a:cubicBezTo>
                      <a:pt x="297" y="76"/>
                      <a:pt x="283" y="81"/>
                      <a:pt x="272" y="91"/>
                    </a:cubicBezTo>
                    <a:cubicBezTo>
                      <a:pt x="252" y="111"/>
                      <a:pt x="252" y="111"/>
                      <a:pt x="252" y="111"/>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3"/>
                      <a:pt x="100" y="123"/>
                      <a:pt x="100" y="123"/>
                    </a:cubicBezTo>
                    <a:cubicBezTo>
                      <a:pt x="98" y="122"/>
                      <a:pt x="96" y="122"/>
                      <a:pt x="94" y="122"/>
                    </a:cubicBezTo>
                    <a:cubicBezTo>
                      <a:pt x="78" y="122"/>
                      <a:pt x="64" y="134"/>
                      <a:pt x="61" y="149"/>
                    </a:cubicBezTo>
                    <a:cubicBezTo>
                      <a:pt x="59" y="162"/>
                      <a:pt x="59" y="162"/>
                      <a:pt x="59" y="162"/>
                    </a:cubicBezTo>
                    <a:cubicBezTo>
                      <a:pt x="46" y="162"/>
                      <a:pt x="46" y="162"/>
                      <a:pt x="46" y="162"/>
                    </a:cubicBezTo>
                    <a:cubicBezTo>
                      <a:pt x="45" y="162"/>
                      <a:pt x="45" y="162"/>
                      <a:pt x="45"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sp>
            <p:nvSpPr>
              <p:cNvPr id="110" name="Freeform 75"/>
              <p:cNvSpPr>
                <a:spLocks/>
              </p:cNvSpPr>
              <p:nvPr/>
            </p:nvSpPr>
            <p:spPr bwMode="auto">
              <a:xfrm>
                <a:off x="123825" y="5727700"/>
                <a:ext cx="230188" cy="311150"/>
              </a:xfrm>
              <a:custGeom>
                <a:avLst/>
                <a:gdLst>
                  <a:gd name="T0" fmla="*/ 61 w 61"/>
                  <a:gd name="T1" fmla="*/ 0 h 83"/>
                  <a:gd name="T2" fmla="*/ 57 w 61"/>
                  <a:gd name="T3" fmla="*/ 52 h 83"/>
                  <a:gd name="T4" fmla="*/ 18 w 61"/>
                  <a:gd name="T5" fmla="*/ 73 h 83"/>
                  <a:gd name="T6" fmla="*/ 18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6" y="20"/>
                      <a:pt x="59" y="30"/>
                      <a:pt x="57" y="52"/>
                    </a:cubicBezTo>
                    <a:cubicBezTo>
                      <a:pt x="56" y="73"/>
                      <a:pt x="34" y="83"/>
                      <a:pt x="18" y="73"/>
                    </a:cubicBezTo>
                    <a:cubicBezTo>
                      <a:pt x="3" y="64"/>
                      <a:pt x="0" y="41"/>
                      <a:pt x="18" y="29"/>
                    </a:cubicBezTo>
                    <a:cubicBezTo>
                      <a:pt x="36" y="17"/>
                      <a:pt x="46" y="15"/>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sp>
            <p:nvSpPr>
              <p:cNvPr id="111" name="Freeform 77"/>
              <p:cNvSpPr>
                <a:spLocks/>
              </p:cNvSpPr>
              <p:nvPr/>
            </p:nvSpPr>
            <p:spPr bwMode="auto">
              <a:xfrm>
                <a:off x="536575" y="5727700"/>
                <a:ext cx="225425" cy="311150"/>
              </a:xfrm>
              <a:custGeom>
                <a:avLst/>
                <a:gdLst>
                  <a:gd name="T0" fmla="*/ 60 w 60"/>
                  <a:gd name="T1" fmla="*/ 0 h 83"/>
                  <a:gd name="T2" fmla="*/ 56 w 60"/>
                  <a:gd name="T3" fmla="*/ 52 h 83"/>
                  <a:gd name="T4" fmla="*/ 17 w 60"/>
                  <a:gd name="T5" fmla="*/ 73 h 83"/>
                  <a:gd name="T6" fmla="*/ 17 w 60"/>
                  <a:gd name="T7" fmla="*/ 29 h 83"/>
                  <a:gd name="T8" fmla="*/ 60 w 60"/>
                  <a:gd name="T9" fmla="*/ 0 h 83"/>
                </a:gdLst>
                <a:ahLst/>
                <a:cxnLst>
                  <a:cxn ang="0">
                    <a:pos x="T0" y="T1"/>
                  </a:cxn>
                  <a:cxn ang="0">
                    <a:pos x="T2" y="T3"/>
                  </a:cxn>
                  <a:cxn ang="0">
                    <a:pos x="T4" y="T5"/>
                  </a:cxn>
                  <a:cxn ang="0">
                    <a:pos x="T6" y="T7"/>
                  </a:cxn>
                  <a:cxn ang="0">
                    <a:pos x="T8" y="T9"/>
                  </a:cxn>
                </a:cxnLst>
                <a:rect l="0" t="0" r="r" b="b"/>
                <a:pathLst>
                  <a:path w="60" h="83">
                    <a:moveTo>
                      <a:pt x="60" y="0"/>
                    </a:moveTo>
                    <a:cubicBezTo>
                      <a:pt x="54" y="20"/>
                      <a:pt x="57" y="30"/>
                      <a:pt x="56" y="52"/>
                    </a:cubicBezTo>
                    <a:cubicBezTo>
                      <a:pt x="54" y="73"/>
                      <a:pt x="33" y="83"/>
                      <a:pt x="17" y="73"/>
                    </a:cubicBezTo>
                    <a:cubicBezTo>
                      <a:pt x="1" y="64"/>
                      <a:pt x="0" y="41"/>
                      <a:pt x="17" y="29"/>
                    </a:cubicBezTo>
                    <a:cubicBezTo>
                      <a:pt x="36" y="17"/>
                      <a:pt x="45" y="15"/>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sp>
            <p:nvSpPr>
              <p:cNvPr id="112" name="Freeform 79"/>
              <p:cNvSpPr>
                <a:spLocks/>
              </p:cNvSpPr>
              <p:nvPr/>
            </p:nvSpPr>
            <p:spPr bwMode="auto">
              <a:xfrm>
                <a:off x="949325" y="5727700"/>
                <a:ext cx="228600" cy="311150"/>
              </a:xfrm>
              <a:custGeom>
                <a:avLst/>
                <a:gdLst>
                  <a:gd name="T0" fmla="*/ 61 w 61"/>
                  <a:gd name="T1" fmla="*/ 0 h 83"/>
                  <a:gd name="T2" fmla="*/ 57 w 61"/>
                  <a:gd name="T3" fmla="*/ 52 h 83"/>
                  <a:gd name="T4" fmla="*/ 18 w 61"/>
                  <a:gd name="T5" fmla="*/ 73 h 83"/>
                  <a:gd name="T6" fmla="*/ 17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5" y="20"/>
                      <a:pt x="58" y="30"/>
                      <a:pt x="57" y="52"/>
                    </a:cubicBezTo>
                    <a:cubicBezTo>
                      <a:pt x="55" y="73"/>
                      <a:pt x="34" y="83"/>
                      <a:pt x="18" y="73"/>
                    </a:cubicBezTo>
                    <a:cubicBezTo>
                      <a:pt x="2" y="64"/>
                      <a:pt x="0" y="41"/>
                      <a:pt x="17" y="29"/>
                    </a:cubicBezTo>
                    <a:cubicBezTo>
                      <a:pt x="35" y="17"/>
                      <a:pt x="46" y="15"/>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grpSp>
      </p:grpSp>
      <p:grpSp>
        <p:nvGrpSpPr>
          <p:cNvPr id="19" name="Group 18"/>
          <p:cNvGrpSpPr/>
          <p:nvPr/>
        </p:nvGrpSpPr>
        <p:grpSpPr>
          <a:xfrm>
            <a:off x="7877106" y="3192462"/>
            <a:ext cx="1517152" cy="1517153"/>
            <a:chOff x="7877106" y="3192462"/>
            <a:chExt cx="1517152" cy="1517153"/>
          </a:xfrm>
        </p:grpSpPr>
        <p:sp>
          <p:nvSpPr>
            <p:cNvPr id="91" name="Rectangle 90"/>
            <p:cNvSpPr/>
            <p:nvPr/>
          </p:nvSpPr>
          <p:spPr bwMode="auto">
            <a:xfrm>
              <a:off x="7877106" y="31924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Healthcare outcomes</a:t>
              </a:r>
            </a:p>
          </p:txBody>
        </p:sp>
        <p:sp>
          <p:nvSpPr>
            <p:cNvPr id="118" name="Freeform 677"/>
            <p:cNvSpPr>
              <a:spLocks noChangeAspect="1" noEditPoints="1"/>
            </p:cNvSpPr>
            <p:nvPr/>
          </p:nvSpPr>
          <p:spPr bwMode="auto">
            <a:xfrm>
              <a:off x="8379062" y="3454699"/>
              <a:ext cx="513239" cy="657664"/>
            </a:xfrm>
            <a:custGeom>
              <a:avLst/>
              <a:gdLst>
                <a:gd name="T0" fmla="*/ 186 w 266"/>
                <a:gd name="T1" fmla="*/ 128 h 341"/>
                <a:gd name="T2" fmla="*/ 133 w 266"/>
                <a:gd name="T3" fmla="*/ 181 h 341"/>
                <a:gd name="T4" fmla="*/ 80 w 266"/>
                <a:gd name="T5" fmla="*/ 128 h 341"/>
                <a:gd name="T6" fmla="*/ 133 w 266"/>
                <a:gd name="T7" fmla="*/ 75 h 341"/>
                <a:gd name="T8" fmla="*/ 186 w 266"/>
                <a:gd name="T9" fmla="*/ 128 h 341"/>
                <a:gd name="T10" fmla="*/ 133 w 266"/>
                <a:gd name="T11" fmla="*/ 0 h 341"/>
                <a:gd name="T12" fmla="*/ 216 w 266"/>
                <a:gd name="T13" fmla="*/ 33 h 341"/>
                <a:gd name="T14" fmla="*/ 187 w 266"/>
                <a:gd name="T15" fmla="*/ 88 h 341"/>
                <a:gd name="T16" fmla="*/ 133 w 266"/>
                <a:gd name="T17" fmla="*/ 62 h 341"/>
                <a:gd name="T18" fmla="*/ 79 w 266"/>
                <a:gd name="T19" fmla="*/ 88 h 341"/>
                <a:gd name="T20" fmla="*/ 50 w 266"/>
                <a:gd name="T21" fmla="*/ 34 h 341"/>
                <a:gd name="T22" fmla="*/ 133 w 266"/>
                <a:gd name="T23" fmla="*/ 0 h 341"/>
                <a:gd name="T24" fmla="*/ 125 w 266"/>
                <a:gd name="T25" fmla="*/ 53 h 341"/>
                <a:gd name="T26" fmla="*/ 141 w 266"/>
                <a:gd name="T27" fmla="*/ 53 h 341"/>
                <a:gd name="T28" fmla="*/ 141 w 266"/>
                <a:gd name="T29" fmla="*/ 39 h 341"/>
                <a:gd name="T30" fmla="*/ 155 w 266"/>
                <a:gd name="T31" fmla="*/ 39 h 341"/>
                <a:gd name="T32" fmla="*/ 155 w 266"/>
                <a:gd name="T33" fmla="*/ 23 h 341"/>
                <a:gd name="T34" fmla="*/ 141 w 266"/>
                <a:gd name="T35" fmla="*/ 23 h 341"/>
                <a:gd name="T36" fmla="*/ 141 w 266"/>
                <a:gd name="T37" fmla="*/ 9 h 341"/>
                <a:gd name="T38" fmla="*/ 125 w 266"/>
                <a:gd name="T39" fmla="*/ 9 h 341"/>
                <a:gd name="T40" fmla="*/ 125 w 266"/>
                <a:gd name="T41" fmla="*/ 23 h 341"/>
                <a:gd name="T42" fmla="*/ 111 w 266"/>
                <a:gd name="T43" fmla="*/ 23 h 341"/>
                <a:gd name="T44" fmla="*/ 111 w 266"/>
                <a:gd name="T45" fmla="*/ 39 h 341"/>
                <a:gd name="T46" fmla="*/ 125 w 266"/>
                <a:gd name="T47" fmla="*/ 39 h 341"/>
                <a:gd name="T48" fmla="*/ 125 w 266"/>
                <a:gd name="T49" fmla="*/ 53 h 341"/>
                <a:gd name="T50" fmla="*/ 64 w 266"/>
                <a:gd name="T51" fmla="*/ 275 h 341"/>
                <a:gd name="T52" fmla="*/ 77 w 266"/>
                <a:gd name="T53" fmla="*/ 275 h 341"/>
                <a:gd name="T54" fmla="*/ 58 w 266"/>
                <a:gd name="T55" fmla="*/ 341 h 341"/>
                <a:gd name="T56" fmla="*/ 209 w 266"/>
                <a:gd name="T57" fmla="*/ 341 h 341"/>
                <a:gd name="T58" fmla="*/ 189 w 266"/>
                <a:gd name="T59" fmla="*/ 275 h 341"/>
                <a:gd name="T60" fmla="*/ 203 w 266"/>
                <a:gd name="T61" fmla="*/ 275 h 341"/>
                <a:gd name="T62" fmla="*/ 222 w 266"/>
                <a:gd name="T63" fmla="*/ 341 h 341"/>
                <a:gd name="T64" fmla="*/ 266 w 266"/>
                <a:gd name="T65" fmla="*/ 341 h 341"/>
                <a:gd name="T66" fmla="*/ 236 w 266"/>
                <a:gd name="T67" fmla="*/ 241 h 341"/>
                <a:gd name="T68" fmla="*/ 175 w 266"/>
                <a:gd name="T69" fmla="*/ 195 h 341"/>
                <a:gd name="T70" fmla="*/ 93 w 266"/>
                <a:gd name="T71" fmla="*/ 195 h 341"/>
                <a:gd name="T72" fmla="*/ 30 w 266"/>
                <a:gd name="T73" fmla="*/ 241 h 341"/>
                <a:gd name="T74" fmla="*/ 0 w 266"/>
                <a:gd name="T75" fmla="*/ 341 h 341"/>
                <a:gd name="T76" fmla="*/ 44 w 266"/>
                <a:gd name="T77" fmla="*/ 341 h 341"/>
                <a:gd name="T78" fmla="*/ 64 w 266"/>
                <a:gd name="T79" fmla="*/ 27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341">
                  <a:moveTo>
                    <a:pt x="186" y="128"/>
                  </a:moveTo>
                  <a:cubicBezTo>
                    <a:pt x="186" y="157"/>
                    <a:pt x="162" y="181"/>
                    <a:pt x="133" y="181"/>
                  </a:cubicBezTo>
                  <a:cubicBezTo>
                    <a:pt x="104" y="181"/>
                    <a:pt x="80" y="157"/>
                    <a:pt x="80" y="128"/>
                  </a:cubicBezTo>
                  <a:cubicBezTo>
                    <a:pt x="80" y="99"/>
                    <a:pt x="104" y="75"/>
                    <a:pt x="133" y="75"/>
                  </a:cubicBezTo>
                  <a:cubicBezTo>
                    <a:pt x="162" y="75"/>
                    <a:pt x="186" y="99"/>
                    <a:pt x="186" y="128"/>
                  </a:cubicBezTo>
                  <a:close/>
                  <a:moveTo>
                    <a:pt x="133" y="0"/>
                  </a:moveTo>
                  <a:cubicBezTo>
                    <a:pt x="156" y="0"/>
                    <a:pt x="195" y="10"/>
                    <a:pt x="216" y="33"/>
                  </a:cubicBezTo>
                  <a:cubicBezTo>
                    <a:pt x="187" y="88"/>
                    <a:pt x="187" y="88"/>
                    <a:pt x="187" y="88"/>
                  </a:cubicBezTo>
                  <a:cubicBezTo>
                    <a:pt x="175" y="72"/>
                    <a:pt x="155" y="62"/>
                    <a:pt x="133" y="62"/>
                  </a:cubicBezTo>
                  <a:cubicBezTo>
                    <a:pt x="111" y="62"/>
                    <a:pt x="92" y="72"/>
                    <a:pt x="79" y="88"/>
                  </a:cubicBezTo>
                  <a:cubicBezTo>
                    <a:pt x="50" y="34"/>
                    <a:pt x="50" y="34"/>
                    <a:pt x="50" y="34"/>
                  </a:cubicBezTo>
                  <a:cubicBezTo>
                    <a:pt x="75" y="10"/>
                    <a:pt x="109" y="0"/>
                    <a:pt x="133" y="0"/>
                  </a:cubicBezTo>
                  <a:close/>
                  <a:moveTo>
                    <a:pt x="125" y="53"/>
                  </a:moveTo>
                  <a:cubicBezTo>
                    <a:pt x="141" y="53"/>
                    <a:pt x="141" y="53"/>
                    <a:pt x="141" y="53"/>
                  </a:cubicBezTo>
                  <a:cubicBezTo>
                    <a:pt x="141" y="39"/>
                    <a:pt x="141" y="39"/>
                    <a:pt x="141" y="39"/>
                  </a:cubicBezTo>
                  <a:cubicBezTo>
                    <a:pt x="155" y="39"/>
                    <a:pt x="155" y="39"/>
                    <a:pt x="155" y="39"/>
                  </a:cubicBezTo>
                  <a:cubicBezTo>
                    <a:pt x="155" y="23"/>
                    <a:pt x="155" y="23"/>
                    <a:pt x="155" y="23"/>
                  </a:cubicBezTo>
                  <a:cubicBezTo>
                    <a:pt x="141" y="23"/>
                    <a:pt x="141" y="23"/>
                    <a:pt x="141" y="23"/>
                  </a:cubicBezTo>
                  <a:cubicBezTo>
                    <a:pt x="141" y="9"/>
                    <a:pt x="141" y="9"/>
                    <a:pt x="141" y="9"/>
                  </a:cubicBezTo>
                  <a:cubicBezTo>
                    <a:pt x="125" y="9"/>
                    <a:pt x="125" y="9"/>
                    <a:pt x="125" y="9"/>
                  </a:cubicBezTo>
                  <a:cubicBezTo>
                    <a:pt x="125" y="23"/>
                    <a:pt x="125" y="23"/>
                    <a:pt x="125" y="23"/>
                  </a:cubicBezTo>
                  <a:cubicBezTo>
                    <a:pt x="111" y="23"/>
                    <a:pt x="111" y="23"/>
                    <a:pt x="111" y="23"/>
                  </a:cubicBezTo>
                  <a:cubicBezTo>
                    <a:pt x="111" y="39"/>
                    <a:pt x="111" y="39"/>
                    <a:pt x="111" y="39"/>
                  </a:cubicBezTo>
                  <a:cubicBezTo>
                    <a:pt x="125" y="39"/>
                    <a:pt x="125" y="39"/>
                    <a:pt x="125" y="39"/>
                  </a:cubicBezTo>
                  <a:lnTo>
                    <a:pt x="125" y="53"/>
                  </a:lnTo>
                  <a:close/>
                  <a:moveTo>
                    <a:pt x="64" y="275"/>
                  </a:moveTo>
                  <a:cubicBezTo>
                    <a:pt x="77" y="275"/>
                    <a:pt x="77" y="275"/>
                    <a:pt x="77" y="275"/>
                  </a:cubicBezTo>
                  <a:cubicBezTo>
                    <a:pt x="58" y="341"/>
                    <a:pt x="58" y="341"/>
                    <a:pt x="58" y="341"/>
                  </a:cubicBezTo>
                  <a:cubicBezTo>
                    <a:pt x="209" y="341"/>
                    <a:pt x="209" y="341"/>
                    <a:pt x="209" y="341"/>
                  </a:cubicBezTo>
                  <a:cubicBezTo>
                    <a:pt x="189" y="275"/>
                    <a:pt x="189" y="275"/>
                    <a:pt x="189" y="275"/>
                  </a:cubicBezTo>
                  <a:cubicBezTo>
                    <a:pt x="203" y="275"/>
                    <a:pt x="203" y="275"/>
                    <a:pt x="203" y="275"/>
                  </a:cubicBezTo>
                  <a:cubicBezTo>
                    <a:pt x="222" y="341"/>
                    <a:pt x="222" y="341"/>
                    <a:pt x="222" y="341"/>
                  </a:cubicBezTo>
                  <a:cubicBezTo>
                    <a:pt x="266" y="341"/>
                    <a:pt x="266" y="341"/>
                    <a:pt x="266" y="341"/>
                  </a:cubicBezTo>
                  <a:cubicBezTo>
                    <a:pt x="236" y="241"/>
                    <a:pt x="236" y="241"/>
                    <a:pt x="236" y="241"/>
                  </a:cubicBezTo>
                  <a:cubicBezTo>
                    <a:pt x="232" y="225"/>
                    <a:pt x="211" y="196"/>
                    <a:pt x="175" y="195"/>
                  </a:cubicBezTo>
                  <a:cubicBezTo>
                    <a:pt x="93" y="195"/>
                    <a:pt x="93" y="195"/>
                    <a:pt x="93" y="195"/>
                  </a:cubicBezTo>
                  <a:cubicBezTo>
                    <a:pt x="56" y="195"/>
                    <a:pt x="35" y="225"/>
                    <a:pt x="30" y="241"/>
                  </a:cubicBezTo>
                  <a:cubicBezTo>
                    <a:pt x="0" y="341"/>
                    <a:pt x="0" y="341"/>
                    <a:pt x="0" y="341"/>
                  </a:cubicBezTo>
                  <a:cubicBezTo>
                    <a:pt x="44" y="341"/>
                    <a:pt x="44" y="341"/>
                    <a:pt x="44" y="341"/>
                  </a:cubicBezTo>
                  <a:lnTo>
                    <a:pt x="64" y="27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grpSp>
        <p:nvGrpSpPr>
          <p:cNvPr id="15" name="Group 14"/>
          <p:cNvGrpSpPr/>
          <p:nvPr/>
        </p:nvGrpSpPr>
        <p:grpSpPr>
          <a:xfrm>
            <a:off x="7877106" y="1592262"/>
            <a:ext cx="1517152" cy="1517153"/>
            <a:chOff x="7877106" y="1592262"/>
            <a:chExt cx="1517152" cy="1517153"/>
          </a:xfrm>
        </p:grpSpPr>
        <p:sp>
          <p:nvSpPr>
            <p:cNvPr id="64" name="Rectangle 63"/>
            <p:cNvSpPr/>
            <p:nvPr/>
          </p:nvSpPr>
          <p:spPr bwMode="auto">
            <a:xfrm>
              <a:off x="787710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Predictive </a:t>
              </a:r>
              <a:r>
                <a:rPr lang="en-US" sz="1400" kern="0" dirty="0" smtClean="0">
                  <a:solidFill>
                    <a:sysClr val="window" lastClr="FFFFFF"/>
                  </a:solidFill>
                  <a:cs typeface="Segoe UI" pitchFamily="34" charset="0"/>
                </a:rPr>
                <a:t>maintenance</a:t>
              </a:r>
              <a:endParaRPr lang="en-US" sz="1400" kern="0" dirty="0">
                <a:solidFill>
                  <a:sysClr val="window" lastClr="FFFFFF"/>
                </a:solidFill>
                <a:cs typeface="Segoe UI" pitchFamily="34" charset="0"/>
              </a:endParaRPr>
            </a:p>
          </p:txBody>
        </p:sp>
        <p:sp>
          <p:nvSpPr>
            <p:cNvPr id="119" name="Freeform 81"/>
            <p:cNvSpPr>
              <a:spLocks noChangeAspect="1"/>
            </p:cNvSpPr>
            <p:nvPr/>
          </p:nvSpPr>
          <p:spPr bwMode="black">
            <a:xfrm>
              <a:off x="8337680" y="1707037"/>
              <a:ext cx="596002" cy="81153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00B0F0"/>
                </a:solidFill>
              </a:endParaRPr>
            </a:p>
          </p:txBody>
        </p:sp>
      </p:grpSp>
      <p:grpSp>
        <p:nvGrpSpPr>
          <p:cNvPr id="26" name="Group 25"/>
          <p:cNvGrpSpPr/>
          <p:nvPr/>
        </p:nvGrpSpPr>
        <p:grpSpPr>
          <a:xfrm>
            <a:off x="4653846" y="4792662"/>
            <a:ext cx="1517152" cy="1517153"/>
            <a:chOff x="4653846" y="4792662"/>
            <a:chExt cx="1517152" cy="1517153"/>
          </a:xfrm>
        </p:grpSpPr>
        <p:sp>
          <p:nvSpPr>
            <p:cNvPr id="99" name="Rectangle 98"/>
            <p:cNvSpPr/>
            <p:nvPr/>
          </p:nvSpPr>
          <p:spPr bwMode="auto">
            <a:xfrm>
              <a:off x="465384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Targeted a</a:t>
              </a:r>
              <a:r>
                <a:rPr lang="en-US" sz="1400" kern="0" dirty="0" smtClean="0">
                  <a:solidFill>
                    <a:sysClr val="window" lastClr="FFFFFF"/>
                  </a:solidFill>
                  <a:cs typeface="Segoe UI" pitchFamily="34" charset="0"/>
                </a:rPr>
                <a:t>dvertising</a:t>
              </a:r>
              <a:endParaRPr lang="en-US" sz="1400" kern="0" dirty="0">
                <a:solidFill>
                  <a:sysClr val="window" lastClr="FFFFFF"/>
                </a:solidFill>
                <a:cs typeface="Segoe UI" pitchFamily="34" charset="0"/>
              </a:endParaRPr>
            </a:p>
          </p:txBody>
        </p:sp>
        <p:sp>
          <p:nvSpPr>
            <p:cNvPr id="120" name="Freeform 22"/>
            <p:cNvSpPr>
              <a:spLocks noChangeAspect="1" noEditPoints="1"/>
            </p:cNvSpPr>
            <p:nvPr/>
          </p:nvSpPr>
          <p:spPr bwMode="black">
            <a:xfrm>
              <a:off x="5071839" y="5028815"/>
              <a:ext cx="686366" cy="686185"/>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srgbClr val="00B0F0"/>
                </a:solidFill>
              </a:endParaRPr>
            </a:p>
          </p:txBody>
        </p:sp>
      </p:grpSp>
      <p:grpSp>
        <p:nvGrpSpPr>
          <p:cNvPr id="21" name="Group 20"/>
          <p:cNvGrpSpPr/>
          <p:nvPr/>
        </p:nvGrpSpPr>
        <p:grpSpPr>
          <a:xfrm>
            <a:off x="4653846" y="3192462"/>
            <a:ext cx="1517152" cy="1517153"/>
            <a:chOff x="4653846" y="3192462"/>
            <a:chExt cx="1517152" cy="1517153"/>
          </a:xfrm>
        </p:grpSpPr>
        <p:sp>
          <p:nvSpPr>
            <p:cNvPr id="89" name="Rectangle 88"/>
            <p:cNvSpPr/>
            <p:nvPr/>
          </p:nvSpPr>
          <p:spPr bwMode="auto">
            <a:xfrm>
              <a:off x="4653846" y="31924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Natural resource exploration</a:t>
              </a:r>
            </a:p>
          </p:txBody>
        </p:sp>
        <p:grpSp>
          <p:nvGrpSpPr>
            <p:cNvPr id="121" name="Group 18"/>
            <p:cNvGrpSpPr>
              <a:grpSpLocks noChangeAspect="1"/>
            </p:cNvGrpSpPr>
            <p:nvPr/>
          </p:nvGrpSpPr>
          <p:grpSpPr bwMode="auto">
            <a:xfrm>
              <a:off x="5200215" y="3454698"/>
              <a:ext cx="499273" cy="660101"/>
              <a:chOff x="7708" y="496"/>
              <a:chExt cx="714" cy="944"/>
            </a:xfrm>
            <a:solidFill>
              <a:schemeClr val="bg1"/>
            </a:solidFill>
          </p:grpSpPr>
          <p:sp>
            <p:nvSpPr>
              <p:cNvPr id="122" name="Freeform 19"/>
              <p:cNvSpPr>
                <a:spLocks noEditPoints="1"/>
              </p:cNvSpPr>
              <p:nvPr/>
            </p:nvSpPr>
            <p:spPr bwMode="auto">
              <a:xfrm>
                <a:off x="8065" y="49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sp>
            <p:nvSpPr>
              <p:cNvPr id="123" name="Freeform 20"/>
              <p:cNvSpPr>
                <a:spLocks/>
              </p:cNvSpPr>
              <p:nvPr/>
            </p:nvSpPr>
            <p:spPr bwMode="auto">
              <a:xfrm>
                <a:off x="7708" y="496"/>
                <a:ext cx="714" cy="944"/>
              </a:xfrm>
              <a:custGeom>
                <a:avLst/>
                <a:gdLst>
                  <a:gd name="T0" fmla="*/ 151 w 302"/>
                  <a:gd name="T1" fmla="*/ 0 h 400"/>
                  <a:gd name="T2" fmla="*/ 258 w 302"/>
                  <a:gd name="T3" fmla="*/ 221 h 400"/>
                  <a:gd name="T4" fmla="*/ 151 w 302"/>
                  <a:gd name="T5" fmla="*/ 400 h 400"/>
                  <a:gd name="T6" fmla="*/ 44 w 302"/>
                  <a:gd name="T7" fmla="*/ 221 h 400"/>
                  <a:gd name="T8" fmla="*/ 151 w 302"/>
                  <a:gd name="T9" fmla="*/ 0 h 400"/>
                </a:gdLst>
                <a:ahLst/>
                <a:cxnLst>
                  <a:cxn ang="0">
                    <a:pos x="T0" y="T1"/>
                  </a:cxn>
                  <a:cxn ang="0">
                    <a:pos x="T2" y="T3"/>
                  </a:cxn>
                  <a:cxn ang="0">
                    <a:pos x="T4" y="T5"/>
                  </a:cxn>
                  <a:cxn ang="0">
                    <a:pos x="T6" y="T7"/>
                  </a:cxn>
                  <a:cxn ang="0">
                    <a:pos x="T8" y="T9"/>
                  </a:cxn>
                </a:cxnLst>
                <a:rect l="0" t="0" r="r" b="b"/>
                <a:pathLst>
                  <a:path w="302" h="400">
                    <a:moveTo>
                      <a:pt x="151" y="0"/>
                    </a:moveTo>
                    <a:cubicBezTo>
                      <a:pt x="177" y="95"/>
                      <a:pt x="213" y="129"/>
                      <a:pt x="258" y="221"/>
                    </a:cubicBezTo>
                    <a:cubicBezTo>
                      <a:pt x="302" y="310"/>
                      <a:pt x="237" y="400"/>
                      <a:pt x="151" y="400"/>
                    </a:cubicBezTo>
                    <a:cubicBezTo>
                      <a:pt x="65" y="400"/>
                      <a:pt x="0" y="310"/>
                      <a:pt x="44" y="221"/>
                    </a:cubicBezTo>
                    <a:cubicBezTo>
                      <a:pt x="89" y="129"/>
                      <a:pt x="125" y="95"/>
                      <a:pt x="1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grpSp>
      </p:grpSp>
      <p:grpSp>
        <p:nvGrpSpPr>
          <p:cNvPr id="24" name="Group 23"/>
          <p:cNvGrpSpPr/>
          <p:nvPr/>
        </p:nvGrpSpPr>
        <p:grpSpPr>
          <a:xfrm>
            <a:off x="1430586" y="4792662"/>
            <a:ext cx="1517152" cy="1517153"/>
            <a:chOff x="1430586" y="4792662"/>
            <a:chExt cx="1517152" cy="1517153"/>
          </a:xfrm>
        </p:grpSpPr>
        <p:sp>
          <p:nvSpPr>
            <p:cNvPr id="97" name="Rectangle 96"/>
            <p:cNvSpPr/>
            <p:nvPr/>
          </p:nvSpPr>
          <p:spPr bwMode="auto">
            <a:xfrm>
              <a:off x="143058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Fraud </a:t>
              </a:r>
              <a:br>
                <a:rPr lang="en-US" sz="1400" kern="0" dirty="0">
                  <a:solidFill>
                    <a:sysClr val="window" lastClr="FFFFFF"/>
                  </a:solidFill>
                  <a:cs typeface="Segoe UI" pitchFamily="34" charset="0"/>
                </a:rPr>
              </a:br>
              <a:r>
                <a:rPr lang="en-US" sz="1400" kern="0" dirty="0">
                  <a:solidFill>
                    <a:sysClr val="window" lastClr="FFFFFF"/>
                  </a:solidFill>
                  <a:cs typeface="Segoe UI" pitchFamily="34" charset="0"/>
                </a:rPr>
                <a:t>detection</a:t>
              </a:r>
            </a:p>
          </p:txBody>
        </p:sp>
        <p:sp>
          <p:nvSpPr>
            <p:cNvPr id="124" name="Freeform 30"/>
            <p:cNvSpPr>
              <a:spLocks noChangeAspect="1" noEditPoints="1"/>
            </p:cNvSpPr>
            <p:nvPr/>
          </p:nvSpPr>
          <p:spPr bwMode="auto">
            <a:xfrm>
              <a:off x="1863236" y="5028815"/>
              <a:ext cx="604378" cy="711585"/>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grpSp>
      <p:grpSp>
        <p:nvGrpSpPr>
          <p:cNvPr id="12" name="Group 11"/>
          <p:cNvGrpSpPr/>
          <p:nvPr/>
        </p:nvGrpSpPr>
        <p:grpSpPr>
          <a:xfrm>
            <a:off x="3042216" y="1592262"/>
            <a:ext cx="1517152" cy="1517153"/>
            <a:chOff x="3042216" y="1592262"/>
            <a:chExt cx="1517152" cy="1517153"/>
          </a:xfrm>
        </p:grpSpPr>
        <p:sp>
          <p:nvSpPr>
            <p:cNvPr id="60" name="Rectangle 59"/>
            <p:cNvSpPr/>
            <p:nvPr/>
          </p:nvSpPr>
          <p:spPr bwMode="auto">
            <a:xfrm>
              <a:off x="304221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Telemetry d</a:t>
              </a:r>
              <a:r>
                <a:rPr lang="en-US" sz="1400" kern="0" dirty="0" smtClean="0">
                  <a:solidFill>
                    <a:sysClr val="window" lastClr="FFFFFF"/>
                  </a:solidFill>
                  <a:cs typeface="Segoe UI" pitchFamily="34" charset="0"/>
                </a:rPr>
                <a:t>ata </a:t>
              </a:r>
              <a:r>
                <a:rPr lang="en-US" sz="1400" kern="0" dirty="0">
                  <a:solidFill>
                    <a:sysClr val="window" lastClr="FFFFFF"/>
                  </a:solidFill>
                  <a:cs typeface="Segoe UI" pitchFamily="34" charset="0"/>
                </a:rPr>
                <a:t>a</a:t>
              </a:r>
              <a:r>
                <a:rPr lang="en-US" sz="1400" kern="0" dirty="0" smtClean="0">
                  <a:solidFill>
                    <a:sysClr val="window" lastClr="FFFFFF"/>
                  </a:solidFill>
                  <a:cs typeface="Segoe UI" pitchFamily="34" charset="0"/>
                </a:rPr>
                <a:t>nalysis</a:t>
              </a:r>
              <a:endParaRPr lang="en-US" sz="1400" kern="0" dirty="0">
                <a:solidFill>
                  <a:sysClr val="window" lastClr="FFFFFF"/>
                </a:solidFill>
                <a:cs typeface="Segoe UI" pitchFamily="34" charset="0"/>
              </a:endParaRPr>
            </a:p>
          </p:txBody>
        </p:sp>
        <p:sp>
          <p:nvSpPr>
            <p:cNvPr id="138" name="Freeform 346"/>
            <p:cNvSpPr>
              <a:spLocks noChangeAspect="1" noEditPoints="1"/>
            </p:cNvSpPr>
            <p:nvPr/>
          </p:nvSpPr>
          <p:spPr bwMode="auto">
            <a:xfrm>
              <a:off x="3312577" y="1899278"/>
              <a:ext cx="913857" cy="567222"/>
            </a:xfrm>
            <a:custGeom>
              <a:avLst/>
              <a:gdLst>
                <a:gd name="T0" fmla="*/ 0 w 319"/>
                <a:gd name="T1" fmla="*/ 122 h 198"/>
                <a:gd name="T2" fmla="*/ 50 w 319"/>
                <a:gd name="T3" fmla="*/ 122 h 198"/>
                <a:gd name="T4" fmla="*/ 50 w 319"/>
                <a:gd name="T5" fmla="*/ 198 h 198"/>
                <a:gd name="T6" fmla="*/ 0 w 319"/>
                <a:gd name="T7" fmla="*/ 198 h 198"/>
                <a:gd name="T8" fmla="*/ 0 w 319"/>
                <a:gd name="T9" fmla="*/ 122 h 198"/>
                <a:gd name="T10" fmla="*/ 69 w 319"/>
                <a:gd name="T11" fmla="*/ 198 h 198"/>
                <a:gd name="T12" fmla="*/ 119 w 319"/>
                <a:gd name="T13" fmla="*/ 198 h 198"/>
                <a:gd name="T14" fmla="*/ 119 w 319"/>
                <a:gd name="T15" fmla="*/ 28 h 198"/>
                <a:gd name="T16" fmla="*/ 69 w 319"/>
                <a:gd name="T17" fmla="*/ 28 h 198"/>
                <a:gd name="T18" fmla="*/ 69 w 319"/>
                <a:gd name="T19" fmla="*/ 198 h 198"/>
                <a:gd name="T20" fmla="*/ 135 w 319"/>
                <a:gd name="T21" fmla="*/ 198 h 198"/>
                <a:gd name="T22" fmla="*/ 185 w 319"/>
                <a:gd name="T23" fmla="*/ 198 h 198"/>
                <a:gd name="T24" fmla="*/ 185 w 319"/>
                <a:gd name="T25" fmla="*/ 59 h 198"/>
                <a:gd name="T26" fmla="*/ 135 w 319"/>
                <a:gd name="T27" fmla="*/ 59 h 198"/>
                <a:gd name="T28" fmla="*/ 135 w 319"/>
                <a:gd name="T29" fmla="*/ 198 h 198"/>
                <a:gd name="T30" fmla="*/ 201 w 319"/>
                <a:gd name="T31" fmla="*/ 198 h 198"/>
                <a:gd name="T32" fmla="*/ 251 w 319"/>
                <a:gd name="T33" fmla="*/ 198 h 198"/>
                <a:gd name="T34" fmla="*/ 251 w 319"/>
                <a:gd name="T35" fmla="*/ 151 h 198"/>
                <a:gd name="T36" fmla="*/ 201 w 319"/>
                <a:gd name="T37" fmla="*/ 151 h 198"/>
                <a:gd name="T38" fmla="*/ 201 w 319"/>
                <a:gd name="T39" fmla="*/ 198 h 198"/>
                <a:gd name="T40" fmla="*/ 270 w 319"/>
                <a:gd name="T41" fmla="*/ 198 h 198"/>
                <a:gd name="T42" fmla="*/ 319 w 319"/>
                <a:gd name="T43" fmla="*/ 198 h 198"/>
                <a:gd name="T44" fmla="*/ 319 w 319"/>
                <a:gd name="T45" fmla="*/ 0 h 198"/>
                <a:gd name="T46" fmla="*/ 270 w 319"/>
                <a:gd name="T47" fmla="*/ 0 h 198"/>
                <a:gd name="T48" fmla="*/ 270 w 319"/>
                <a:gd name="T4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9" h="198">
                  <a:moveTo>
                    <a:pt x="0" y="122"/>
                  </a:moveTo>
                  <a:lnTo>
                    <a:pt x="50" y="122"/>
                  </a:lnTo>
                  <a:lnTo>
                    <a:pt x="50" y="198"/>
                  </a:lnTo>
                  <a:lnTo>
                    <a:pt x="0" y="198"/>
                  </a:lnTo>
                  <a:lnTo>
                    <a:pt x="0" y="122"/>
                  </a:lnTo>
                  <a:close/>
                  <a:moveTo>
                    <a:pt x="69" y="198"/>
                  </a:moveTo>
                  <a:lnTo>
                    <a:pt x="119" y="198"/>
                  </a:lnTo>
                  <a:lnTo>
                    <a:pt x="119" y="28"/>
                  </a:lnTo>
                  <a:lnTo>
                    <a:pt x="69" y="28"/>
                  </a:lnTo>
                  <a:lnTo>
                    <a:pt x="69" y="198"/>
                  </a:lnTo>
                  <a:close/>
                  <a:moveTo>
                    <a:pt x="135" y="198"/>
                  </a:moveTo>
                  <a:lnTo>
                    <a:pt x="185" y="198"/>
                  </a:lnTo>
                  <a:lnTo>
                    <a:pt x="185" y="59"/>
                  </a:lnTo>
                  <a:lnTo>
                    <a:pt x="135" y="59"/>
                  </a:lnTo>
                  <a:lnTo>
                    <a:pt x="135" y="198"/>
                  </a:lnTo>
                  <a:close/>
                  <a:moveTo>
                    <a:pt x="201" y="198"/>
                  </a:moveTo>
                  <a:lnTo>
                    <a:pt x="251" y="198"/>
                  </a:lnTo>
                  <a:lnTo>
                    <a:pt x="251" y="151"/>
                  </a:lnTo>
                  <a:lnTo>
                    <a:pt x="201" y="151"/>
                  </a:lnTo>
                  <a:lnTo>
                    <a:pt x="201" y="198"/>
                  </a:lnTo>
                  <a:close/>
                  <a:moveTo>
                    <a:pt x="270" y="198"/>
                  </a:moveTo>
                  <a:lnTo>
                    <a:pt x="319" y="198"/>
                  </a:lnTo>
                  <a:lnTo>
                    <a:pt x="319" y="0"/>
                  </a:lnTo>
                  <a:lnTo>
                    <a:pt x="270" y="0"/>
                  </a:lnTo>
                  <a:lnTo>
                    <a:pt x="270" y="19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grpSp>
        <p:nvGrpSpPr>
          <p:cNvPr id="13" name="Group 12"/>
          <p:cNvGrpSpPr/>
          <p:nvPr/>
        </p:nvGrpSpPr>
        <p:grpSpPr>
          <a:xfrm>
            <a:off x="4653846" y="1592262"/>
            <a:ext cx="1517152" cy="1517153"/>
            <a:chOff x="4653846" y="1592262"/>
            <a:chExt cx="1517152" cy="1517153"/>
          </a:xfrm>
        </p:grpSpPr>
        <p:sp>
          <p:nvSpPr>
            <p:cNvPr id="61" name="Rectangle 60"/>
            <p:cNvSpPr/>
            <p:nvPr/>
          </p:nvSpPr>
          <p:spPr bwMode="auto">
            <a:xfrm>
              <a:off x="465384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Buyer p</a:t>
              </a:r>
              <a:r>
                <a:rPr lang="en-US" sz="1400" kern="0" dirty="0" smtClean="0">
                  <a:solidFill>
                    <a:sysClr val="window" lastClr="FFFFFF"/>
                  </a:solidFill>
                  <a:cs typeface="Segoe UI" pitchFamily="34" charset="0"/>
                </a:rPr>
                <a:t>ropensity models</a:t>
              </a:r>
              <a:endParaRPr lang="en-US" sz="1400" kern="0" dirty="0">
                <a:solidFill>
                  <a:sysClr val="window" lastClr="FFFFFF"/>
                </a:solidFill>
                <a:cs typeface="Segoe UI" pitchFamily="34" charset="0"/>
              </a:endParaRPr>
            </a:p>
          </p:txBody>
        </p:sp>
        <p:sp>
          <p:nvSpPr>
            <p:cNvPr id="139" name="Freeform 11"/>
            <p:cNvSpPr>
              <a:spLocks noEditPoints="1"/>
            </p:cNvSpPr>
            <p:nvPr/>
          </p:nvSpPr>
          <p:spPr bwMode="auto">
            <a:xfrm>
              <a:off x="4986133" y="2037809"/>
              <a:ext cx="852578" cy="38975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FFFFFF"/>
                </a:solidFill>
              </a:endParaRPr>
            </a:p>
          </p:txBody>
        </p:sp>
      </p:grpSp>
      <p:grpSp>
        <p:nvGrpSpPr>
          <p:cNvPr id="23" name="Group 22"/>
          <p:cNvGrpSpPr/>
          <p:nvPr/>
        </p:nvGrpSpPr>
        <p:grpSpPr>
          <a:xfrm>
            <a:off x="1430586" y="3192462"/>
            <a:ext cx="1517152" cy="1517153"/>
            <a:chOff x="1430586" y="3192462"/>
            <a:chExt cx="1517152" cy="1517153"/>
          </a:xfrm>
        </p:grpSpPr>
        <p:sp>
          <p:nvSpPr>
            <p:cNvPr id="87" name="Rectangle 86"/>
            <p:cNvSpPr/>
            <p:nvPr/>
          </p:nvSpPr>
          <p:spPr bwMode="auto">
            <a:xfrm>
              <a:off x="1430586" y="31924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Churn </a:t>
              </a:r>
              <a:r>
                <a:rPr lang="en-US" sz="1400" kern="0" dirty="0" smtClean="0">
                  <a:solidFill>
                    <a:sysClr val="window" lastClr="FFFFFF"/>
                  </a:solidFill>
                  <a:cs typeface="Segoe UI" pitchFamily="34" charset="0"/>
                </a:rPr>
                <a:t>analysis</a:t>
              </a:r>
              <a:endParaRPr lang="en-US" sz="1400" kern="0" dirty="0">
                <a:solidFill>
                  <a:sysClr val="window" lastClr="FFFFFF"/>
                </a:solidFill>
                <a:cs typeface="Segoe UI" pitchFamily="34" charset="0"/>
              </a:endParaRPr>
            </a:p>
          </p:txBody>
        </p:sp>
        <p:grpSp>
          <p:nvGrpSpPr>
            <p:cNvPr id="140" name="Group 139"/>
            <p:cNvGrpSpPr/>
            <p:nvPr/>
          </p:nvGrpSpPr>
          <p:grpSpPr>
            <a:xfrm>
              <a:off x="1844187" y="3546470"/>
              <a:ext cx="646144" cy="658655"/>
              <a:chOff x="2851150" y="2184438"/>
              <a:chExt cx="319219" cy="325400"/>
            </a:xfrm>
            <a:solidFill>
              <a:schemeClr val="bg1"/>
            </a:solidFill>
          </p:grpSpPr>
          <p:sp>
            <p:nvSpPr>
              <p:cNvPr id="141" name="Freeform 106"/>
              <p:cNvSpPr>
                <a:spLocks/>
              </p:cNvSpPr>
              <p:nvPr/>
            </p:nvSpPr>
            <p:spPr bwMode="auto">
              <a:xfrm>
                <a:off x="2851150" y="2214563"/>
                <a:ext cx="296863" cy="295275"/>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142" name="Freeform 107"/>
              <p:cNvSpPr>
                <a:spLocks/>
              </p:cNvSpPr>
              <p:nvPr/>
            </p:nvSpPr>
            <p:spPr bwMode="auto">
              <a:xfrm>
                <a:off x="3024319" y="2184438"/>
                <a:ext cx="146050" cy="150813"/>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grpSp>
      </p:grpSp>
      <p:grpSp>
        <p:nvGrpSpPr>
          <p:cNvPr id="25" name="Group 24"/>
          <p:cNvGrpSpPr/>
          <p:nvPr/>
        </p:nvGrpSpPr>
        <p:grpSpPr>
          <a:xfrm>
            <a:off x="3042216" y="4792662"/>
            <a:ext cx="1517152" cy="1517153"/>
            <a:chOff x="3042216" y="4792662"/>
            <a:chExt cx="1517152" cy="1517153"/>
          </a:xfrm>
        </p:grpSpPr>
        <p:sp>
          <p:nvSpPr>
            <p:cNvPr id="98" name="Rectangle 97"/>
            <p:cNvSpPr/>
            <p:nvPr/>
          </p:nvSpPr>
          <p:spPr bwMode="auto">
            <a:xfrm>
              <a:off x="304221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Life sciences research</a:t>
              </a:r>
            </a:p>
          </p:txBody>
        </p:sp>
        <p:grpSp>
          <p:nvGrpSpPr>
            <p:cNvPr id="143" name="Group 142"/>
            <p:cNvGrpSpPr/>
            <p:nvPr/>
          </p:nvGrpSpPr>
          <p:grpSpPr>
            <a:xfrm>
              <a:off x="3484542" y="4987948"/>
              <a:ext cx="579058" cy="752452"/>
              <a:chOff x="3201299" y="1823323"/>
              <a:chExt cx="223363" cy="290247"/>
            </a:xfrm>
            <a:solidFill>
              <a:schemeClr val="bg1"/>
            </a:solidFill>
          </p:grpSpPr>
          <p:sp>
            <p:nvSpPr>
              <p:cNvPr id="144" name="Freeform 42"/>
              <p:cNvSpPr>
                <a:spLocks/>
              </p:cNvSpPr>
              <p:nvPr/>
            </p:nvSpPr>
            <p:spPr bwMode="auto">
              <a:xfrm>
                <a:off x="3201299" y="1971713"/>
                <a:ext cx="223363" cy="141857"/>
              </a:xfrm>
              <a:custGeom>
                <a:avLst/>
                <a:gdLst>
                  <a:gd name="T0" fmla="*/ 152 w 304"/>
                  <a:gd name="T1" fmla="*/ 99 h 193"/>
                  <a:gd name="T2" fmla="*/ 0 w 304"/>
                  <a:gd name="T3" fmla="*/ 0 h 193"/>
                  <a:gd name="T4" fmla="*/ 152 w 304"/>
                  <a:gd name="T5" fmla="*/ 161 h 193"/>
                  <a:gd name="T6" fmla="*/ 304 w 304"/>
                  <a:gd name="T7" fmla="*/ 0 h 193"/>
                  <a:gd name="T8" fmla="*/ 152 w 304"/>
                  <a:gd name="T9" fmla="*/ 99 h 193"/>
                </a:gdLst>
                <a:ahLst/>
                <a:cxnLst>
                  <a:cxn ang="0">
                    <a:pos x="T0" y="T1"/>
                  </a:cxn>
                  <a:cxn ang="0">
                    <a:pos x="T2" y="T3"/>
                  </a:cxn>
                  <a:cxn ang="0">
                    <a:pos x="T4" y="T5"/>
                  </a:cxn>
                  <a:cxn ang="0">
                    <a:pos x="T6" y="T7"/>
                  </a:cxn>
                  <a:cxn ang="0">
                    <a:pos x="T8" y="T9"/>
                  </a:cxn>
                </a:cxnLst>
                <a:rect l="0" t="0" r="r" b="b"/>
                <a:pathLst>
                  <a:path w="304" h="193">
                    <a:moveTo>
                      <a:pt x="152" y="99"/>
                    </a:moveTo>
                    <a:cubicBezTo>
                      <a:pt x="121" y="55"/>
                      <a:pt x="50" y="18"/>
                      <a:pt x="0" y="0"/>
                    </a:cubicBezTo>
                    <a:cubicBezTo>
                      <a:pt x="40" y="113"/>
                      <a:pt x="74" y="193"/>
                      <a:pt x="152" y="161"/>
                    </a:cubicBezTo>
                    <a:cubicBezTo>
                      <a:pt x="230" y="193"/>
                      <a:pt x="264" y="113"/>
                      <a:pt x="304" y="0"/>
                    </a:cubicBezTo>
                    <a:cubicBezTo>
                      <a:pt x="254" y="18"/>
                      <a:pt x="183" y="55"/>
                      <a:pt x="15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145" name="Freeform 43"/>
              <p:cNvSpPr>
                <a:spLocks/>
              </p:cNvSpPr>
              <p:nvPr/>
            </p:nvSpPr>
            <p:spPr bwMode="auto">
              <a:xfrm>
                <a:off x="3228364" y="1824256"/>
                <a:ext cx="133769" cy="158656"/>
              </a:xfrm>
              <a:custGeom>
                <a:avLst/>
                <a:gdLst>
                  <a:gd name="T0" fmla="*/ 30 w 182"/>
                  <a:gd name="T1" fmla="*/ 0 h 216"/>
                  <a:gd name="T2" fmla="*/ 126 w 182"/>
                  <a:gd name="T3" fmla="*/ 212 h 216"/>
                  <a:gd name="T4" fmla="*/ 30 w 182"/>
                  <a:gd name="T5" fmla="*/ 0 h 216"/>
                </a:gdLst>
                <a:ahLst/>
                <a:cxnLst>
                  <a:cxn ang="0">
                    <a:pos x="T0" y="T1"/>
                  </a:cxn>
                  <a:cxn ang="0">
                    <a:pos x="T2" y="T3"/>
                  </a:cxn>
                  <a:cxn ang="0">
                    <a:pos x="T4" y="T5"/>
                  </a:cxn>
                </a:cxnLst>
                <a:rect l="0" t="0" r="r" b="b"/>
                <a:pathLst>
                  <a:path w="182" h="216">
                    <a:moveTo>
                      <a:pt x="30" y="0"/>
                    </a:moveTo>
                    <a:cubicBezTo>
                      <a:pt x="94" y="54"/>
                      <a:pt x="182" y="159"/>
                      <a:pt x="126" y="212"/>
                    </a:cubicBezTo>
                    <a:cubicBezTo>
                      <a:pt x="0" y="216"/>
                      <a:pt x="8" y="12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146" name="Freeform 45"/>
              <p:cNvSpPr>
                <a:spLocks/>
              </p:cNvSpPr>
              <p:nvPr/>
            </p:nvSpPr>
            <p:spPr bwMode="auto">
              <a:xfrm>
                <a:off x="3322624" y="1823323"/>
                <a:ext cx="72484" cy="152123"/>
              </a:xfrm>
              <a:custGeom>
                <a:avLst/>
                <a:gdLst>
                  <a:gd name="T0" fmla="*/ 76 w 99"/>
                  <a:gd name="T1" fmla="*/ 0 h 207"/>
                  <a:gd name="T2" fmla="*/ 0 w 99"/>
                  <a:gd name="T3" fmla="*/ 79 h 207"/>
                  <a:gd name="T4" fmla="*/ 35 w 99"/>
                  <a:gd name="T5" fmla="*/ 168 h 207"/>
                  <a:gd name="T6" fmla="*/ 27 w 99"/>
                  <a:gd name="T7" fmla="*/ 207 h 207"/>
                  <a:gd name="T8" fmla="*/ 76 w 99"/>
                  <a:gd name="T9" fmla="*/ 0 h 207"/>
                </a:gdLst>
                <a:ahLst/>
                <a:cxnLst>
                  <a:cxn ang="0">
                    <a:pos x="T0" y="T1"/>
                  </a:cxn>
                  <a:cxn ang="0">
                    <a:pos x="T2" y="T3"/>
                  </a:cxn>
                  <a:cxn ang="0">
                    <a:pos x="T4" y="T5"/>
                  </a:cxn>
                  <a:cxn ang="0">
                    <a:pos x="T6" y="T7"/>
                  </a:cxn>
                  <a:cxn ang="0">
                    <a:pos x="T8" y="T9"/>
                  </a:cxn>
                </a:cxnLst>
                <a:rect l="0" t="0" r="r" b="b"/>
                <a:pathLst>
                  <a:path w="99" h="207">
                    <a:moveTo>
                      <a:pt x="76" y="0"/>
                    </a:moveTo>
                    <a:cubicBezTo>
                      <a:pt x="51" y="20"/>
                      <a:pt x="23" y="49"/>
                      <a:pt x="0" y="79"/>
                    </a:cubicBezTo>
                    <a:cubicBezTo>
                      <a:pt x="23" y="112"/>
                      <a:pt x="34" y="142"/>
                      <a:pt x="35" y="168"/>
                    </a:cubicBezTo>
                    <a:cubicBezTo>
                      <a:pt x="36" y="183"/>
                      <a:pt x="33" y="196"/>
                      <a:pt x="27" y="207"/>
                    </a:cubicBezTo>
                    <a:cubicBezTo>
                      <a:pt x="99" y="186"/>
                      <a:pt x="92" y="105"/>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grpSp>
      </p:grpSp>
      <p:grpSp>
        <p:nvGrpSpPr>
          <p:cNvPr id="17" name="Group 16"/>
          <p:cNvGrpSpPr/>
          <p:nvPr/>
        </p:nvGrpSpPr>
        <p:grpSpPr>
          <a:xfrm>
            <a:off x="9488736" y="1592262"/>
            <a:ext cx="1517152" cy="1517153"/>
            <a:chOff x="9488736" y="1592262"/>
            <a:chExt cx="1517152" cy="1517153"/>
          </a:xfrm>
        </p:grpSpPr>
        <p:sp>
          <p:nvSpPr>
            <p:cNvPr id="80" name="Rectangle 79"/>
            <p:cNvSpPr/>
            <p:nvPr/>
          </p:nvSpPr>
          <p:spPr bwMode="auto">
            <a:xfrm>
              <a:off x="948873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Web app optimization</a:t>
              </a:r>
            </a:p>
          </p:txBody>
        </p:sp>
        <p:sp>
          <p:nvSpPr>
            <p:cNvPr id="151" name="Freeform 113"/>
            <p:cNvSpPr>
              <a:spLocks noEditPoints="1"/>
            </p:cNvSpPr>
            <p:nvPr/>
          </p:nvSpPr>
          <p:spPr bwMode="auto">
            <a:xfrm flipH="1">
              <a:off x="9928615" y="1826420"/>
              <a:ext cx="640080" cy="640080"/>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grpSp>
      <p:grpSp>
        <p:nvGrpSpPr>
          <p:cNvPr id="27" name="Group 26"/>
          <p:cNvGrpSpPr/>
          <p:nvPr/>
        </p:nvGrpSpPr>
        <p:grpSpPr>
          <a:xfrm>
            <a:off x="6265476" y="4792662"/>
            <a:ext cx="1517152" cy="1517153"/>
            <a:chOff x="6265476" y="4792662"/>
            <a:chExt cx="1517152" cy="1517153"/>
          </a:xfrm>
        </p:grpSpPr>
        <p:sp>
          <p:nvSpPr>
            <p:cNvPr id="100" name="Rectangle 99"/>
            <p:cNvSpPr/>
            <p:nvPr/>
          </p:nvSpPr>
          <p:spPr bwMode="auto">
            <a:xfrm>
              <a:off x="626547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smtClean="0">
                  <a:solidFill>
                    <a:sysClr val="window" lastClr="FFFFFF"/>
                  </a:solidFill>
                  <a:cs typeface="Segoe UI" pitchFamily="34" charset="0"/>
                </a:rPr>
                <a:t>Network intrusion detection</a:t>
              </a:r>
              <a:endParaRPr lang="en-US" sz="1400" kern="0" dirty="0">
                <a:solidFill>
                  <a:sysClr val="window" lastClr="FFFFFF"/>
                </a:solidFill>
                <a:cs typeface="Segoe UI" pitchFamily="34" charset="0"/>
              </a:endParaRPr>
            </a:p>
          </p:txBody>
        </p:sp>
        <p:sp>
          <p:nvSpPr>
            <p:cNvPr id="152" name="Freeform 89"/>
            <p:cNvSpPr>
              <a:spLocks noEditPoints="1"/>
            </p:cNvSpPr>
            <p:nvPr/>
          </p:nvSpPr>
          <p:spPr bwMode="black">
            <a:xfrm>
              <a:off x="6654307" y="502881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dirty="0">
                <a:gradFill>
                  <a:gsLst>
                    <a:gs pos="0">
                      <a:srgbClr val="FFFFFF"/>
                    </a:gs>
                    <a:gs pos="100000">
                      <a:srgbClr val="FFFFFF"/>
                    </a:gs>
                  </a:gsLst>
                  <a:lin ang="5400000" scaled="0"/>
                </a:gradFill>
              </a:endParaRPr>
            </a:p>
          </p:txBody>
        </p:sp>
      </p:grpSp>
      <p:grpSp>
        <p:nvGrpSpPr>
          <p:cNvPr id="38" name="Group 37"/>
          <p:cNvGrpSpPr/>
          <p:nvPr/>
        </p:nvGrpSpPr>
        <p:grpSpPr>
          <a:xfrm>
            <a:off x="9488736" y="4792662"/>
            <a:ext cx="1517152" cy="1517153"/>
            <a:chOff x="9488736" y="4792662"/>
            <a:chExt cx="1517152" cy="1517153"/>
          </a:xfrm>
        </p:grpSpPr>
        <p:sp>
          <p:nvSpPr>
            <p:cNvPr id="102" name="Rectangle 101"/>
            <p:cNvSpPr/>
            <p:nvPr/>
          </p:nvSpPr>
          <p:spPr bwMode="auto">
            <a:xfrm>
              <a:off x="948873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400" kern="0" dirty="0">
                  <a:solidFill>
                    <a:sysClr val="window" lastClr="FFFFFF"/>
                  </a:solidFill>
                  <a:cs typeface="Segoe UI" pitchFamily="34" charset="0"/>
                </a:rPr>
                <a:t>Smart meter monitoring</a:t>
              </a:r>
            </a:p>
          </p:txBody>
        </p:sp>
        <p:grpSp>
          <p:nvGrpSpPr>
            <p:cNvPr id="153" name="Group 69"/>
            <p:cNvGrpSpPr>
              <a:grpSpLocks noChangeAspect="1"/>
            </p:cNvGrpSpPr>
            <p:nvPr/>
          </p:nvGrpSpPr>
          <p:grpSpPr bwMode="auto">
            <a:xfrm>
              <a:off x="9928615" y="5028815"/>
              <a:ext cx="684950" cy="624053"/>
              <a:chOff x="3229" y="1601"/>
              <a:chExt cx="1226" cy="1117"/>
            </a:xfrm>
            <a:solidFill>
              <a:schemeClr val="bg1"/>
            </a:solidFill>
          </p:grpSpPr>
          <p:sp>
            <p:nvSpPr>
              <p:cNvPr id="154" name="Freeform 70"/>
              <p:cNvSpPr>
                <a:spLocks/>
              </p:cNvSpPr>
              <p:nvPr/>
            </p:nvSpPr>
            <p:spPr bwMode="auto">
              <a:xfrm>
                <a:off x="3501" y="1837"/>
                <a:ext cx="161" cy="524"/>
              </a:xfrm>
              <a:custGeom>
                <a:avLst/>
                <a:gdLst>
                  <a:gd name="T0" fmla="*/ 52 w 68"/>
                  <a:gd name="T1" fmla="*/ 222 h 222"/>
                  <a:gd name="T2" fmla="*/ 68 w 68"/>
                  <a:gd name="T3" fmla="*/ 194 h 222"/>
                  <a:gd name="T4" fmla="*/ 32 w 68"/>
                  <a:gd name="T5" fmla="*/ 111 h 222"/>
                  <a:gd name="T6" fmla="*/ 68 w 68"/>
                  <a:gd name="T7" fmla="*/ 28 h 222"/>
                  <a:gd name="T8" fmla="*/ 51 w 68"/>
                  <a:gd name="T9" fmla="*/ 0 h 222"/>
                  <a:gd name="T10" fmla="*/ 0 w 68"/>
                  <a:gd name="T11" fmla="*/ 111 h 222"/>
                  <a:gd name="T12" fmla="*/ 52 w 68"/>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52" y="222"/>
                    </a:moveTo>
                    <a:cubicBezTo>
                      <a:pt x="68" y="194"/>
                      <a:pt x="68" y="194"/>
                      <a:pt x="68" y="194"/>
                    </a:cubicBezTo>
                    <a:cubicBezTo>
                      <a:pt x="46" y="173"/>
                      <a:pt x="32" y="144"/>
                      <a:pt x="32" y="111"/>
                    </a:cubicBezTo>
                    <a:cubicBezTo>
                      <a:pt x="32" y="78"/>
                      <a:pt x="46" y="49"/>
                      <a:pt x="68" y="28"/>
                    </a:cubicBezTo>
                    <a:cubicBezTo>
                      <a:pt x="51" y="0"/>
                      <a:pt x="51" y="0"/>
                      <a:pt x="51" y="0"/>
                    </a:cubicBezTo>
                    <a:cubicBezTo>
                      <a:pt x="20" y="27"/>
                      <a:pt x="0" y="66"/>
                      <a:pt x="0" y="111"/>
                    </a:cubicBezTo>
                    <a:cubicBezTo>
                      <a:pt x="0" y="156"/>
                      <a:pt x="20" y="196"/>
                      <a:pt x="52" y="222"/>
                    </a:cubicBez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155" name="Freeform 71"/>
              <p:cNvSpPr>
                <a:spLocks/>
              </p:cNvSpPr>
              <p:nvPr/>
            </p:nvSpPr>
            <p:spPr bwMode="auto">
              <a:xfrm>
                <a:off x="4023" y="1837"/>
                <a:ext cx="161" cy="524"/>
              </a:xfrm>
              <a:custGeom>
                <a:avLst/>
                <a:gdLst>
                  <a:gd name="T0" fmla="*/ 36 w 68"/>
                  <a:gd name="T1" fmla="*/ 111 h 222"/>
                  <a:gd name="T2" fmla="*/ 0 w 68"/>
                  <a:gd name="T3" fmla="*/ 194 h 222"/>
                  <a:gd name="T4" fmla="*/ 16 w 68"/>
                  <a:gd name="T5" fmla="*/ 222 h 222"/>
                  <a:gd name="T6" fmla="*/ 68 w 68"/>
                  <a:gd name="T7" fmla="*/ 111 h 222"/>
                  <a:gd name="T8" fmla="*/ 17 w 68"/>
                  <a:gd name="T9" fmla="*/ 0 h 222"/>
                  <a:gd name="T10" fmla="*/ 0 w 68"/>
                  <a:gd name="T11" fmla="*/ 28 h 222"/>
                  <a:gd name="T12" fmla="*/ 36 w 68"/>
                  <a:gd name="T13" fmla="*/ 111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36" y="111"/>
                    </a:moveTo>
                    <a:cubicBezTo>
                      <a:pt x="36" y="144"/>
                      <a:pt x="22" y="173"/>
                      <a:pt x="0" y="194"/>
                    </a:cubicBezTo>
                    <a:cubicBezTo>
                      <a:pt x="16" y="222"/>
                      <a:pt x="16" y="222"/>
                      <a:pt x="16" y="222"/>
                    </a:cubicBezTo>
                    <a:cubicBezTo>
                      <a:pt x="48" y="196"/>
                      <a:pt x="68" y="156"/>
                      <a:pt x="68" y="111"/>
                    </a:cubicBezTo>
                    <a:cubicBezTo>
                      <a:pt x="68" y="66"/>
                      <a:pt x="48" y="27"/>
                      <a:pt x="17" y="0"/>
                    </a:cubicBezTo>
                    <a:cubicBezTo>
                      <a:pt x="0" y="28"/>
                      <a:pt x="0" y="28"/>
                      <a:pt x="0" y="28"/>
                    </a:cubicBezTo>
                    <a:cubicBezTo>
                      <a:pt x="22" y="49"/>
                      <a:pt x="36" y="78"/>
                      <a:pt x="36" y="111"/>
                    </a:cubicBez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156" name="Freeform 72"/>
              <p:cNvSpPr>
                <a:spLocks/>
              </p:cNvSpPr>
              <p:nvPr/>
            </p:nvSpPr>
            <p:spPr bwMode="auto">
              <a:xfrm>
                <a:off x="4092" y="1719"/>
                <a:ext cx="229" cy="761"/>
              </a:xfrm>
              <a:custGeom>
                <a:avLst/>
                <a:gdLst>
                  <a:gd name="T0" fmla="*/ 65 w 97"/>
                  <a:gd name="T1" fmla="*/ 161 h 322"/>
                  <a:gd name="T2" fmla="*/ 0 w 97"/>
                  <a:gd name="T3" fmla="*/ 294 h 322"/>
                  <a:gd name="T4" fmla="*/ 16 w 97"/>
                  <a:gd name="T5" fmla="*/ 322 h 322"/>
                  <a:gd name="T6" fmla="*/ 97 w 97"/>
                  <a:gd name="T7" fmla="*/ 161 h 322"/>
                  <a:gd name="T8" fmla="*/ 17 w 97"/>
                  <a:gd name="T9" fmla="*/ 0 h 322"/>
                  <a:gd name="T10" fmla="*/ 0 w 97"/>
                  <a:gd name="T11" fmla="*/ 28 h 322"/>
                  <a:gd name="T12" fmla="*/ 65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65" y="161"/>
                    </a:moveTo>
                    <a:cubicBezTo>
                      <a:pt x="65" y="215"/>
                      <a:pt x="39" y="263"/>
                      <a:pt x="0" y="294"/>
                    </a:cubicBezTo>
                    <a:cubicBezTo>
                      <a:pt x="16" y="322"/>
                      <a:pt x="16" y="322"/>
                      <a:pt x="16" y="322"/>
                    </a:cubicBezTo>
                    <a:cubicBezTo>
                      <a:pt x="65" y="285"/>
                      <a:pt x="97" y="227"/>
                      <a:pt x="97" y="161"/>
                    </a:cubicBezTo>
                    <a:cubicBezTo>
                      <a:pt x="97" y="95"/>
                      <a:pt x="65" y="37"/>
                      <a:pt x="17" y="0"/>
                    </a:cubicBezTo>
                    <a:cubicBezTo>
                      <a:pt x="0" y="28"/>
                      <a:pt x="0" y="28"/>
                      <a:pt x="0" y="28"/>
                    </a:cubicBezTo>
                    <a:cubicBezTo>
                      <a:pt x="39" y="59"/>
                      <a:pt x="65" y="107"/>
                      <a:pt x="65" y="161"/>
                    </a:cubicBez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157" name="Freeform 73"/>
              <p:cNvSpPr>
                <a:spLocks/>
              </p:cNvSpPr>
              <p:nvPr/>
            </p:nvSpPr>
            <p:spPr bwMode="auto">
              <a:xfrm>
                <a:off x="3364" y="1719"/>
                <a:ext cx="229" cy="761"/>
              </a:xfrm>
              <a:custGeom>
                <a:avLst/>
                <a:gdLst>
                  <a:gd name="T0" fmla="*/ 0 w 97"/>
                  <a:gd name="T1" fmla="*/ 161 h 322"/>
                  <a:gd name="T2" fmla="*/ 81 w 97"/>
                  <a:gd name="T3" fmla="*/ 322 h 322"/>
                  <a:gd name="T4" fmla="*/ 97 w 97"/>
                  <a:gd name="T5" fmla="*/ 294 h 322"/>
                  <a:gd name="T6" fmla="*/ 32 w 97"/>
                  <a:gd name="T7" fmla="*/ 161 h 322"/>
                  <a:gd name="T8" fmla="*/ 97 w 97"/>
                  <a:gd name="T9" fmla="*/ 28 h 322"/>
                  <a:gd name="T10" fmla="*/ 80 w 97"/>
                  <a:gd name="T11" fmla="*/ 0 h 322"/>
                  <a:gd name="T12" fmla="*/ 0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0" y="161"/>
                    </a:moveTo>
                    <a:cubicBezTo>
                      <a:pt x="0" y="227"/>
                      <a:pt x="32" y="285"/>
                      <a:pt x="81" y="322"/>
                    </a:cubicBezTo>
                    <a:cubicBezTo>
                      <a:pt x="97" y="294"/>
                      <a:pt x="97" y="294"/>
                      <a:pt x="97" y="294"/>
                    </a:cubicBezTo>
                    <a:cubicBezTo>
                      <a:pt x="58" y="263"/>
                      <a:pt x="32" y="215"/>
                      <a:pt x="32" y="161"/>
                    </a:cubicBezTo>
                    <a:cubicBezTo>
                      <a:pt x="32" y="107"/>
                      <a:pt x="58" y="59"/>
                      <a:pt x="97" y="28"/>
                    </a:cubicBezTo>
                    <a:cubicBezTo>
                      <a:pt x="80" y="0"/>
                      <a:pt x="80" y="0"/>
                      <a:pt x="80" y="0"/>
                    </a:cubicBezTo>
                    <a:cubicBezTo>
                      <a:pt x="32" y="37"/>
                      <a:pt x="0" y="95"/>
                      <a:pt x="0" y="161"/>
                    </a:cubicBez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158" name="Freeform 74"/>
              <p:cNvSpPr>
                <a:spLocks/>
              </p:cNvSpPr>
              <p:nvPr/>
            </p:nvSpPr>
            <p:spPr bwMode="auto">
              <a:xfrm>
                <a:off x="4160" y="1601"/>
                <a:ext cx="295" cy="997"/>
              </a:xfrm>
              <a:custGeom>
                <a:avLst/>
                <a:gdLst>
                  <a:gd name="T0" fmla="*/ 16 w 125"/>
                  <a:gd name="T1" fmla="*/ 0 h 422"/>
                  <a:gd name="T2" fmla="*/ 0 w 125"/>
                  <a:gd name="T3" fmla="*/ 28 h 422"/>
                  <a:gd name="T4" fmla="*/ 93 w 125"/>
                  <a:gd name="T5" fmla="*/ 211 h 422"/>
                  <a:gd name="T6" fmla="*/ 0 w 125"/>
                  <a:gd name="T7" fmla="*/ 394 h 422"/>
                  <a:gd name="T8" fmla="*/ 16 w 125"/>
                  <a:gd name="T9" fmla="*/ 422 h 422"/>
                  <a:gd name="T10" fmla="*/ 125 w 125"/>
                  <a:gd name="T11" fmla="*/ 211 h 422"/>
                  <a:gd name="T12" fmla="*/ 16 w 125"/>
                  <a:gd name="T13" fmla="*/ 0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6" y="0"/>
                    </a:moveTo>
                    <a:cubicBezTo>
                      <a:pt x="0" y="28"/>
                      <a:pt x="0" y="28"/>
                      <a:pt x="0" y="28"/>
                    </a:cubicBezTo>
                    <a:cubicBezTo>
                      <a:pt x="57" y="69"/>
                      <a:pt x="93" y="136"/>
                      <a:pt x="93" y="211"/>
                    </a:cubicBezTo>
                    <a:cubicBezTo>
                      <a:pt x="93" y="286"/>
                      <a:pt x="56" y="353"/>
                      <a:pt x="0" y="394"/>
                    </a:cubicBezTo>
                    <a:cubicBezTo>
                      <a:pt x="16" y="422"/>
                      <a:pt x="16" y="422"/>
                      <a:pt x="16" y="422"/>
                    </a:cubicBezTo>
                    <a:cubicBezTo>
                      <a:pt x="82" y="375"/>
                      <a:pt x="125" y="298"/>
                      <a:pt x="125" y="211"/>
                    </a:cubicBezTo>
                    <a:cubicBezTo>
                      <a:pt x="125" y="124"/>
                      <a:pt x="82" y="47"/>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159" name="Freeform 75"/>
              <p:cNvSpPr>
                <a:spLocks/>
              </p:cNvSpPr>
              <p:nvPr/>
            </p:nvSpPr>
            <p:spPr bwMode="auto">
              <a:xfrm>
                <a:off x="3229" y="1601"/>
                <a:ext cx="296" cy="997"/>
              </a:xfrm>
              <a:custGeom>
                <a:avLst/>
                <a:gdLst>
                  <a:gd name="T0" fmla="*/ 125 w 125"/>
                  <a:gd name="T1" fmla="*/ 394 h 422"/>
                  <a:gd name="T2" fmla="*/ 32 w 125"/>
                  <a:gd name="T3" fmla="*/ 211 h 422"/>
                  <a:gd name="T4" fmla="*/ 125 w 125"/>
                  <a:gd name="T5" fmla="*/ 28 h 422"/>
                  <a:gd name="T6" fmla="*/ 108 w 125"/>
                  <a:gd name="T7" fmla="*/ 0 h 422"/>
                  <a:gd name="T8" fmla="*/ 0 w 125"/>
                  <a:gd name="T9" fmla="*/ 211 h 422"/>
                  <a:gd name="T10" fmla="*/ 109 w 125"/>
                  <a:gd name="T11" fmla="*/ 422 h 422"/>
                  <a:gd name="T12" fmla="*/ 125 w 125"/>
                  <a:gd name="T13" fmla="*/ 394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25" y="394"/>
                    </a:moveTo>
                    <a:cubicBezTo>
                      <a:pt x="69" y="353"/>
                      <a:pt x="32" y="286"/>
                      <a:pt x="32" y="211"/>
                    </a:cubicBezTo>
                    <a:cubicBezTo>
                      <a:pt x="32" y="136"/>
                      <a:pt x="68" y="69"/>
                      <a:pt x="125" y="28"/>
                    </a:cubicBezTo>
                    <a:cubicBezTo>
                      <a:pt x="108" y="0"/>
                      <a:pt x="108" y="0"/>
                      <a:pt x="108" y="0"/>
                    </a:cubicBezTo>
                    <a:cubicBezTo>
                      <a:pt x="43" y="47"/>
                      <a:pt x="0" y="124"/>
                      <a:pt x="0" y="211"/>
                    </a:cubicBezTo>
                    <a:cubicBezTo>
                      <a:pt x="0" y="298"/>
                      <a:pt x="43" y="375"/>
                      <a:pt x="109" y="422"/>
                    </a:cubicBezTo>
                    <a:lnTo>
                      <a:pt x="125" y="394"/>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160" name="Freeform 76"/>
              <p:cNvSpPr>
                <a:spLocks/>
              </p:cNvSpPr>
              <p:nvPr/>
            </p:nvSpPr>
            <p:spPr bwMode="auto">
              <a:xfrm>
                <a:off x="3723" y="1979"/>
                <a:ext cx="239" cy="739"/>
              </a:xfrm>
              <a:custGeom>
                <a:avLst/>
                <a:gdLst>
                  <a:gd name="T0" fmla="*/ 101 w 101"/>
                  <a:gd name="T1" fmla="*/ 51 h 313"/>
                  <a:gd name="T2" fmla="*/ 50 w 101"/>
                  <a:gd name="T3" fmla="*/ 0 h 313"/>
                  <a:gd name="T4" fmla="*/ 0 w 101"/>
                  <a:gd name="T5" fmla="*/ 51 h 313"/>
                  <a:gd name="T6" fmla="*/ 39 w 101"/>
                  <a:gd name="T7" fmla="*/ 100 h 313"/>
                  <a:gd name="T8" fmla="*/ 16 w 101"/>
                  <a:gd name="T9" fmla="*/ 273 h 313"/>
                  <a:gd name="T10" fmla="*/ 50 w 101"/>
                  <a:gd name="T11" fmla="*/ 313 h 313"/>
                  <a:gd name="T12" fmla="*/ 51 w 101"/>
                  <a:gd name="T13" fmla="*/ 313 h 313"/>
                  <a:gd name="T14" fmla="*/ 85 w 101"/>
                  <a:gd name="T15" fmla="*/ 273 h 313"/>
                  <a:gd name="T16" fmla="*/ 62 w 101"/>
                  <a:gd name="T17" fmla="*/ 100 h 313"/>
                  <a:gd name="T18" fmla="*/ 101 w 101"/>
                  <a:gd name="T19" fmla="*/ 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313">
                    <a:moveTo>
                      <a:pt x="101" y="51"/>
                    </a:moveTo>
                    <a:cubicBezTo>
                      <a:pt x="101" y="23"/>
                      <a:pt x="78" y="0"/>
                      <a:pt x="50" y="0"/>
                    </a:cubicBezTo>
                    <a:cubicBezTo>
                      <a:pt x="23" y="0"/>
                      <a:pt x="0" y="23"/>
                      <a:pt x="0" y="51"/>
                    </a:cubicBezTo>
                    <a:cubicBezTo>
                      <a:pt x="0" y="75"/>
                      <a:pt x="16" y="95"/>
                      <a:pt x="39" y="100"/>
                    </a:cubicBezTo>
                    <a:cubicBezTo>
                      <a:pt x="16" y="273"/>
                      <a:pt x="16" y="273"/>
                      <a:pt x="16" y="273"/>
                    </a:cubicBezTo>
                    <a:cubicBezTo>
                      <a:pt x="13" y="295"/>
                      <a:pt x="28" y="313"/>
                      <a:pt x="50" y="313"/>
                    </a:cubicBezTo>
                    <a:cubicBezTo>
                      <a:pt x="51" y="313"/>
                      <a:pt x="51" y="313"/>
                      <a:pt x="51" y="313"/>
                    </a:cubicBezTo>
                    <a:cubicBezTo>
                      <a:pt x="73" y="313"/>
                      <a:pt x="88" y="295"/>
                      <a:pt x="85" y="273"/>
                    </a:cubicBezTo>
                    <a:cubicBezTo>
                      <a:pt x="62" y="100"/>
                      <a:pt x="62" y="100"/>
                      <a:pt x="62" y="100"/>
                    </a:cubicBezTo>
                    <a:cubicBezTo>
                      <a:pt x="85" y="95"/>
                      <a:pt x="101" y="75"/>
                      <a:pt x="101" y="51"/>
                    </a:cubicBez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grpSp>
      </p:grpSp>
      <p:grpSp>
        <p:nvGrpSpPr>
          <p:cNvPr id="30" name="Group 29"/>
          <p:cNvGrpSpPr/>
          <p:nvPr/>
        </p:nvGrpSpPr>
        <p:grpSpPr>
          <a:xfrm>
            <a:off x="7877106" y="4792662"/>
            <a:ext cx="1517152" cy="1519440"/>
            <a:chOff x="7877106" y="4792662"/>
            <a:chExt cx="1517152" cy="1519440"/>
          </a:xfrm>
        </p:grpSpPr>
        <p:sp>
          <p:nvSpPr>
            <p:cNvPr id="101" name="Rectangle 100"/>
            <p:cNvSpPr/>
            <p:nvPr/>
          </p:nvSpPr>
          <p:spPr bwMode="auto">
            <a:xfrm>
              <a:off x="7877106" y="4792662"/>
              <a:ext cx="1517152" cy="151715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71459" y="5094740"/>
              <a:ext cx="890298" cy="1217362"/>
            </a:xfrm>
            <a:prstGeom prst="rect">
              <a:avLst/>
            </a:prstGeom>
          </p:spPr>
        </p:pic>
      </p:grpSp>
      <p:grpSp>
        <p:nvGrpSpPr>
          <p:cNvPr id="11" name="Group 10"/>
          <p:cNvGrpSpPr/>
          <p:nvPr/>
        </p:nvGrpSpPr>
        <p:grpSpPr>
          <a:xfrm>
            <a:off x="1430586" y="1592262"/>
            <a:ext cx="1517152" cy="1517153"/>
            <a:chOff x="1430586" y="1592262"/>
            <a:chExt cx="1517152" cy="1517153"/>
          </a:xfrm>
        </p:grpSpPr>
        <p:sp>
          <p:nvSpPr>
            <p:cNvPr id="4" name="Rectangle 3"/>
            <p:cNvSpPr/>
            <p:nvPr/>
          </p:nvSpPr>
          <p:spPr bwMode="auto">
            <a:xfrm>
              <a:off x="1430586" y="1592262"/>
              <a:ext cx="1517152" cy="151715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598336" y="1706083"/>
              <a:ext cx="1052707" cy="1306876"/>
            </a:xfrm>
            <a:prstGeom prst="rect">
              <a:avLst/>
            </a:prstGeom>
          </p:spPr>
        </p:pic>
      </p:grpSp>
      <p:grpSp>
        <p:nvGrpSpPr>
          <p:cNvPr id="22" name="Group 21"/>
          <p:cNvGrpSpPr/>
          <p:nvPr/>
        </p:nvGrpSpPr>
        <p:grpSpPr>
          <a:xfrm>
            <a:off x="3042216" y="3192462"/>
            <a:ext cx="1517152" cy="1517153"/>
            <a:chOff x="3042216" y="3192462"/>
            <a:chExt cx="1517152" cy="1517153"/>
          </a:xfrm>
        </p:grpSpPr>
        <p:sp>
          <p:nvSpPr>
            <p:cNvPr id="88" name="Rectangle 87"/>
            <p:cNvSpPr/>
            <p:nvPr/>
          </p:nvSpPr>
          <p:spPr bwMode="auto">
            <a:xfrm>
              <a:off x="3042216" y="3192462"/>
              <a:ext cx="1517152" cy="151715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284585" y="3256811"/>
              <a:ext cx="1019939" cy="1452804"/>
            </a:xfrm>
            <a:prstGeom prst="rect">
              <a:avLst/>
            </a:prstGeom>
          </p:spPr>
        </p:pic>
      </p:grpSp>
      <p:grpSp>
        <p:nvGrpSpPr>
          <p:cNvPr id="18" name="Group 17"/>
          <p:cNvGrpSpPr/>
          <p:nvPr/>
        </p:nvGrpSpPr>
        <p:grpSpPr>
          <a:xfrm>
            <a:off x="9488736" y="3192462"/>
            <a:ext cx="1517152" cy="1517153"/>
            <a:chOff x="9488736" y="3192462"/>
            <a:chExt cx="1517152" cy="1517153"/>
          </a:xfrm>
        </p:grpSpPr>
        <p:sp>
          <p:nvSpPr>
            <p:cNvPr id="96" name="Rectangle 95"/>
            <p:cNvSpPr/>
            <p:nvPr/>
          </p:nvSpPr>
          <p:spPr bwMode="auto">
            <a:xfrm>
              <a:off x="9488736" y="3192462"/>
              <a:ext cx="1517152" cy="151715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750996" y="3280861"/>
              <a:ext cx="992631" cy="1327799"/>
            </a:xfrm>
            <a:prstGeom prst="rect">
              <a:avLst/>
            </a:prstGeom>
          </p:spPr>
        </p:pic>
      </p:grpSp>
    </p:spTree>
    <p:extLst>
      <p:ext uri="{BB962C8B-B14F-4D97-AF65-F5344CB8AC3E}">
        <p14:creationId xmlns:p14="http://schemas.microsoft.com/office/powerpoint/2010/main" val="158830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200"/>
                                  </p:stCondLst>
                                  <p:childTnLst>
                                    <p:animMotion origin="layout" path="M -2.42788E-6 -4.22152E-7 L 0.06217 0.00068 " pathEditMode="relative" rAng="0" ptsTypes="AA">
                                      <p:cBhvr>
                                        <p:cTn id="9" dur="500" spd="-100000" fill="hold"/>
                                        <p:tgtEl>
                                          <p:spTgt spid="14"/>
                                        </p:tgtEl>
                                        <p:attrNameLst>
                                          <p:attrName>ppt_x</p:attrName>
                                          <p:attrName>ppt_y</p:attrName>
                                        </p:attrNameLst>
                                      </p:cBhvr>
                                      <p:rCtr x="3102" y="23"/>
                                    </p:animMotion>
                                  </p:childTnLst>
                                </p:cTn>
                              </p:par>
                              <p:par>
                                <p:cTn id="10" presetID="10" presetClass="entr" presetSubtype="0" fill="hold" nodeType="withEffect">
                                  <p:stCondLst>
                                    <p:cond delay="2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200"/>
                                  </p:stCondLst>
                                  <p:childTnLst>
                                    <p:animMotion origin="layout" path="M -2.42788E-6 -4.22152E-7 L 0.06217 0.00068 " pathEditMode="relative" rAng="0" ptsTypes="AA">
                                      <p:cBhvr>
                                        <p:cTn id="14" dur="500" spd="-100000" fill="hold"/>
                                        <p:tgtEl>
                                          <p:spTgt spid="20"/>
                                        </p:tgtEl>
                                        <p:attrNameLst>
                                          <p:attrName>ppt_x</p:attrName>
                                          <p:attrName>ppt_y</p:attrName>
                                        </p:attrNameLst>
                                      </p:cBhvr>
                                      <p:rCtr x="3102" y="23"/>
                                    </p:animMotion>
                                  </p:childTnLst>
                                </p:cTn>
                              </p:par>
                              <p:par>
                                <p:cTn id="15" presetID="10" presetClass="entr" presetSubtype="0"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nodeType="withEffect">
                                  <p:stCondLst>
                                    <p:cond delay="200"/>
                                  </p:stCondLst>
                                  <p:childTnLst>
                                    <p:animMotion origin="layout" path="M -2.42788E-6 -4.22152E-7 L 0.06217 0.00068 " pathEditMode="relative" rAng="0" ptsTypes="AA">
                                      <p:cBhvr>
                                        <p:cTn id="19" dur="500" spd="-100000" fill="hold"/>
                                        <p:tgtEl>
                                          <p:spTgt spid="27"/>
                                        </p:tgtEl>
                                        <p:attrNameLst>
                                          <p:attrName>ppt_x</p:attrName>
                                          <p:attrName>ppt_y</p:attrName>
                                        </p:attrNameLst>
                                      </p:cBhvr>
                                      <p:rCtr x="3102" y="23"/>
                                    </p:animMotion>
                                  </p:childTnLst>
                                </p:cTn>
                              </p:par>
                              <p:par>
                                <p:cTn id="20" presetID="10" presetClass="entr" presetSubtype="0" fill="hold" nodeType="withEffect">
                                  <p:stCondLst>
                                    <p:cond delay="4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nodeType="withEffect">
                                  <p:stCondLst>
                                    <p:cond delay="400"/>
                                  </p:stCondLst>
                                  <p:childTnLst>
                                    <p:animMotion origin="layout" path="M -2.42788E-6 -4.22152E-7 L 0.06217 0.00068 " pathEditMode="relative" rAng="0" ptsTypes="AA">
                                      <p:cBhvr>
                                        <p:cTn id="24" dur="500" spd="-100000" fill="hold"/>
                                        <p:tgtEl>
                                          <p:spTgt spid="15"/>
                                        </p:tgtEl>
                                        <p:attrNameLst>
                                          <p:attrName>ppt_x</p:attrName>
                                          <p:attrName>ppt_y</p:attrName>
                                        </p:attrNameLst>
                                      </p:cBhvr>
                                      <p:rCtr x="3102" y="23"/>
                                    </p:animMotion>
                                  </p:childTnLst>
                                </p:cTn>
                              </p:par>
                              <p:par>
                                <p:cTn id="25" presetID="10" presetClass="entr" presetSubtype="0" fill="hold" nodeType="withEffect">
                                  <p:stCondLst>
                                    <p:cond delay="4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400"/>
                                  </p:stCondLst>
                                  <p:childTnLst>
                                    <p:animMotion origin="layout" path="M -2.42788E-6 -4.22152E-7 L 0.06217 0.00068 " pathEditMode="relative" rAng="0" ptsTypes="AA">
                                      <p:cBhvr>
                                        <p:cTn id="29" dur="500" spd="-100000" fill="hold"/>
                                        <p:tgtEl>
                                          <p:spTgt spid="19"/>
                                        </p:tgtEl>
                                        <p:attrNameLst>
                                          <p:attrName>ppt_x</p:attrName>
                                          <p:attrName>ppt_y</p:attrName>
                                        </p:attrNameLst>
                                      </p:cBhvr>
                                      <p:rCtr x="3102" y="23"/>
                                    </p:animMotion>
                                  </p:childTnLst>
                                </p:cTn>
                              </p:par>
                              <p:par>
                                <p:cTn id="30" presetID="10" presetClass="entr" presetSubtype="0" fill="hold" nodeType="withEffect">
                                  <p:stCondLst>
                                    <p:cond delay="4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42" presetClass="path" presetSubtype="0" decel="100000" fill="hold" nodeType="withEffect">
                                  <p:stCondLst>
                                    <p:cond delay="400"/>
                                  </p:stCondLst>
                                  <p:childTnLst>
                                    <p:animMotion origin="layout" path="M -2.42788E-6 -4.22152E-7 L 0.06217 0.00068 " pathEditMode="relative" rAng="0" ptsTypes="AA">
                                      <p:cBhvr>
                                        <p:cTn id="34" dur="500" spd="-100000" fill="hold"/>
                                        <p:tgtEl>
                                          <p:spTgt spid="30"/>
                                        </p:tgtEl>
                                        <p:attrNameLst>
                                          <p:attrName>ppt_x</p:attrName>
                                          <p:attrName>ppt_y</p:attrName>
                                        </p:attrNameLst>
                                      </p:cBhvr>
                                      <p:rCtr x="3102" y="23"/>
                                    </p:animMotion>
                                  </p:childTnLst>
                                </p:cTn>
                              </p:par>
                              <p:par>
                                <p:cTn id="35" presetID="10" presetClass="entr" presetSubtype="0" fill="hold" nodeType="withEffect">
                                  <p:stCondLst>
                                    <p:cond delay="6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42" presetClass="path" presetSubtype="0" decel="100000" fill="hold" nodeType="withEffect">
                                  <p:stCondLst>
                                    <p:cond delay="600"/>
                                  </p:stCondLst>
                                  <p:childTnLst>
                                    <p:animMotion origin="layout" path="M -2.42788E-6 -4.22152E-7 L 0.06217 0.00068 " pathEditMode="relative" rAng="0" ptsTypes="AA">
                                      <p:cBhvr>
                                        <p:cTn id="39" dur="500" spd="-100000" fill="hold"/>
                                        <p:tgtEl>
                                          <p:spTgt spid="38"/>
                                        </p:tgtEl>
                                        <p:attrNameLst>
                                          <p:attrName>ppt_x</p:attrName>
                                          <p:attrName>ppt_y</p:attrName>
                                        </p:attrNameLst>
                                      </p:cBhvr>
                                      <p:rCtr x="3102" y="23"/>
                                    </p:animMotion>
                                  </p:childTnLst>
                                </p:cTn>
                              </p:par>
                              <p:par>
                                <p:cTn id="40" presetID="10" presetClass="entr" presetSubtype="0" fill="hold" nodeType="withEffect">
                                  <p:stCondLst>
                                    <p:cond delay="6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600"/>
                                  </p:stCondLst>
                                  <p:childTnLst>
                                    <p:animMotion origin="layout" path="M -2.42788E-6 -4.22152E-7 L 0.06217 0.00068 " pathEditMode="relative" rAng="0" ptsTypes="AA">
                                      <p:cBhvr>
                                        <p:cTn id="44" dur="500" spd="-100000" fill="hold"/>
                                        <p:tgtEl>
                                          <p:spTgt spid="18"/>
                                        </p:tgtEl>
                                        <p:attrNameLst>
                                          <p:attrName>ppt_x</p:attrName>
                                          <p:attrName>ppt_y</p:attrName>
                                        </p:attrNameLst>
                                      </p:cBhvr>
                                      <p:rCtr x="3102" y="23"/>
                                    </p:animMotion>
                                  </p:childTnLst>
                                </p:cTn>
                              </p:par>
                              <p:par>
                                <p:cTn id="45" presetID="10" presetClass="entr" presetSubtype="0" fill="hold" nodeType="withEffect">
                                  <p:stCondLst>
                                    <p:cond delay="6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42" presetClass="path" presetSubtype="0" decel="100000" fill="hold" nodeType="withEffect">
                                  <p:stCondLst>
                                    <p:cond delay="600"/>
                                  </p:stCondLst>
                                  <p:childTnLst>
                                    <p:animMotion origin="layout" path="M -2.42788E-6 -4.22152E-7 L 0.06217 0.00068 " pathEditMode="relative" rAng="0" ptsTypes="AA">
                                      <p:cBhvr>
                                        <p:cTn id="49" dur="500" spd="-100000" fill="hold"/>
                                        <p:tgtEl>
                                          <p:spTgt spid="17"/>
                                        </p:tgtEl>
                                        <p:attrNameLst>
                                          <p:attrName>ppt_x</p:attrName>
                                          <p:attrName>ppt_y</p:attrName>
                                        </p:attrNameLst>
                                      </p:cBhvr>
                                      <p:rCtr x="3102" y="23"/>
                                    </p:animMotion>
                                  </p:childTnLst>
                                </p:cTn>
                              </p:par>
                              <p:par>
                                <p:cTn id="50" presetID="10" presetClass="entr" presetSubtype="0" fill="hold"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35" presetClass="path" presetSubtype="0" decel="100000" fill="hold" nodeType="withEffect">
                                  <p:stCondLst>
                                    <p:cond delay="200"/>
                                  </p:stCondLst>
                                  <p:childTnLst>
                                    <p:animMotion origin="layout" path="M -4.45494E-6 -2.54653E-6 L -0.06369 -2.54653E-6 " pathEditMode="relative" rAng="0" ptsTypes="AA">
                                      <p:cBhvr>
                                        <p:cTn id="54" dur="500" spd="-100000" fill="hold"/>
                                        <p:tgtEl>
                                          <p:spTgt spid="13"/>
                                        </p:tgtEl>
                                        <p:attrNameLst>
                                          <p:attrName>ppt_x</p:attrName>
                                          <p:attrName>ppt_y</p:attrName>
                                        </p:attrNameLst>
                                      </p:cBhvr>
                                      <p:rCtr x="-3191" y="0"/>
                                    </p:animMotion>
                                  </p:childTnLst>
                                </p:cTn>
                              </p:par>
                              <p:par>
                                <p:cTn id="55" presetID="10" presetClass="entr" presetSubtype="0" fill="hold" nodeType="withEffect">
                                  <p:stCondLst>
                                    <p:cond delay="20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35" presetClass="path" presetSubtype="0" decel="100000" fill="hold" nodeType="withEffect">
                                  <p:stCondLst>
                                    <p:cond delay="200"/>
                                  </p:stCondLst>
                                  <p:childTnLst>
                                    <p:animMotion origin="layout" path="M -4.45494E-6 -2.54653E-6 L -0.06369 -2.54653E-6 " pathEditMode="relative" rAng="0" ptsTypes="AA">
                                      <p:cBhvr>
                                        <p:cTn id="59" dur="500" spd="-100000" fill="hold"/>
                                        <p:tgtEl>
                                          <p:spTgt spid="21"/>
                                        </p:tgtEl>
                                        <p:attrNameLst>
                                          <p:attrName>ppt_x</p:attrName>
                                          <p:attrName>ppt_y</p:attrName>
                                        </p:attrNameLst>
                                      </p:cBhvr>
                                      <p:rCtr x="-3191" y="0"/>
                                    </p:animMotion>
                                  </p:childTnLst>
                                </p:cTn>
                              </p:par>
                              <p:par>
                                <p:cTn id="60" presetID="10" presetClass="entr" presetSubtype="0" fill="hold" nodeType="withEffect">
                                  <p:stCondLst>
                                    <p:cond delay="2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35" presetClass="path" presetSubtype="0" decel="100000" fill="hold" nodeType="withEffect">
                                  <p:stCondLst>
                                    <p:cond delay="200"/>
                                  </p:stCondLst>
                                  <p:childTnLst>
                                    <p:animMotion origin="layout" path="M -4.45494E-6 -2.54653E-6 L -0.06369 -2.54653E-6 " pathEditMode="relative" rAng="0" ptsTypes="AA">
                                      <p:cBhvr>
                                        <p:cTn id="64" dur="500" spd="-100000" fill="hold"/>
                                        <p:tgtEl>
                                          <p:spTgt spid="26"/>
                                        </p:tgtEl>
                                        <p:attrNameLst>
                                          <p:attrName>ppt_x</p:attrName>
                                          <p:attrName>ppt_y</p:attrName>
                                        </p:attrNameLst>
                                      </p:cBhvr>
                                      <p:rCtr x="-3191" y="0"/>
                                    </p:animMotion>
                                  </p:childTnLst>
                                </p:cTn>
                              </p:par>
                              <p:par>
                                <p:cTn id="65" presetID="10" presetClass="entr" presetSubtype="0" fill="hold" nodeType="withEffect">
                                  <p:stCondLst>
                                    <p:cond delay="4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35" presetClass="path" presetSubtype="0" decel="100000" fill="hold" nodeType="withEffect">
                                  <p:stCondLst>
                                    <p:cond delay="400"/>
                                  </p:stCondLst>
                                  <p:childTnLst>
                                    <p:animMotion origin="layout" path="M -4.45494E-6 -2.54653E-6 L -0.06369 -2.54653E-6 " pathEditMode="relative" rAng="0" ptsTypes="AA">
                                      <p:cBhvr>
                                        <p:cTn id="69" dur="500" spd="-100000" fill="hold"/>
                                        <p:tgtEl>
                                          <p:spTgt spid="25"/>
                                        </p:tgtEl>
                                        <p:attrNameLst>
                                          <p:attrName>ppt_x</p:attrName>
                                          <p:attrName>ppt_y</p:attrName>
                                        </p:attrNameLst>
                                      </p:cBhvr>
                                      <p:rCtr x="-3191" y="0"/>
                                    </p:animMotion>
                                  </p:childTnLst>
                                </p:cTn>
                              </p:par>
                              <p:par>
                                <p:cTn id="70" presetID="10" presetClass="entr" presetSubtype="0"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35" presetClass="path" presetSubtype="0" decel="100000" fill="hold" nodeType="withEffect">
                                  <p:stCondLst>
                                    <p:cond delay="400"/>
                                  </p:stCondLst>
                                  <p:childTnLst>
                                    <p:animMotion origin="layout" path="M -4.45494E-6 -2.54653E-6 L -0.06369 -2.54653E-6 " pathEditMode="relative" rAng="0" ptsTypes="AA">
                                      <p:cBhvr>
                                        <p:cTn id="74" dur="500" spd="-100000" fill="hold"/>
                                        <p:tgtEl>
                                          <p:spTgt spid="22"/>
                                        </p:tgtEl>
                                        <p:attrNameLst>
                                          <p:attrName>ppt_x</p:attrName>
                                          <p:attrName>ppt_y</p:attrName>
                                        </p:attrNameLst>
                                      </p:cBhvr>
                                      <p:rCtr x="-3191" y="0"/>
                                    </p:animMotion>
                                  </p:childTnLst>
                                </p:cTn>
                              </p:par>
                              <p:par>
                                <p:cTn id="75" presetID="10" presetClass="entr" presetSubtype="0" fill="hold" nodeType="withEffect">
                                  <p:stCondLst>
                                    <p:cond delay="4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35" presetClass="path" presetSubtype="0" decel="100000" fill="hold" nodeType="withEffect">
                                  <p:stCondLst>
                                    <p:cond delay="400"/>
                                  </p:stCondLst>
                                  <p:childTnLst>
                                    <p:animMotion origin="layout" path="M -4.45494E-6 -2.54653E-6 L -0.06369 -2.54653E-6 " pathEditMode="relative" rAng="0" ptsTypes="AA">
                                      <p:cBhvr>
                                        <p:cTn id="79" dur="500" spd="-100000" fill="hold"/>
                                        <p:tgtEl>
                                          <p:spTgt spid="12"/>
                                        </p:tgtEl>
                                        <p:attrNameLst>
                                          <p:attrName>ppt_x</p:attrName>
                                          <p:attrName>ppt_y</p:attrName>
                                        </p:attrNameLst>
                                      </p:cBhvr>
                                      <p:rCtr x="-3191" y="0"/>
                                    </p:animMotion>
                                  </p:childTnLst>
                                </p:cTn>
                              </p:par>
                              <p:par>
                                <p:cTn id="80" presetID="10" presetClass="entr" presetSubtype="0" fill="hold" nodeType="withEffect">
                                  <p:stCondLst>
                                    <p:cond delay="60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35" presetClass="path" presetSubtype="0" decel="100000" fill="hold" nodeType="withEffect">
                                  <p:stCondLst>
                                    <p:cond delay="600"/>
                                  </p:stCondLst>
                                  <p:childTnLst>
                                    <p:animMotion origin="layout" path="M -4.45494E-6 -2.54653E-6 L -0.06369 -2.54653E-6 " pathEditMode="relative" rAng="0" ptsTypes="AA">
                                      <p:cBhvr>
                                        <p:cTn id="84" dur="500" spd="-100000" fill="hold"/>
                                        <p:tgtEl>
                                          <p:spTgt spid="11"/>
                                        </p:tgtEl>
                                        <p:attrNameLst>
                                          <p:attrName>ppt_x</p:attrName>
                                          <p:attrName>ppt_y</p:attrName>
                                        </p:attrNameLst>
                                      </p:cBhvr>
                                      <p:rCtr x="-3191" y="0"/>
                                    </p:animMotion>
                                  </p:childTnLst>
                                </p:cTn>
                              </p:par>
                              <p:par>
                                <p:cTn id="85" presetID="10" presetClass="entr" presetSubtype="0" fill="hold" nodeType="withEffect">
                                  <p:stCondLst>
                                    <p:cond delay="60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35" presetClass="path" presetSubtype="0" decel="100000" fill="hold" nodeType="withEffect">
                                  <p:stCondLst>
                                    <p:cond delay="600"/>
                                  </p:stCondLst>
                                  <p:childTnLst>
                                    <p:animMotion origin="layout" path="M -4.45494E-6 -2.54653E-6 L -0.06369 -2.54653E-6 " pathEditMode="relative" rAng="0" ptsTypes="AA">
                                      <p:cBhvr>
                                        <p:cTn id="89" dur="500" spd="-100000" fill="hold"/>
                                        <p:tgtEl>
                                          <p:spTgt spid="23"/>
                                        </p:tgtEl>
                                        <p:attrNameLst>
                                          <p:attrName>ppt_x</p:attrName>
                                          <p:attrName>ppt_y</p:attrName>
                                        </p:attrNameLst>
                                      </p:cBhvr>
                                      <p:rCtr x="-3191" y="0"/>
                                    </p:animMotion>
                                  </p:childTnLst>
                                </p:cTn>
                              </p:par>
                              <p:par>
                                <p:cTn id="90" presetID="10" presetClass="entr" presetSubtype="0" fill="hold" nodeType="withEffect">
                                  <p:stCondLst>
                                    <p:cond delay="6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35" presetClass="path" presetSubtype="0" decel="100000" fill="hold" nodeType="withEffect">
                                  <p:stCondLst>
                                    <p:cond delay="600"/>
                                  </p:stCondLst>
                                  <p:childTnLst>
                                    <p:animMotion origin="layout" path="M -4.45494E-6 -2.54653E-6 L -0.06369 -2.54653E-6 " pathEditMode="relative" rAng="0" ptsTypes="AA">
                                      <p:cBhvr>
                                        <p:cTn id="94" dur="500" spd="-100000" fill="hold"/>
                                        <p:tgtEl>
                                          <p:spTgt spid="24"/>
                                        </p:tgtEl>
                                        <p:attrNameLst>
                                          <p:attrName>ppt_x</p:attrName>
                                          <p:attrName>ppt_y</p:attrName>
                                        </p:attrNameLst>
                                      </p:cBhvr>
                                      <p:rCtr x="-31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632012" y="740886"/>
            <a:ext cx="6622228" cy="5511611"/>
          </a:xfrm>
          <a:prstGeom prst="rect">
            <a:avLst/>
          </a:prstGeom>
          <a:solidFill>
            <a:srgbClr val="000000">
              <a:alpha val="20000"/>
            </a:srgbClr>
          </a:solidFill>
          <a:ln>
            <a:noFill/>
            <a:headEnd type="none" w="med" len="med"/>
            <a:tailEnd type="none" w="med" len="med"/>
          </a:ln>
          <a:effectLst/>
        </p:spPr>
        <p:txBody>
          <a:bodyPr vert="horz" wrap="square" lIns="91440" tIns="91440" rIns="182880" bIns="46609" numCol="1" rtlCol="0" anchor="ctr" anchorCtr="0" compatLnSpc="1">
            <a:prstTxWarp prst="textNoShape">
              <a:avLst/>
            </a:prstTxWarp>
          </a:bodyPr>
          <a:lstStyle/>
          <a:p>
            <a:pPr marL="365760" defTabSz="931920" fontAlgn="base">
              <a:spcBef>
                <a:spcPts val="1200"/>
              </a:spcBef>
              <a:spcAft>
                <a:spcPts val="1200"/>
              </a:spcAft>
            </a:pPr>
            <a:endParaRPr lang="en-GB" sz="1400" kern="0" dirty="0">
              <a:solidFill>
                <a:srgbClr val="FFFFFF"/>
              </a:solidFill>
            </a:endParaRPr>
          </a:p>
        </p:txBody>
      </p:sp>
      <p:grpSp>
        <p:nvGrpSpPr>
          <p:cNvPr id="6" name="Group 26"/>
          <p:cNvGrpSpPr/>
          <p:nvPr/>
        </p:nvGrpSpPr>
        <p:grpSpPr>
          <a:xfrm>
            <a:off x="7254241" y="727823"/>
            <a:ext cx="5182234" cy="5511611"/>
            <a:chOff x="6918961" y="835400"/>
            <a:chExt cx="5517514" cy="5511611"/>
          </a:xfrm>
        </p:grpSpPr>
        <p:sp>
          <p:nvSpPr>
            <p:cNvPr id="7" name="Rectangle 6"/>
            <p:cNvSpPr/>
            <p:nvPr/>
          </p:nvSpPr>
          <p:spPr bwMode="auto">
            <a:xfrm>
              <a:off x="6918961" y="835400"/>
              <a:ext cx="551751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91440" bIns="46637" numCol="1" rtlCol="0" anchor="ctr" anchorCtr="0" compatLnSpc="1">
              <a:prstTxWarp prst="textNoShape">
                <a:avLst/>
              </a:prstTxWarp>
            </a:bodyPr>
            <a:lstStyle/>
            <a:p>
              <a:pPr defTabSz="932472" fontAlgn="base">
                <a:spcBef>
                  <a:spcPct val="0"/>
                </a:spcBef>
                <a:spcAft>
                  <a:spcPct val="0"/>
                </a:spcAft>
              </a:pPr>
              <a:endParaRPr lang="en-US" sz="2400" dirty="0">
                <a:solidFill>
                  <a:srgbClr val="FFFFFF"/>
                </a:solidFill>
              </a:endParaRPr>
            </a:p>
          </p:txBody>
        </p:sp>
        <p:cxnSp>
          <p:nvCxnSpPr>
            <p:cNvPr id="8" name="Straight Connector 7"/>
            <p:cNvCxnSpPr/>
            <p:nvPr/>
          </p:nvCxnSpPr>
          <p:spPr>
            <a:xfrm>
              <a:off x="7045497" y="3846630"/>
              <a:ext cx="539097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Title 3"/>
          <p:cNvSpPr txBox="1">
            <a:spLocks/>
          </p:cNvSpPr>
          <p:nvPr/>
        </p:nvSpPr>
        <p:spPr>
          <a:xfrm>
            <a:off x="7318375" y="1606235"/>
            <a:ext cx="4873625" cy="1831975"/>
          </a:xfrm>
          <a:prstGeom prst="rect">
            <a:avLst/>
          </a:prstGeom>
          <a:noFill/>
        </p:spPr>
        <p:txBody>
          <a:bodyPr vert="horz" wrap="square" lIns="146304" tIns="91440" rIns="146304" bIns="91440" rtlCol="0" anchor="t" anchorCtr="0">
            <a:noAutofit/>
          </a:bodyPr>
          <a:lstStyle/>
          <a:p>
            <a:pPr>
              <a:lnSpc>
                <a:spcPct val="90000"/>
              </a:lnSpc>
              <a:spcBef>
                <a:spcPct val="0"/>
              </a:spcBef>
              <a:defRPr/>
            </a:pPr>
            <a:r>
              <a:rPr lang="en-US" sz="4000" spc="-100" dirty="0" smtClean="0">
                <a:ln w="3175">
                  <a:noFill/>
                </a:ln>
                <a:solidFill>
                  <a:srgbClr val="FFFFFF"/>
                </a:solidFill>
                <a:latin typeface="Segoe UI Light"/>
                <a:cs typeface="Segoe UI" pitchFamily="34" charset="0"/>
              </a:rPr>
              <a:t>Thank you! </a:t>
            </a:r>
          </a:p>
          <a:p>
            <a:pPr>
              <a:lnSpc>
                <a:spcPct val="90000"/>
              </a:lnSpc>
              <a:spcBef>
                <a:spcPct val="0"/>
              </a:spcBef>
              <a:defRPr/>
            </a:pPr>
            <a:endParaRPr lang="en-US" sz="4800" spc="-100" dirty="0" smtClean="0">
              <a:ln w="3175">
                <a:noFill/>
              </a:ln>
              <a:solidFill>
                <a:srgbClr val="FFFFFF"/>
              </a:solidFill>
              <a:latin typeface="Segoe UI Light"/>
              <a:cs typeface="Segoe UI" pitchFamily="34" charset="0"/>
            </a:endParaRPr>
          </a:p>
          <a:p>
            <a:pPr>
              <a:lnSpc>
                <a:spcPct val="90000"/>
              </a:lnSpc>
              <a:spcBef>
                <a:spcPct val="0"/>
              </a:spcBef>
              <a:defRPr/>
            </a:pPr>
            <a:r>
              <a:rPr lang="en-US" sz="6000" spc="-100" dirty="0" smtClean="0">
                <a:ln w="3175">
                  <a:noFill/>
                </a:ln>
                <a:solidFill>
                  <a:srgbClr val="FFFFFF"/>
                </a:solidFill>
                <a:latin typeface="Segoe UI Light"/>
                <a:cs typeface="Segoe UI" pitchFamily="34" charset="0"/>
              </a:rPr>
              <a:t>azure.com/ml</a:t>
            </a:r>
            <a:endParaRPr lang="en-US" sz="6000" spc="-100" dirty="0">
              <a:ln w="3175">
                <a:noFill/>
              </a:ln>
              <a:solidFill>
                <a:srgbClr val="FFFFFF"/>
              </a:solidFill>
              <a:latin typeface="Segoe UI Light"/>
              <a:cs typeface="Segoe UI" pitchFamily="34" charset="0"/>
            </a:endParaRPr>
          </a:p>
          <a:p>
            <a:pPr>
              <a:lnSpc>
                <a:spcPct val="90000"/>
              </a:lnSpc>
              <a:spcBef>
                <a:spcPct val="0"/>
              </a:spcBef>
              <a:defRPr/>
            </a:pPr>
            <a:endParaRPr lang="en-US" sz="4800" spc="-100" dirty="0">
              <a:ln w="3175">
                <a:noFill/>
              </a:ln>
              <a:solidFill>
                <a:srgbClr val="FFFFFF"/>
              </a:solidFill>
              <a:latin typeface="Segoe UI Light"/>
              <a:cs typeface="Segoe UI" pitchFamily="34" charset="0"/>
            </a:endParaRPr>
          </a:p>
        </p:txBody>
      </p:sp>
      <p:sp>
        <p:nvSpPr>
          <p:cNvPr id="10" name="Rectangle 9"/>
          <p:cNvSpPr/>
          <p:nvPr/>
        </p:nvSpPr>
        <p:spPr>
          <a:xfrm>
            <a:off x="785300" y="1709584"/>
            <a:ext cx="906503" cy="69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pc="-100" dirty="0" smtClean="0">
                <a:solidFill>
                  <a:srgbClr val="00BCF1"/>
                </a:solidFill>
                <a:latin typeface="Perpetua" panose="02020502060401020303" pitchFamily="18" charset="0"/>
              </a:rPr>
              <a:t>“</a:t>
            </a:r>
            <a:endParaRPr lang="en-US" sz="7200" spc="-100" dirty="0">
              <a:solidFill>
                <a:srgbClr val="00BCF1"/>
              </a:solidFill>
              <a:latin typeface="Perpetua" panose="02020502060401020303" pitchFamily="18" charset="0"/>
            </a:endParaRPr>
          </a:p>
        </p:txBody>
      </p:sp>
      <p:sp>
        <p:nvSpPr>
          <p:cNvPr id="12" name="Rectangle 11"/>
          <p:cNvSpPr/>
          <p:nvPr/>
        </p:nvSpPr>
        <p:spPr>
          <a:xfrm>
            <a:off x="959249" y="1609290"/>
            <a:ext cx="5430532" cy="4247317"/>
          </a:xfrm>
          <a:prstGeom prst="rect">
            <a:avLst/>
          </a:prstGeom>
        </p:spPr>
        <p:txBody>
          <a:bodyPr wrap="square">
            <a:spAutoFit/>
          </a:bodyPr>
          <a:lstStyle/>
          <a:p>
            <a:pPr marL="365760" defTabSz="931920" fontAlgn="base">
              <a:spcBef>
                <a:spcPts val="1200"/>
              </a:spcBef>
              <a:spcAft>
                <a:spcPts val="1200"/>
              </a:spcAft>
            </a:pPr>
            <a:r>
              <a:rPr lang="en-US" sz="2800" i="1" kern="0" dirty="0" smtClean="0">
                <a:solidFill>
                  <a:srgbClr val="FFFFFF"/>
                </a:solidFill>
                <a:latin typeface="Segoe UI Light"/>
              </a:rPr>
              <a:t>Microsoft </a:t>
            </a:r>
            <a:r>
              <a:rPr lang="en-US" sz="2800" i="1" kern="0" dirty="0">
                <a:solidFill>
                  <a:srgbClr val="FFFFFF"/>
                </a:solidFill>
                <a:latin typeface="Segoe UI Light"/>
              </a:rPr>
              <a:t>has a solid track record for creating user-friendly tools, and Pier 1 is helping prove Microsoft can take something as complex as </a:t>
            </a:r>
            <a:r>
              <a:rPr lang="en-US" sz="2800" i="1" kern="0" dirty="0" smtClean="0">
                <a:solidFill>
                  <a:srgbClr val="FFFFFF"/>
                </a:solidFill>
                <a:latin typeface="Segoe UI Light"/>
              </a:rPr>
              <a:t>machine </a:t>
            </a:r>
            <a:r>
              <a:rPr lang="en-US" sz="2800" i="1" kern="0" dirty="0">
                <a:solidFill>
                  <a:srgbClr val="FFFFFF"/>
                </a:solidFill>
                <a:latin typeface="Segoe UI Light"/>
              </a:rPr>
              <a:t>learning and make it accessible via the </a:t>
            </a:r>
            <a:r>
              <a:rPr lang="en-US" sz="2800" i="1" kern="0" dirty="0" smtClean="0">
                <a:solidFill>
                  <a:srgbClr val="FFFFFF"/>
                </a:solidFill>
                <a:latin typeface="Segoe UI Light"/>
              </a:rPr>
              <a:t>cloud </a:t>
            </a:r>
            <a:endParaRPr lang="en-US" sz="2800" i="1" kern="0" dirty="0">
              <a:solidFill>
                <a:srgbClr val="FFFFFF"/>
              </a:solidFill>
              <a:latin typeface="Segoe UI Light"/>
            </a:endParaRPr>
          </a:p>
          <a:p>
            <a:pPr marL="365760" defTabSz="931920" fontAlgn="base">
              <a:spcBef>
                <a:spcPct val="0"/>
              </a:spcBef>
              <a:spcAft>
                <a:spcPct val="0"/>
              </a:spcAft>
            </a:pPr>
            <a:endParaRPr lang="en-GB" b="1" kern="0" dirty="0" smtClean="0">
              <a:solidFill>
                <a:srgbClr val="FFFFFF"/>
              </a:solidFill>
            </a:endParaRPr>
          </a:p>
          <a:p>
            <a:pPr marL="365760" defTabSz="931920" fontAlgn="base">
              <a:spcBef>
                <a:spcPct val="0"/>
              </a:spcBef>
              <a:spcAft>
                <a:spcPct val="0"/>
              </a:spcAft>
            </a:pPr>
            <a:r>
              <a:rPr lang="en-US" b="1" kern="0" dirty="0" smtClean="0">
                <a:solidFill>
                  <a:srgbClr val="FFFFFF"/>
                </a:solidFill>
              </a:rPr>
              <a:t>Andy </a:t>
            </a:r>
            <a:r>
              <a:rPr lang="en-US" b="1" kern="0" dirty="0">
                <a:solidFill>
                  <a:srgbClr val="FFFFFF"/>
                </a:solidFill>
              </a:rPr>
              <a:t>Laudato </a:t>
            </a:r>
            <a:r>
              <a:rPr lang="en-US" sz="1400" dirty="0">
                <a:solidFill>
                  <a:srgbClr val="00B0F0"/>
                </a:solidFill>
              </a:rPr>
              <a:t/>
            </a:r>
            <a:br>
              <a:rPr lang="en-US" sz="1400" dirty="0">
                <a:solidFill>
                  <a:srgbClr val="00B0F0"/>
                </a:solidFill>
              </a:rPr>
            </a:br>
            <a:r>
              <a:rPr lang="en-US" sz="1400" kern="0" dirty="0">
                <a:solidFill>
                  <a:srgbClr val="FFFFFF"/>
                </a:solidFill>
              </a:rPr>
              <a:t>Pier 1 Imports </a:t>
            </a:r>
          </a:p>
          <a:p>
            <a:pPr marL="365760" defTabSz="931920" fontAlgn="base">
              <a:spcBef>
                <a:spcPct val="0"/>
              </a:spcBef>
              <a:spcAft>
                <a:spcPct val="0"/>
              </a:spcAft>
            </a:pPr>
            <a:endParaRPr lang="en-US" sz="1400" kern="0" dirty="0">
              <a:solidFill>
                <a:srgbClr val="FFFFFF"/>
              </a:solidFill>
            </a:endParaRPr>
          </a:p>
        </p:txBody>
      </p:sp>
      <p:sp>
        <p:nvSpPr>
          <p:cNvPr id="11" name="Rectangle 10"/>
          <p:cNvSpPr/>
          <p:nvPr/>
        </p:nvSpPr>
        <p:spPr>
          <a:xfrm>
            <a:off x="2193495" y="3982705"/>
            <a:ext cx="449162" cy="1107996"/>
          </a:xfrm>
          <a:prstGeom prst="rect">
            <a:avLst/>
          </a:prstGeom>
        </p:spPr>
        <p:txBody>
          <a:bodyPr wrap="none">
            <a:spAutoFit/>
          </a:bodyPr>
          <a:lstStyle/>
          <a:p>
            <a:pPr algn="ctr"/>
            <a:r>
              <a:rPr lang="en-US" sz="660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656816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9343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16482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solidFill>
                  <a:schemeClr val="accent1"/>
                </a:solidFill>
              </a:rPr>
              <a:t>Model Your Way: </a:t>
            </a:r>
            <a:r>
              <a:rPr lang="en-US" dirty="0" smtClean="0">
                <a:solidFill>
                  <a:schemeClr val="tx1"/>
                </a:solidFill>
              </a:rPr>
              <a:t>Open source/our source</a:t>
            </a:r>
            <a:endParaRPr lang="en-US" dirty="0">
              <a:solidFill>
                <a:schemeClr val="tx1"/>
              </a:solidFill>
            </a:endParaRPr>
          </a:p>
        </p:txBody>
      </p:sp>
      <p:sp>
        <p:nvSpPr>
          <p:cNvPr id="5" name="Text Placeholder 4"/>
          <p:cNvSpPr>
            <a:spLocks noGrp="1"/>
          </p:cNvSpPr>
          <p:nvPr>
            <p:ph type="body" sz="quarter" idx="10"/>
          </p:nvPr>
        </p:nvSpPr>
        <p:spPr>
          <a:xfrm>
            <a:off x="274639" y="1212849"/>
            <a:ext cx="5486399" cy="6192464"/>
          </a:xfrm>
        </p:spPr>
        <p:txBody>
          <a:bodyPr/>
          <a:lstStyle/>
          <a:p>
            <a:pPr marL="0" indent="0">
              <a:buNone/>
            </a:pPr>
            <a:r>
              <a:rPr lang="en-US" dirty="0" smtClean="0"/>
              <a:t>Script with R, SQLite or Python </a:t>
            </a:r>
          </a:p>
          <a:p>
            <a:pPr marL="0" lvl="2" indent="0">
              <a:buNone/>
            </a:pPr>
            <a:r>
              <a:rPr lang="en-US" dirty="0" smtClean="0"/>
              <a:t>CPython 2.7 support from inside AML Studio</a:t>
            </a:r>
          </a:p>
          <a:p>
            <a:pPr marL="0" lvl="2" indent="0">
              <a:buNone/>
            </a:pPr>
            <a:r>
              <a:rPr lang="en-US" dirty="0" smtClean="0"/>
              <a:t>numpy/scipy/panda/scikit-learn/etc</a:t>
            </a:r>
            <a:r>
              <a:rPr lang="en-US" dirty="0"/>
              <a:t>. </a:t>
            </a:r>
          </a:p>
          <a:p>
            <a:pPr marL="0" lvl="2" indent="0">
              <a:buNone/>
            </a:pPr>
            <a:r>
              <a:rPr lang="en-US" dirty="0"/>
              <a:t>Anaconda distro pre-installed</a:t>
            </a:r>
          </a:p>
          <a:p>
            <a:pPr marL="0" lvl="2" indent="0">
              <a:buNone/>
            </a:pPr>
            <a:endParaRPr lang="en-US" dirty="0"/>
          </a:p>
          <a:p>
            <a:pPr marL="0" lvl="2" indent="0">
              <a:buNone/>
            </a:pPr>
            <a:endParaRPr lang="en-US" dirty="0"/>
          </a:p>
          <a:p>
            <a:pPr marL="0" lvl="2" indent="0">
              <a:buNone/>
            </a:pPr>
            <a:endParaRPr lang="en-US" dirty="0"/>
          </a:p>
          <a:p>
            <a:pPr marL="0" lvl="2" indent="0">
              <a:buNone/>
            </a:pPr>
            <a:endParaRPr lang="en-US" dirty="0"/>
          </a:p>
          <a:p>
            <a:pPr marL="0" lvl="2" indent="0">
              <a:buNone/>
            </a:pPr>
            <a:endParaRPr lang="en-US" dirty="0"/>
          </a:p>
          <a:p>
            <a:pPr marL="0" lvl="2" indent="0">
              <a:buNone/>
            </a:pPr>
            <a:r>
              <a:rPr lang="en-US" sz="3200" dirty="0" smtClean="0">
                <a:solidFill>
                  <a:schemeClr val="accent1"/>
                </a:solidFill>
                <a:latin typeface="+mj-lt"/>
              </a:rPr>
              <a:t/>
            </a:r>
            <a:br>
              <a:rPr lang="en-US" sz="3200" dirty="0" smtClean="0">
                <a:solidFill>
                  <a:schemeClr val="accent1"/>
                </a:solidFill>
                <a:latin typeface="+mj-lt"/>
              </a:rPr>
            </a:br>
            <a:r>
              <a:rPr lang="en-US" sz="3200" dirty="0" smtClean="0">
                <a:solidFill>
                  <a:schemeClr val="accent1"/>
                </a:solidFill>
                <a:latin typeface="+mj-lt"/>
              </a:rPr>
              <a:t>Python client </a:t>
            </a:r>
            <a:r>
              <a:rPr lang="en-US" sz="3200" dirty="0">
                <a:solidFill>
                  <a:schemeClr val="accent1"/>
                </a:solidFill>
                <a:latin typeface="+mj-lt"/>
              </a:rPr>
              <a:t>library </a:t>
            </a:r>
            <a:endParaRPr lang="en-US" sz="3200" dirty="0" smtClean="0">
              <a:solidFill>
                <a:schemeClr val="accent1"/>
              </a:solidFill>
              <a:latin typeface="+mj-lt"/>
            </a:endParaRPr>
          </a:p>
          <a:p>
            <a:pPr marL="0" lvl="2" indent="0">
              <a:buNone/>
            </a:pPr>
            <a:r>
              <a:rPr lang="en-US" dirty="0" smtClean="0"/>
              <a:t>Analyze </a:t>
            </a:r>
            <a:r>
              <a:rPr lang="en-US" dirty="0"/>
              <a:t>data using Python </a:t>
            </a:r>
            <a:r>
              <a:rPr lang="en-US" dirty="0" smtClean="0"/>
              <a:t>and its </a:t>
            </a:r>
            <a:r>
              <a:rPr lang="en-US" dirty="0"/>
              <a:t>libraries</a:t>
            </a:r>
          </a:p>
          <a:p>
            <a:pPr marL="0" lvl="2" indent="0">
              <a:buNone/>
            </a:pPr>
            <a:r>
              <a:rPr lang="en-US" dirty="0"/>
              <a:t>Use IPython, PTVS, </a:t>
            </a:r>
            <a:r>
              <a:rPr lang="en-US" dirty="0" smtClean="0"/>
              <a:t>Eclipse to </a:t>
            </a:r>
            <a:r>
              <a:rPr lang="en-US" dirty="0"/>
              <a:t>edit/debug</a:t>
            </a:r>
          </a:p>
          <a:p>
            <a:pPr marL="0" indent="0">
              <a:buNone/>
            </a:pPr>
            <a:endParaRPr lang="en-US" dirty="0"/>
          </a:p>
          <a:p>
            <a:pPr marL="0" indent="0">
              <a:buNone/>
            </a:pPr>
            <a:endParaRPr lang="en-US" dirty="0"/>
          </a:p>
        </p:txBody>
      </p:sp>
      <p:sp>
        <p:nvSpPr>
          <p:cNvPr id="7" name="Text Placeholder 6"/>
          <p:cNvSpPr>
            <a:spLocks noGrp="1"/>
          </p:cNvSpPr>
          <p:nvPr>
            <p:ph type="body" sz="quarter" idx="11"/>
          </p:nvPr>
        </p:nvSpPr>
        <p:spPr>
          <a:xfrm>
            <a:off x="6675439" y="1212849"/>
            <a:ext cx="5486399" cy="2320635"/>
          </a:xfrm>
        </p:spPr>
        <p:txBody>
          <a:bodyPr/>
          <a:lstStyle/>
          <a:p>
            <a:pPr marL="0" indent="0">
              <a:buNone/>
            </a:pPr>
            <a:r>
              <a:rPr lang="en-US" dirty="0" smtClean="0"/>
              <a:t>Big learning with counts</a:t>
            </a:r>
          </a:p>
          <a:p>
            <a:pPr marL="0" lvl="2" indent="0">
              <a:buNone/>
            </a:pPr>
            <a:r>
              <a:rPr lang="en-US" dirty="0" smtClean="0"/>
              <a:t>TB scale datasets </a:t>
            </a:r>
            <a:endParaRPr lang="en-US" dirty="0"/>
          </a:p>
          <a:p>
            <a:pPr marL="0" lvl="2" indent="0">
              <a:buNone/>
            </a:pPr>
            <a:r>
              <a:rPr lang="en-US" dirty="0"/>
              <a:t>Modular: tune/monitor/replace in isolation</a:t>
            </a:r>
          </a:p>
          <a:p>
            <a:pPr marL="0" lvl="2" indent="0">
              <a:buNone/>
            </a:pPr>
            <a:r>
              <a:rPr lang="en-US" dirty="0"/>
              <a:t>Monitorable and debuggable </a:t>
            </a:r>
          </a:p>
          <a:p>
            <a:pPr marL="0" lvl="2" indent="0">
              <a:buNone/>
            </a:pPr>
            <a:endParaRPr lang="en-US" dirty="0"/>
          </a:p>
          <a:p>
            <a:pPr marL="0" lvl="2" indent="0">
              <a:buNone/>
            </a:pPr>
            <a:endParaRPr lang="en-US" dirty="0"/>
          </a:p>
        </p:txBody>
      </p:sp>
      <p:pic>
        <p:nvPicPr>
          <p:cNvPr id="1027" name="Picture 2" descr="image00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99309" y="2965507"/>
            <a:ext cx="5243904" cy="1808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p:cNvPicPr/>
          <p:nvPr/>
        </p:nvPicPr>
        <p:blipFill>
          <a:blip r:embed="rId4"/>
          <a:stretch>
            <a:fillRect/>
          </a:stretch>
        </p:blipFill>
        <p:spPr>
          <a:xfrm>
            <a:off x="6800578" y="2955769"/>
            <a:ext cx="4997722" cy="3255850"/>
          </a:xfrm>
          <a:prstGeom prst="rect">
            <a:avLst/>
          </a:prstGeom>
        </p:spPr>
      </p:pic>
    </p:spTree>
    <p:extLst>
      <p:ext uri="{BB962C8B-B14F-4D97-AF65-F5344CB8AC3E}">
        <p14:creationId xmlns:p14="http://schemas.microsoft.com/office/powerpoint/2010/main" val="40114688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74639" y="295274"/>
            <a:ext cx="5902877" cy="917575"/>
          </a:xfrm>
        </p:spPr>
        <p:txBody>
          <a:bodyPr/>
          <a:lstStyle/>
          <a:p>
            <a:r>
              <a:rPr lang="en-US" dirty="0" smtClean="0">
                <a:solidFill>
                  <a:schemeClr val="accent1"/>
                </a:solidFill>
              </a:rPr>
              <a:t>Deploy in Minutes</a:t>
            </a:r>
            <a:endParaRPr lang="en-US" dirty="0"/>
          </a:p>
        </p:txBody>
      </p:sp>
      <p:sp>
        <p:nvSpPr>
          <p:cNvPr id="5" name="Text Placeholder 4"/>
          <p:cNvSpPr>
            <a:spLocks noGrp="1"/>
          </p:cNvSpPr>
          <p:nvPr>
            <p:ph type="body" sz="quarter" idx="10"/>
          </p:nvPr>
        </p:nvSpPr>
        <p:spPr>
          <a:xfrm>
            <a:off x="274639" y="1212849"/>
            <a:ext cx="5828449" cy="4093428"/>
          </a:xfrm>
        </p:spPr>
        <p:txBody>
          <a:bodyPr/>
          <a:lstStyle/>
          <a:p>
            <a:pPr marL="0" indent="0">
              <a:buNone/>
            </a:pPr>
            <a:r>
              <a:rPr lang="en-US" dirty="0" smtClean="0"/>
              <a:t>One click to production </a:t>
            </a:r>
          </a:p>
          <a:p>
            <a:pPr marL="0" lvl="2" indent="0">
              <a:buNone/>
            </a:pPr>
            <a:r>
              <a:rPr lang="en-US" dirty="0" smtClean="0"/>
              <a:t>Publish as a </a:t>
            </a:r>
            <a:r>
              <a:rPr lang="en-US" dirty="0">
                <a:solidFill>
                  <a:schemeClr val="accent1"/>
                </a:solidFill>
              </a:rPr>
              <a:t>W</a:t>
            </a:r>
            <a:r>
              <a:rPr lang="en-US" dirty="0" smtClean="0">
                <a:solidFill>
                  <a:schemeClr val="accent1"/>
                </a:solidFill>
              </a:rPr>
              <a:t>eb </a:t>
            </a:r>
            <a:r>
              <a:rPr lang="en-US" dirty="0">
                <a:solidFill>
                  <a:schemeClr val="accent1"/>
                </a:solidFill>
              </a:rPr>
              <a:t>S</a:t>
            </a:r>
            <a:r>
              <a:rPr lang="en-US" dirty="0" smtClean="0">
                <a:solidFill>
                  <a:schemeClr val="accent1"/>
                </a:solidFill>
              </a:rPr>
              <a:t>ervice</a:t>
            </a:r>
            <a:r>
              <a:rPr lang="en-US" dirty="0" smtClean="0"/>
              <a:t> or to </a:t>
            </a:r>
            <a:r>
              <a:rPr lang="en-US" dirty="0" smtClean="0">
                <a:solidFill>
                  <a:schemeClr val="accent1"/>
                </a:solidFill>
              </a:rPr>
              <a:t>Gallery</a:t>
            </a:r>
            <a:r>
              <a:rPr lang="en-US" dirty="0" smtClean="0"/>
              <a:t> </a:t>
            </a:r>
          </a:p>
          <a:p>
            <a:pPr marL="0" lvl="2" indent="0">
              <a:buNone/>
            </a:pPr>
            <a:r>
              <a:rPr lang="en-US" dirty="0" smtClean="0"/>
              <a:t>Continuous updates to streamline process </a:t>
            </a:r>
            <a:br>
              <a:rPr lang="en-US" dirty="0" smtClean="0"/>
            </a:br>
            <a:r>
              <a:rPr lang="en-US" dirty="0" smtClean="0"/>
              <a:t>Stay tuned to our blog for more </a:t>
            </a:r>
            <a:endParaRPr lang="en-US" dirty="0"/>
          </a:p>
          <a:p>
            <a:pPr marL="0" lvl="2" indent="0">
              <a:buNone/>
            </a:pPr>
            <a:endParaRPr lang="en-US" dirty="0"/>
          </a:p>
          <a:p>
            <a:pPr marL="0" lvl="2" indent="0">
              <a:buNone/>
            </a:pPr>
            <a:endParaRPr lang="en-US" dirty="0"/>
          </a:p>
          <a:p>
            <a:pPr marL="0" lvl="2" indent="0">
              <a:buNone/>
            </a:pPr>
            <a:endParaRPr lang="en-US" dirty="0"/>
          </a:p>
          <a:p>
            <a:pPr marL="0" lvl="2" indent="0">
              <a:buNone/>
            </a:pPr>
            <a:endParaRPr lang="en-US" dirty="0"/>
          </a:p>
          <a:p>
            <a:pPr marL="0" lvl="2" indent="0">
              <a:buNone/>
            </a:pPr>
            <a:endParaRPr lang="en-US" dirty="0"/>
          </a:p>
          <a:p>
            <a:pPr marL="0" lvl="2" indent="0">
              <a:buNone/>
            </a:pPr>
            <a:r>
              <a:rPr lang="en-US" sz="3200" dirty="0" smtClean="0">
                <a:solidFill>
                  <a:schemeClr val="accent1"/>
                </a:solidFill>
                <a:latin typeface="+mj-lt"/>
              </a:rPr>
              <a:t/>
            </a:r>
            <a:br>
              <a:rPr lang="en-US" sz="3200" dirty="0" smtClean="0">
                <a:solidFill>
                  <a:schemeClr val="accent1"/>
                </a:solidFill>
                <a:latin typeface="+mj-lt"/>
              </a:rPr>
            </a:br>
            <a:endParaRPr lang="en-US" dirty="0"/>
          </a:p>
        </p:txBody>
      </p:sp>
      <p:sp>
        <p:nvSpPr>
          <p:cNvPr id="7" name="Text Placeholder 6"/>
          <p:cNvSpPr>
            <a:spLocks noGrp="1"/>
          </p:cNvSpPr>
          <p:nvPr>
            <p:ph type="body" sz="quarter" idx="11"/>
          </p:nvPr>
        </p:nvSpPr>
        <p:spPr>
          <a:xfrm>
            <a:off x="6675439" y="1212849"/>
            <a:ext cx="5486399" cy="1581972"/>
          </a:xfrm>
        </p:spPr>
        <p:txBody>
          <a:bodyPr/>
          <a:lstStyle/>
          <a:p>
            <a:pPr marL="0" indent="0">
              <a:buNone/>
            </a:pPr>
            <a:r>
              <a:rPr lang="en-US" dirty="0" smtClean="0"/>
              <a:t>New in-product Gallery</a:t>
            </a:r>
          </a:p>
          <a:p>
            <a:pPr marL="0" lvl="2" indent="0">
              <a:buNone/>
            </a:pPr>
            <a:r>
              <a:rPr lang="en-US" dirty="0" smtClean="0">
                <a:solidFill>
                  <a:schemeClr val="accent1"/>
                </a:solidFill>
              </a:rPr>
              <a:t>Discover</a:t>
            </a:r>
            <a:r>
              <a:rPr lang="en-US" dirty="0" smtClean="0"/>
              <a:t> what others have built </a:t>
            </a:r>
            <a:br>
              <a:rPr lang="en-US" dirty="0" smtClean="0"/>
            </a:br>
            <a:r>
              <a:rPr lang="en-US" dirty="0" smtClean="0">
                <a:solidFill>
                  <a:schemeClr val="accent1"/>
                </a:solidFill>
              </a:rPr>
              <a:t>Learn</a:t>
            </a:r>
            <a:r>
              <a:rPr lang="en-US" dirty="0" smtClean="0"/>
              <a:t> by dropping these into your workspace</a:t>
            </a:r>
          </a:p>
          <a:p>
            <a:pPr marL="0" lvl="2" indent="0">
              <a:buNone/>
            </a:pPr>
            <a:r>
              <a:rPr lang="en-US" dirty="0" smtClean="0">
                <a:solidFill>
                  <a:schemeClr val="accent1"/>
                </a:solidFill>
              </a:rPr>
              <a:t>Share</a:t>
            </a:r>
            <a:r>
              <a:rPr lang="en-US" dirty="0" smtClean="0"/>
              <a:t> your work with others</a:t>
            </a:r>
            <a:endParaRPr lang="en-US" dirty="0"/>
          </a:p>
        </p:txBody>
      </p:sp>
      <p:sp>
        <p:nvSpPr>
          <p:cNvPr id="8" name="Title 8"/>
          <p:cNvSpPr txBox="1">
            <a:spLocks/>
          </p:cNvSpPr>
          <p:nvPr/>
        </p:nvSpPr>
        <p:spPr>
          <a:xfrm>
            <a:off x="6533598" y="373244"/>
            <a:ext cx="590287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0078D7"/>
                </a:solidFill>
              </a:rPr>
              <a:t>Expand your Reach</a:t>
            </a:r>
            <a:endParaRPr>
              <a:gradFill>
                <a:gsLst>
                  <a:gs pos="1250">
                    <a:srgbClr val="505050"/>
                  </a:gs>
                  <a:gs pos="100000">
                    <a:srgbClr val="505050"/>
                  </a:gs>
                </a:gsLst>
                <a:lin ang="5400000" scaled="0"/>
              </a:gra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95443" y="2965508"/>
            <a:ext cx="5283710" cy="2669748"/>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8586" y="2965508"/>
            <a:ext cx="5534982" cy="3699259"/>
          </a:xfrm>
          <a:prstGeom prst="rect">
            <a:avLst/>
          </a:prstGeom>
        </p:spPr>
      </p:pic>
      <p:sp>
        <p:nvSpPr>
          <p:cNvPr id="6" name="Rectangle 5"/>
          <p:cNvSpPr/>
          <p:nvPr/>
        </p:nvSpPr>
        <p:spPr bwMode="auto">
          <a:xfrm>
            <a:off x="3432132" y="6275540"/>
            <a:ext cx="939452" cy="50104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57513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0"/>
            <a:ext cx="7184571"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7184571" y="0"/>
            <a:ext cx="5272171" cy="6994688"/>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8046720" bIns="91440" numCol="1" spcCol="0" rtlCol="0" fromWordArt="0" anchor="ctr" anchorCtr="0" forceAA="0" compatLnSpc="1">
            <a:prstTxWarp prst="textNoShape">
              <a:avLst/>
            </a:prstTxWarp>
            <a:noAutofit/>
          </a:bodyPr>
          <a:lstStyle/>
          <a:p>
            <a:pPr defTabSz="932472" fontAlgn="base">
              <a:lnSpc>
                <a:spcPct val="90000"/>
              </a:lnSpc>
              <a:spcBef>
                <a:spcPts val="1200"/>
              </a:spcBef>
              <a:spcAft>
                <a:spcPct val="0"/>
              </a:spcAft>
              <a:defRPr/>
            </a:pPr>
            <a:endParaRPr lang="en-US" sz="3200"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548269" y="1799337"/>
            <a:ext cx="4711464" cy="37659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ts val="600"/>
              </a:spcBef>
              <a:spcAft>
                <a:spcPct val="0"/>
              </a:spcAft>
            </a:pPr>
            <a:r>
              <a:rPr lang="en-US" sz="2800" i="1" dirty="0">
                <a:solidFill>
                  <a:srgbClr val="FFFFFF"/>
                </a:solidFill>
                <a:latin typeface="Segoe UI Light"/>
              </a:rPr>
              <a:t>At Pier 1 Imports, we’ve embraced the cloud. </a:t>
            </a:r>
            <a:r>
              <a:rPr lang="en-US" sz="2800" i="1" dirty="0" smtClean="0">
                <a:solidFill>
                  <a:srgbClr val="FFFFFF"/>
                </a:solidFill>
                <a:latin typeface="Segoe UI Light"/>
              </a:rPr>
              <a:t>It helps </a:t>
            </a:r>
            <a:r>
              <a:rPr lang="en-US" sz="2800" i="1" dirty="0">
                <a:solidFill>
                  <a:srgbClr val="FFFFFF"/>
                </a:solidFill>
                <a:latin typeface="Segoe UI Light"/>
              </a:rPr>
              <a:t>us operationalize technology quickly and </a:t>
            </a:r>
            <a:r>
              <a:rPr lang="en-US" sz="2800" i="1" dirty="0" smtClean="0">
                <a:solidFill>
                  <a:srgbClr val="FFFFFF"/>
                </a:solidFill>
                <a:latin typeface="Segoe UI Light"/>
              </a:rPr>
              <a:t>react </a:t>
            </a:r>
            <a:r>
              <a:rPr lang="en-US" sz="2800" i="1" dirty="0">
                <a:solidFill>
                  <a:srgbClr val="FFFFFF"/>
                </a:solidFill>
                <a:latin typeface="Segoe UI Light"/>
              </a:rPr>
              <a:t>to our ever-evolving business needs</a:t>
            </a:r>
            <a:r>
              <a:rPr lang="en-US" sz="2800" i="1" dirty="0" smtClean="0">
                <a:solidFill>
                  <a:srgbClr val="FFFFFF"/>
                </a:solidFill>
                <a:latin typeface="Segoe UI Light"/>
              </a:rPr>
              <a:t>.</a:t>
            </a:r>
            <a:endParaRPr lang="en-US" sz="2800" i="1" dirty="0">
              <a:solidFill>
                <a:srgbClr val="FFFFFF"/>
              </a:solidFill>
              <a:latin typeface="Segoe UI Light"/>
            </a:endParaRPr>
          </a:p>
        </p:txBody>
      </p:sp>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078" name="think-cell Slide" r:id="rId5" imgW="6350000" imgH="6350000" progId="TCLayout.ActiveDocument.1">
                  <p:embed/>
                </p:oleObj>
              </mc:Choice>
              <mc:Fallback>
                <p:oleObj name="think-cell Slide" r:id="rId5" imgW="6350000" imgH="63500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2"/>
          <p:cNvSpPr>
            <a:spLocks noGrp="1"/>
          </p:cNvSpPr>
          <p:nvPr>
            <p:ph type="body" sz="quarter" idx="10"/>
          </p:nvPr>
        </p:nvSpPr>
        <p:spPr>
          <a:xfrm>
            <a:off x="274638" y="1212850"/>
            <a:ext cx="6488001" cy="1569660"/>
          </a:xfrm>
        </p:spPr>
        <p:txBody>
          <a:bodyPr lIns="182880"/>
          <a:lstStyle/>
          <a:p>
            <a:pPr marL="0" lvl="0" indent="0">
              <a:buClr>
                <a:srgbClr val="D2D2D2"/>
              </a:buClr>
              <a:buNone/>
            </a:pPr>
            <a:r>
              <a:rPr lang="en-US" sz="2000" dirty="0">
                <a:gradFill>
                  <a:gsLst>
                    <a:gs pos="1250">
                      <a:srgbClr val="FFFFFF"/>
                    </a:gs>
                    <a:gs pos="100000">
                      <a:srgbClr val="FFFFFF"/>
                    </a:gs>
                  </a:gsLst>
                  <a:lin ang="5400000" scaled="0"/>
                </a:gradFill>
                <a:latin typeface="Segoe UI"/>
              </a:rPr>
              <a:t>Retailer Pier 1 Imports wanted to </a:t>
            </a:r>
            <a:r>
              <a:rPr lang="en-US" sz="2000" b="1" dirty="0">
                <a:gradFill>
                  <a:gsLst>
                    <a:gs pos="1250">
                      <a:srgbClr val="FFFFFF"/>
                    </a:gs>
                    <a:gs pos="100000">
                      <a:srgbClr val="FFFFFF"/>
                    </a:gs>
                  </a:gsLst>
                  <a:lin ang="5400000" scaled="0"/>
                </a:gradFill>
                <a:latin typeface="Segoe UI"/>
              </a:rPr>
              <a:t>offer a connected, personal experience both online and in store</a:t>
            </a:r>
            <a:r>
              <a:rPr lang="en-US" sz="2000" dirty="0">
                <a:gradFill>
                  <a:gsLst>
                    <a:gs pos="1250">
                      <a:srgbClr val="FFFFFF"/>
                    </a:gs>
                    <a:gs pos="100000">
                      <a:srgbClr val="FFFFFF"/>
                    </a:gs>
                  </a:gsLst>
                  <a:lin ang="5400000" scaled="0"/>
                </a:gradFill>
                <a:latin typeface="Segoe UI"/>
              </a:rPr>
              <a:t>. Partnering with MAX451 and Microsoft enabled them </a:t>
            </a:r>
            <a:br>
              <a:rPr lang="en-US" sz="2000" dirty="0">
                <a:gradFill>
                  <a:gsLst>
                    <a:gs pos="1250">
                      <a:srgbClr val="FFFFFF"/>
                    </a:gs>
                    <a:gs pos="100000">
                      <a:srgbClr val="FFFFFF"/>
                    </a:gs>
                  </a:gsLst>
                  <a:lin ang="5400000" scaled="0"/>
                </a:gradFill>
                <a:latin typeface="Segoe UI"/>
              </a:rPr>
            </a:br>
            <a:r>
              <a:rPr lang="en-US" sz="2000" dirty="0">
                <a:gradFill>
                  <a:gsLst>
                    <a:gs pos="1250">
                      <a:srgbClr val="FFFFFF"/>
                    </a:gs>
                    <a:gs pos="100000">
                      <a:srgbClr val="FFFFFF"/>
                    </a:gs>
                  </a:gsLst>
                  <a:lin ang="5400000" scaled="0"/>
                </a:gradFill>
                <a:latin typeface="Segoe UI"/>
              </a:rPr>
              <a:t>to launch the One Pier 1 initiative to delight their customers with every interaction. </a:t>
            </a:r>
          </a:p>
        </p:txBody>
      </p:sp>
      <p:sp>
        <p:nvSpPr>
          <p:cNvPr id="2" name="Title 1"/>
          <p:cNvSpPr>
            <a:spLocks noGrp="1"/>
          </p:cNvSpPr>
          <p:nvPr>
            <p:ph type="title"/>
          </p:nvPr>
        </p:nvSpPr>
        <p:spPr/>
        <p:txBody>
          <a:bodyPr/>
          <a:lstStyle/>
          <a:p>
            <a:r>
              <a:rPr lang="en-US" dirty="0"/>
              <a:t>Personalized </a:t>
            </a:r>
            <a:r>
              <a:rPr lang="en-US" dirty="0" smtClean="0"/>
              <a:t>offers</a:t>
            </a:r>
            <a:endParaRPr lang="en-US" dirty="0"/>
          </a:p>
        </p:txBody>
      </p:sp>
      <p:sp>
        <p:nvSpPr>
          <p:cNvPr id="4" name="Text Placeholder 2"/>
          <p:cNvSpPr txBox="1">
            <a:spLocks/>
          </p:cNvSpPr>
          <p:nvPr/>
        </p:nvSpPr>
        <p:spPr>
          <a:xfrm>
            <a:off x="286320" y="3040063"/>
            <a:ext cx="6230985" cy="348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3200" dirty="0" smtClean="0">
                <a:gradFill>
                  <a:gsLst>
                    <a:gs pos="13869">
                      <a:srgbClr val="FFFFFF"/>
                    </a:gs>
                    <a:gs pos="42000">
                      <a:srgbClr val="FFFFFF"/>
                    </a:gs>
                  </a:gsLst>
                  <a:lin ang="5400000" scaled="0"/>
                </a:gradFill>
                <a:latin typeface="Segoe UI Light"/>
              </a:rPr>
              <a:t>Competitive advantage </a:t>
            </a:r>
          </a:p>
          <a:p>
            <a:pPr>
              <a:buClr>
                <a:srgbClr val="0072C6"/>
              </a:buClr>
            </a:pPr>
            <a:r>
              <a:rPr lang="en-US" sz="2000" dirty="0">
                <a:gradFill>
                  <a:gsLst>
                    <a:gs pos="13869">
                      <a:srgbClr val="FFFFFF"/>
                    </a:gs>
                    <a:gs pos="42000">
                      <a:srgbClr val="FFFFFF"/>
                    </a:gs>
                  </a:gsLst>
                  <a:lin ang="5400000" scaled="0"/>
                </a:gradFill>
              </a:rPr>
              <a:t>Deliver the right message at the best time using the most effective marketing vehicle </a:t>
            </a:r>
          </a:p>
          <a:p>
            <a:pPr>
              <a:buClr>
                <a:srgbClr val="0072C6"/>
              </a:buClr>
            </a:pPr>
            <a:r>
              <a:rPr lang="en-US" sz="2000" dirty="0">
                <a:gradFill>
                  <a:gsLst>
                    <a:gs pos="13869">
                      <a:srgbClr val="FFFFFF"/>
                    </a:gs>
                    <a:gs pos="42000">
                      <a:srgbClr val="FFFFFF"/>
                    </a:gs>
                  </a:gsLst>
                  <a:lin ang="5400000" scaled="0"/>
                </a:gradFill>
              </a:rPr>
              <a:t>Product choices per store and online based on past local and global purchase preference </a:t>
            </a:r>
          </a:p>
          <a:p>
            <a:pPr>
              <a:spcBef>
                <a:spcPts val="1200"/>
              </a:spcBef>
              <a:buClr>
                <a:srgbClr val="0072C6"/>
              </a:buClr>
            </a:pPr>
            <a:r>
              <a:rPr lang="en-US" sz="3200" dirty="0" smtClean="0">
                <a:gradFill>
                  <a:gsLst>
                    <a:gs pos="13869">
                      <a:srgbClr val="FFFFFF"/>
                    </a:gs>
                    <a:gs pos="42000">
                      <a:srgbClr val="FFFFFF"/>
                    </a:gs>
                  </a:gsLst>
                  <a:lin ang="5400000" scaled="0"/>
                </a:gradFill>
                <a:latin typeface="Segoe UI Light"/>
              </a:rPr>
              <a:t>Business transformation </a:t>
            </a:r>
          </a:p>
          <a:p>
            <a:pPr>
              <a:buClr>
                <a:srgbClr val="0072C6"/>
              </a:buClr>
            </a:pPr>
            <a:r>
              <a:rPr lang="en-US" sz="2000" dirty="0">
                <a:gradFill>
                  <a:gsLst>
                    <a:gs pos="13869">
                      <a:srgbClr val="FFFFFF"/>
                    </a:gs>
                    <a:gs pos="42000">
                      <a:srgbClr val="FFFFFF"/>
                    </a:gs>
                  </a:gsLst>
                  <a:lin ang="5400000" scaled="0"/>
                </a:gradFill>
              </a:rPr>
              <a:t>Seamless customer experience from brick and mortar to online </a:t>
            </a:r>
          </a:p>
          <a:p>
            <a:pPr>
              <a:buClr>
                <a:srgbClr val="0072C6"/>
              </a:buClr>
            </a:pPr>
            <a:r>
              <a:rPr lang="en-US" sz="2000" dirty="0">
                <a:gradFill>
                  <a:gsLst>
                    <a:gs pos="13869">
                      <a:srgbClr val="FFFFFF"/>
                    </a:gs>
                    <a:gs pos="42000">
                      <a:srgbClr val="FFFFFF"/>
                    </a:gs>
                  </a:gsLst>
                  <a:lin ang="5400000" scaled="0"/>
                </a:gradFill>
              </a:rPr>
              <a:t>Leader in </a:t>
            </a:r>
            <a:r>
              <a:rPr lang="en-US" sz="2000" dirty="0" err="1">
                <a:gradFill>
                  <a:gsLst>
                    <a:gs pos="13869">
                      <a:srgbClr val="FFFFFF"/>
                    </a:gs>
                    <a:gs pos="42000">
                      <a:srgbClr val="FFFFFF"/>
                    </a:gs>
                  </a:gsLst>
                  <a:lin ang="5400000" scaled="0"/>
                </a:gradFill>
              </a:rPr>
              <a:t>omni</a:t>
            </a:r>
            <a:r>
              <a:rPr lang="en-US" sz="2000" dirty="0">
                <a:gradFill>
                  <a:gsLst>
                    <a:gs pos="13869">
                      <a:srgbClr val="FFFFFF"/>
                    </a:gs>
                    <a:gs pos="42000">
                      <a:srgbClr val="FFFFFF"/>
                    </a:gs>
                  </a:gsLst>
                  <a:lin ang="5400000" scaled="0"/>
                </a:gradFill>
              </a:rPr>
              <a:t>-channel retailing</a:t>
            </a:r>
          </a:p>
        </p:txBody>
      </p:sp>
      <p:sp>
        <p:nvSpPr>
          <p:cNvPr id="14" name="Rectangle 13"/>
          <p:cNvSpPr/>
          <p:nvPr/>
        </p:nvSpPr>
        <p:spPr>
          <a:xfrm>
            <a:off x="7100262" y="1943757"/>
            <a:ext cx="906503" cy="69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pc="-100" dirty="0" smtClean="0">
                <a:solidFill>
                  <a:srgbClr val="00BCF1"/>
                </a:solidFill>
                <a:latin typeface="Perpetua" panose="02020502060401020303" pitchFamily="18" charset="0"/>
              </a:rPr>
              <a:t>“</a:t>
            </a:r>
            <a:endParaRPr lang="en-US" sz="7200" spc="-100" dirty="0">
              <a:solidFill>
                <a:srgbClr val="00BCF1"/>
              </a:solidFill>
              <a:latin typeface="Perpetua" panose="02020502060401020303" pitchFamily="18" charset="0"/>
            </a:endParaRPr>
          </a:p>
        </p:txBody>
      </p:sp>
      <p:sp>
        <p:nvSpPr>
          <p:cNvPr id="15" name="Rectangle 14"/>
          <p:cNvSpPr/>
          <p:nvPr/>
        </p:nvSpPr>
        <p:spPr>
          <a:xfrm>
            <a:off x="11210603" y="3443992"/>
            <a:ext cx="449162" cy="1107996"/>
          </a:xfrm>
          <a:prstGeom prst="rect">
            <a:avLst/>
          </a:prstGeom>
        </p:spPr>
        <p:txBody>
          <a:bodyPr wrap="none">
            <a:spAutoFit/>
          </a:bodyPr>
          <a:lstStyle/>
          <a:p>
            <a:pPr algn="ctr"/>
            <a:r>
              <a:rPr lang="en-US" sz="6600" dirty="0">
                <a:solidFill>
                  <a:srgbClr val="00BCF1"/>
                </a:solidFill>
                <a:latin typeface="Perpetua" panose="02020502060401020303" pitchFamily="18" charset="0"/>
              </a:rPr>
              <a:t>”</a:t>
            </a:r>
          </a:p>
        </p:txBody>
      </p:sp>
      <p:sp>
        <p:nvSpPr>
          <p:cNvPr id="12" name="Freeform 11"/>
          <p:cNvSpPr/>
          <p:nvPr/>
        </p:nvSpPr>
        <p:spPr bwMode="auto">
          <a:xfrm>
            <a:off x="457200" y="2920999"/>
            <a:ext cx="5943600" cy="45719"/>
          </a:xfrm>
          <a:custGeom>
            <a:avLst/>
            <a:gdLst>
              <a:gd name="connsiteX0" fmla="*/ 0 w 5943600"/>
              <a:gd name="connsiteY0" fmla="*/ 0 h 0"/>
              <a:gd name="connsiteX1" fmla="*/ 5943600 w 5943600"/>
              <a:gd name="connsiteY1" fmla="*/ 0 h 0"/>
            </a:gdLst>
            <a:ahLst/>
            <a:cxnLst>
              <a:cxn ang="0">
                <a:pos x="connsiteX0" y="connsiteY0"/>
              </a:cxn>
              <a:cxn ang="0">
                <a:pos x="connsiteX1" y="connsiteY1"/>
              </a:cxn>
            </a:cxnLst>
            <a:rect l="l" t="t" r="r" b="b"/>
            <a:pathLst>
              <a:path w="5943600">
                <a:moveTo>
                  <a:pt x="0" y="0"/>
                </a:moveTo>
                <a:lnTo>
                  <a:pt x="5943600" y="0"/>
                </a:lnTo>
              </a:path>
            </a:pathLst>
          </a:cu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20" name="Rectangle 19"/>
          <p:cNvSpPr/>
          <p:nvPr/>
        </p:nvSpPr>
        <p:spPr bwMode="auto">
          <a:xfrm>
            <a:off x="11081493" y="295150"/>
            <a:ext cx="1080345" cy="7930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US" sz="2800" dirty="0">
              <a:solidFill>
                <a:srgbClr val="FFFFFF"/>
              </a:solidFill>
              <a:latin typeface="Segoe UI Light"/>
              <a:ea typeface="Segoe UI" pitchFamily="34" charset="0"/>
              <a:cs typeface="Segoe UI" pitchFamily="34" charset="0"/>
            </a:endParaRPr>
          </a:p>
        </p:txBody>
      </p:sp>
      <p:sp>
        <p:nvSpPr>
          <p:cNvPr id="22" name="Rectangle 21"/>
          <p:cNvSpPr/>
          <p:nvPr/>
        </p:nvSpPr>
        <p:spPr>
          <a:xfrm>
            <a:off x="5857655" y="4462500"/>
            <a:ext cx="6216650" cy="646331"/>
          </a:xfrm>
          <a:prstGeom prst="rect">
            <a:avLst/>
          </a:prstGeom>
        </p:spPr>
        <p:txBody>
          <a:bodyPr>
            <a:spAutoFit/>
          </a:bodyPr>
          <a:lstStyle/>
          <a:p>
            <a:pPr algn="r" defTabSz="932472" fontAlgn="base">
              <a:spcBef>
                <a:spcPts val="600"/>
              </a:spcBef>
              <a:spcAft>
                <a:spcPct val="0"/>
              </a:spcAft>
            </a:pPr>
            <a:r>
              <a:rPr lang="en-US" b="1" kern="0" dirty="0">
                <a:gradFill>
                  <a:gsLst>
                    <a:gs pos="13869">
                      <a:srgbClr val="FFFFFF"/>
                    </a:gs>
                    <a:gs pos="42000">
                      <a:srgbClr val="FFFFFF"/>
                    </a:gs>
                  </a:gsLst>
                  <a:lin ang="5400000" scaled="0"/>
                </a:gradFill>
              </a:rPr>
              <a:t>Andrew </a:t>
            </a:r>
            <a:r>
              <a:rPr lang="en-US" b="1" kern="0" dirty="0" err="1">
                <a:gradFill>
                  <a:gsLst>
                    <a:gs pos="13869">
                      <a:srgbClr val="FFFFFF"/>
                    </a:gs>
                    <a:gs pos="42000">
                      <a:srgbClr val="FFFFFF"/>
                    </a:gs>
                  </a:gsLst>
                  <a:lin ang="5400000" scaled="0"/>
                </a:gradFill>
              </a:rPr>
              <a:t>Laudato</a:t>
            </a:r>
            <a:r>
              <a:rPr lang="en-US" b="1" kern="0" dirty="0">
                <a:gradFill>
                  <a:gsLst>
                    <a:gs pos="13869">
                      <a:srgbClr val="FFFFFF"/>
                    </a:gs>
                    <a:gs pos="42000">
                      <a:srgbClr val="FFFFFF"/>
                    </a:gs>
                  </a:gsLst>
                  <a:lin ang="5400000" scaled="0"/>
                </a:gradFill>
              </a:rPr>
              <a:t/>
            </a:r>
            <a:br>
              <a:rPr lang="en-US" b="1" kern="0" dirty="0">
                <a:gradFill>
                  <a:gsLst>
                    <a:gs pos="13869">
                      <a:srgbClr val="FFFFFF"/>
                    </a:gs>
                    <a:gs pos="42000">
                      <a:srgbClr val="FFFFFF"/>
                    </a:gs>
                  </a:gsLst>
                  <a:lin ang="5400000" scaled="0"/>
                </a:gradFill>
              </a:rPr>
            </a:br>
            <a:r>
              <a:rPr lang="en-US" dirty="0">
                <a:gradFill>
                  <a:gsLst>
                    <a:gs pos="13869">
                      <a:srgbClr val="FFFFFF"/>
                    </a:gs>
                    <a:gs pos="42000">
                      <a:srgbClr val="FFFFFF"/>
                    </a:gs>
                  </a:gsLst>
                  <a:lin ang="5400000" scaled="0"/>
                </a:gradFill>
              </a:rPr>
              <a:t>Pier 1 Imports</a:t>
            </a:r>
          </a:p>
        </p:txBody>
      </p:sp>
      <p:pic>
        <p:nvPicPr>
          <p:cNvPr id="23" name="Picture 22"/>
          <p:cNvPicPr>
            <a:picLocks noChangeAspect="1"/>
          </p:cNvPicPr>
          <p:nvPr/>
        </p:nvPicPr>
        <p:blipFill rotWithShape="1">
          <a:blip r:embed="rId7" cstate="screen">
            <a:extLst>
              <a:ext uri="{28A0092B-C50C-407E-A947-70E740481C1C}">
                <a14:useLocalDpi xmlns:a14="http://schemas.microsoft.com/office/drawing/2010/main" val="0"/>
              </a:ext>
            </a:extLst>
          </a:blip>
          <a:srcRect t="32870" b="32954"/>
          <a:stretch/>
        </p:blipFill>
        <p:spPr>
          <a:xfrm>
            <a:off x="11097505" y="512556"/>
            <a:ext cx="1048321" cy="358282"/>
          </a:xfrm>
          <a:prstGeom prst="rect">
            <a:avLst/>
          </a:prstGeom>
        </p:spPr>
      </p:pic>
    </p:spTree>
    <p:extLst>
      <p:ext uri="{BB962C8B-B14F-4D97-AF65-F5344CB8AC3E}">
        <p14:creationId xmlns:p14="http://schemas.microsoft.com/office/powerpoint/2010/main" val="32631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0"/>
            <a:ext cx="7184571"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7184571" y="0"/>
            <a:ext cx="5272171" cy="6994688"/>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8046720" bIns="91440" numCol="1" spcCol="0" rtlCol="0" fromWordArt="0" anchor="ctr" anchorCtr="0" forceAA="0" compatLnSpc="1">
            <a:prstTxWarp prst="textNoShape">
              <a:avLst/>
            </a:prstTxWarp>
            <a:noAutofit/>
          </a:bodyPr>
          <a:lstStyle/>
          <a:p>
            <a:pPr defTabSz="932472" fontAlgn="base">
              <a:lnSpc>
                <a:spcPct val="90000"/>
              </a:lnSpc>
              <a:spcBef>
                <a:spcPts val="1200"/>
              </a:spcBef>
              <a:spcAft>
                <a:spcPct val="0"/>
              </a:spcAft>
              <a:defRPr/>
            </a:pPr>
            <a:endParaRPr lang="en-US" sz="3200"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548269" y="1799337"/>
            <a:ext cx="4570850" cy="37659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ts val="600"/>
              </a:spcBef>
              <a:spcAft>
                <a:spcPct val="0"/>
              </a:spcAft>
            </a:pPr>
            <a:r>
              <a:rPr lang="en-US" sz="2800" i="1" dirty="0" smtClean="0">
                <a:solidFill>
                  <a:srgbClr val="FFFFFF"/>
                </a:solidFill>
                <a:latin typeface="Segoe UI Light"/>
              </a:rPr>
              <a:t>We </a:t>
            </a:r>
            <a:r>
              <a:rPr lang="en-US" sz="2800" i="1" dirty="0">
                <a:solidFill>
                  <a:srgbClr val="FFFFFF"/>
                </a:solidFill>
                <a:latin typeface="Segoe UI Light"/>
              </a:rPr>
              <a:t>see Azure </a:t>
            </a:r>
            <a:r>
              <a:rPr lang="en-US" sz="2800" i="1" dirty="0" smtClean="0">
                <a:solidFill>
                  <a:srgbClr val="FFFFFF"/>
                </a:solidFill>
                <a:latin typeface="Segoe UI Light"/>
              </a:rPr>
              <a:t>ushering </a:t>
            </a:r>
            <a:r>
              <a:rPr lang="en-US" sz="2800" i="1" dirty="0">
                <a:solidFill>
                  <a:srgbClr val="FFFFFF"/>
                </a:solidFill>
                <a:latin typeface="Segoe UI Light"/>
              </a:rPr>
              <a:t>in </a:t>
            </a:r>
            <a:r>
              <a:rPr lang="en-US" sz="2800" i="1" dirty="0" smtClean="0">
                <a:solidFill>
                  <a:srgbClr val="FFFFFF"/>
                </a:solidFill>
                <a:latin typeface="Segoe UI Light"/>
              </a:rPr>
              <a:t/>
            </a:r>
            <a:br>
              <a:rPr lang="en-US" sz="2800" i="1" dirty="0" smtClean="0">
                <a:solidFill>
                  <a:srgbClr val="FFFFFF"/>
                </a:solidFill>
                <a:latin typeface="Segoe UI Light"/>
              </a:rPr>
            </a:br>
            <a:r>
              <a:rPr lang="en-US" sz="2800" i="1" dirty="0" smtClean="0">
                <a:solidFill>
                  <a:srgbClr val="FFFFFF"/>
                </a:solidFill>
                <a:latin typeface="Segoe UI Light"/>
              </a:rPr>
              <a:t>an </a:t>
            </a:r>
            <a:r>
              <a:rPr lang="en-US" sz="2800" i="1" dirty="0">
                <a:solidFill>
                  <a:srgbClr val="FFFFFF"/>
                </a:solidFill>
                <a:latin typeface="Segoe UI Light"/>
              </a:rPr>
              <a:t>era of self-service predictive analytics for the masses. </a:t>
            </a:r>
            <a:r>
              <a:rPr lang="en-US" sz="2800" i="1" dirty="0" smtClean="0">
                <a:solidFill>
                  <a:srgbClr val="FFFFFF"/>
                </a:solidFill>
                <a:latin typeface="Segoe UI Light"/>
              </a:rPr>
              <a:t>We </a:t>
            </a:r>
            <a:r>
              <a:rPr lang="en-US" sz="2800" i="1" dirty="0">
                <a:solidFill>
                  <a:srgbClr val="FFFFFF"/>
                </a:solidFill>
                <a:latin typeface="Segoe UI Light"/>
              </a:rPr>
              <a:t>can only imagine the possibilities</a:t>
            </a:r>
            <a:r>
              <a:rPr lang="en-US" sz="2800" i="1" dirty="0" smtClean="0">
                <a:solidFill>
                  <a:srgbClr val="FFFFFF"/>
                </a:solidFill>
                <a:latin typeface="Segoe UI Light"/>
              </a:rPr>
              <a:t>.</a:t>
            </a:r>
            <a:endParaRPr lang="en-US" sz="2800" i="1" dirty="0" smtClean="0">
              <a:gradFill>
                <a:gsLst>
                  <a:gs pos="13869">
                    <a:srgbClr val="FFFFFF"/>
                  </a:gs>
                  <a:gs pos="42000">
                    <a:srgbClr val="FFFFFF"/>
                  </a:gs>
                </a:gsLst>
                <a:lin ang="5400000" scaled="0"/>
              </a:gradFill>
              <a:latin typeface="Segoe UI Light"/>
              <a:ea typeface="Segoe UI" pitchFamily="34" charset="0"/>
              <a:cs typeface="Segoe UI" pitchFamily="34" charset="0"/>
            </a:endParaRPr>
          </a:p>
          <a:p>
            <a:pPr algn="r" defTabSz="932472" fontAlgn="base">
              <a:spcBef>
                <a:spcPts val="600"/>
              </a:spcBef>
              <a:spcAft>
                <a:spcPct val="0"/>
              </a:spcAft>
            </a:pPr>
            <a:endParaRPr lang="en-US" b="1" kern="0" dirty="0" smtClean="0">
              <a:gradFill>
                <a:gsLst>
                  <a:gs pos="13869">
                    <a:srgbClr val="FFFFFF"/>
                  </a:gs>
                  <a:gs pos="42000">
                    <a:srgbClr val="FFFFFF"/>
                  </a:gs>
                </a:gsLst>
                <a:lin ang="5400000" scaled="0"/>
              </a:gradFill>
            </a:endParaRPr>
          </a:p>
          <a:p>
            <a:pPr algn="r" defTabSz="932472" fontAlgn="base">
              <a:spcBef>
                <a:spcPts val="600"/>
              </a:spcBef>
              <a:spcAft>
                <a:spcPct val="0"/>
              </a:spcAft>
            </a:pPr>
            <a:r>
              <a:rPr lang="en-US" b="1" kern="0" dirty="0" smtClean="0">
                <a:gradFill>
                  <a:gsLst>
                    <a:gs pos="13869">
                      <a:srgbClr val="FFFFFF"/>
                    </a:gs>
                    <a:gs pos="42000">
                      <a:srgbClr val="FFFFFF"/>
                    </a:gs>
                  </a:gsLst>
                  <a:lin ang="5400000" scaled="0"/>
                </a:gradFill>
              </a:rPr>
              <a:t>Bertrand </a:t>
            </a:r>
            <a:r>
              <a:rPr lang="en-US" b="1" kern="0" dirty="0">
                <a:gradFill>
                  <a:gsLst>
                    <a:gs pos="13869">
                      <a:srgbClr val="FFFFFF"/>
                    </a:gs>
                    <a:gs pos="42000">
                      <a:srgbClr val="FFFFFF"/>
                    </a:gs>
                  </a:gsLst>
                  <a:lin ang="5400000" scaled="0"/>
                </a:gradFill>
              </a:rPr>
              <a:t>Lasternas</a:t>
            </a:r>
            <a:br>
              <a:rPr lang="en-US" b="1" kern="0" dirty="0">
                <a:gradFill>
                  <a:gsLst>
                    <a:gs pos="13869">
                      <a:srgbClr val="FFFFFF"/>
                    </a:gs>
                    <a:gs pos="42000">
                      <a:srgbClr val="FFFFFF"/>
                    </a:gs>
                  </a:gsLst>
                  <a:lin ang="5400000" scaled="0"/>
                </a:gradFill>
              </a:rPr>
            </a:br>
            <a:r>
              <a:rPr lang="en-US" dirty="0" smtClean="0">
                <a:gradFill>
                  <a:gsLst>
                    <a:gs pos="13869">
                      <a:srgbClr val="FFFFFF"/>
                    </a:gs>
                    <a:gs pos="42000">
                      <a:srgbClr val="FFFFFF"/>
                    </a:gs>
                  </a:gsLst>
                  <a:lin ang="5400000" scaled="0"/>
                </a:gradFill>
              </a:rPr>
              <a:t>Carnegie </a:t>
            </a:r>
            <a:r>
              <a:rPr lang="en-US" dirty="0">
                <a:gradFill>
                  <a:gsLst>
                    <a:gs pos="13869">
                      <a:srgbClr val="FFFFFF"/>
                    </a:gs>
                    <a:gs pos="42000">
                      <a:srgbClr val="FFFFFF"/>
                    </a:gs>
                  </a:gsLst>
                  <a:lin ang="5400000" scaled="0"/>
                </a:gradFill>
              </a:rPr>
              <a:t>Mellon</a:t>
            </a:r>
            <a:endParaRPr lang="en-US" sz="2800" dirty="0">
              <a:gradFill>
                <a:gsLst>
                  <a:gs pos="13869">
                    <a:srgbClr val="FFFFFF"/>
                  </a:gs>
                  <a:gs pos="42000">
                    <a:srgbClr val="FFFFFF"/>
                  </a:gs>
                </a:gsLst>
                <a:lin ang="5400000" scaled="0"/>
              </a:gradFill>
              <a:ea typeface="Segoe UI" pitchFamily="34" charset="0"/>
              <a:cs typeface="Segoe UI" pitchFamily="34" charset="0"/>
            </a:endParaRPr>
          </a:p>
        </p:txBody>
      </p:sp>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02" name="think-cell Slide" r:id="rId5" imgW="6350000" imgH="6350000" progId="TCLayout.ActiveDocument.1">
                  <p:embed/>
                </p:oleObj>
              </mc:Choice>
              <mc:Fallback>
                <p:oleObj name="think-cell Slide" r:id="rId5" imgW="6350000" imgH="63500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2"/>
          <p:cNvSpPr>
            <a:spLocks noGrp="1"/>
          </p:cNvSpPr>
          <p:nvPr>
            <p:ph type="body" sz="quarter" idx="10"/>
          </p:nvPr>
        </p:nvSpPr>
        <p:spPr>
          <a:xfrm>
            <a:off x="274638" y="1212850"/>
            <a:ext cx="6488001" cy="1569660"/>
          </a:xfrm>
        </p:spPr>
        <p:txBody>
          <a:bodyPr lIns="182880"/>
          <a:lstStyle/>
          <a:p>
            <a:pPr marL="0" lvl="0" indent="0">
              <a:buNone/>
            </a:pPr>
            <a:r>
              <a:rPr lang="en-US" sz="2000" dirty="0" smtClean="0">
                <a:gradFill>
                  <a:gsLst>
                    <a:gs pos="14159">
                      <a:schemeClr val="tx1"/>
                    </a:gs>
                    <a:gs pos="100000">
                      <a:schemeClr val="tx1"/>
                    </a:gs>
                  </a:gsLst>
                  <a:lin ang="5400000" scaled="0"/>
                </a:gradFill>
                <a:latin typeface="+mn-lt"/>
              </a:rPr>
              <a:t>The </a:t>
            </a:r>
            <a:r>
              <a:rPr lang="en-US" sz="2000" dirty="0">
                <a:gradFill>
                  <a:gsLst>
                    <a:gs pos="14159">
                      <a:schemeClr val="tx1"/>
                    </a:gs>
                    <a:gs pos="100000">
                      <a:schemeClr val="tx1"/>
                    </a:gs>
                  </a:gsLst>
                  <a:lin ang="5400000" scaled="0"/>
                </a:gradFill>
                <a:latin typeface="+mn-lt"/>
              </a:rPr>
              <a:t>CMU Center for Building Performance and Diagnostics studies the operational efficiency of its </a:t>
            </a:r>
            <a:r>
              <a:rPr lang="en-US" sz="2000" dirty="0" smtClean="0">
                <a:gradFill>
                  <a:gsLst>
                    <a:gs pos="14159">
                      <a:schemeClr val="tx1"/>
                    </a:gs>
                    <a:gs pos="100000">
                      <a:schemeClr val="tx1"/>
                    </a:gs>
                  </a:gsLst>
                  <a:lin ang="5400000" scaled="0"/>
                </a:gradFill>
                <a:latin typeface="+mn-lt"/>
              </a:rPr>
              <a:t>buildings worldwide. Before partnering with OSISoft and Microsoft, CMU was challenged to </a:t>
            </a:r>
            <a:r>
              <a:rPr lang="en-US" sz="2000" b="1" dirty="0" smtClean="0">
                <a:gradFill>
                  <a:gsLst>
                    <a:gs pos="14159">
                      <a:schemeClr val="tx1"/>
                    </a:gs>
                    <a:gs pos="100000">
                      <a:schemeClr val="tx1"/>
                    </a:gs>
                  </a:gsLst>
                  <a:lin ang="5400000" scaled="0"/>
                </a:gradFill>
                <a:latin typeface="+mn-lt"/>
              </a:rPr>
              <a:t>use sensor data for more than reactive repair and diagnosis. </a:t>
            </a:r>
            <a:endParaRPr lang="en-US" sz="2000" b="1" dirty="0">
              <a:gradFill>
                <a:gsLst>
                  <a:gs pos="14159">
                    <a:schemeClr val="tx1"/>
                  </a:gs>
                  <a:gs pos="100000">
                    <a:schemeClr val="tx1"/>
                  </a:gs>
                </a:gsLst>
                <a:lin ang="5400000" scaled="0"/>
              </a:gradFill>
              <a:latin typeface="+mn-lt"/>
            </a:endParaRPr>
          </a:p>
        </p:txBody>
      </p:sp>
      <p:sp>
        <p:nvSpPr>
          <p:cNvPr id="2" name="Title 1"/>
          <p:cNvSpPr>
            <a:spLocks noGrp="1"/>
          </p:cNvSpPr>
          <p:nvPr>
            <p:ph type="title"/>
          </p:nvPr>
        </p:nvSpPr>
        <p:spPr/>
        <p:txBody>
          <a:bodyPr/>
          <a:lstStyle/>
          <a:p>
            <a:r>
              <a:rPr lang="en-US" dirty="0" smtClean="0"/>
              <a:t>Smart Buildings</a:t>
            </a:r>
            <a:endParaRPr lang="en-US" dirty="0"/>
          </a:p>
        </p:txBody>
      </p:sp>
      <p:sp>
        <p:nvSpPr>
          <p:cNvPr id="4" name="Text Placeholder 2"/>
          <p:cNvSpPr txBox="1">
            <a:spLocks/>
          </p:cNvSpPr>
          <p:nvPr/>
        </p:nvSpPr>
        <p:spPr>
          <a:xfrm>
            <a:off x="286320" y="3040063"/>
            <a:ext cx="6230985" cy="324088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3200" dirty="0" smtClean="0">
                <a:gradFill>
                  <a:gsLst>
                    <a:gs pos="13869">
                      <a:srgbClr val="FFFFFF"/>
                    </a:gs>
                    <a:gs pos="42000">
                      <a:srgbClr val="FFFFFF"/>
                    </a:gs>
                  </a:gsLst>
                  <a:lin ang="5400000" scaled="0"/>
                </a:gradFill>
                <a:latin typeface="Segoe UI Light"/>
              </a:rPr>
              <a:t>Competitive advantage </a:t>
            </a:r>
          </a:p>
          <a:p>
            <a:pPr>
              <a:buClr>
                <a:srgbClr val="0072C6"/>
              </a:buClr>
            </a:pPr>
            <a:r>
              <a:rPr lang="en-US" sz="2000" dirty="0" smtClean="0">
                <a:gradFill>
                  <a:gsLst>
                    <a:gs pos="13869">
                      <a:srgbClr val="FFFFFF"/>
                    </a:gs>
                    <a:gs pos="42000">
                      <a:srgbClr val="FFFFFF"/>
                    </a:gs>
                  </a:gsLst>
                  <a:lin ang="5400000" scaled="0"/>
                </a:gradFill>
              </a:rPr>
              <a:t>20% savings on energy costs; several hundred thousand dollars campus-wide</a:t>
            </a:r>
          </a:p>
          <a:p>
            <a:pPr>
              <a:spcBef>
                <a:spcPts val="800"/>
              </a:spcBef>
              <a:buClr>
                <a:srgbClr val="0072C6"/>
              </a:buClr>
            </a:pPr>
            <a:r>
              <a:rPr lang="en-US" sz="2000" dirty="0">
                <a:gradFill>
                  <a:gsLst>
                    <a:gs pos="13869">
                      <a:srgbClr val="FFFFFF"/>
                    </a:gs>
                    <a:gs pos="42000">
                      <a:srgbClr val="FFFFFF"/>
                    </a:gs>
                  </a:gsLst>
                  <a:lin ang="5400000" scaled="0"/>
                </a:gradFill>
              </a:rPr>
              <a:t>R</a:t>
            </a:r>
            <a:r>
              <a:rPr lang="en-US" sz="2000" dirty="0" smtClean="0">
                <a:gradFill>
                  <a:gsLst>
                    <a:gs pos="13869">
                      <a:srgbClr val="FFFFFF"/>
                    </a:gs>
                    <a:gs pos="42000">
                      <a:srgbClr val="FFFFFF"/>
                    </a:gs>
                  </a:gsLst>
                  <a:lin ang="5400000" scaled="0"/>
                </a:gradFill>
              </a:rPr>
              <a:t>esearchers focus on what’s next; technicians </a:t>
            </a:r>
            <a:br>
              <a:rPr lang="en-US" sz="2000" dirty="0" smtClean="0">
                <a:gradFill>
                  <a:gsLst>
                    <a:gs pos="13869">
                      <a:srgbClr val="FFFFFF"/>
                    </a:gs>
                    <a:gs pos="42000">
                      <a:srgbClr val="FFFFFF"/>
                    </a:gs>
                  </a:gsLst>
                  <a:lin ang="5400000" scaled="0"/>
                </a:gradFill>
              </a:rPr>
            </a:br>
            <a:r>
              <a:rPr lang="en-US" sz="2000" dirty="0" smtClean="0">
                <a:gradFill>
                  <a:gsLst>
                    <a:gs pos="13869">
                      <a:srgbClr val="FFFFFF"/>
                    </a:gs>
                    <a:gs pos="42000">
                      <a:srgbClr val="FFFFFF"/>
                    </a:gs>
                  </a:gsLst>
                  <a:lin ang="5400000" scaled="0"/>
                </a:gradFill>
              </a:rPr>
              <a:t>fix problems before they start </a:t>
            </a:r>
            <a:endParaRPr lang="en-US" dirty="0">
              <a:gradFill>
                <a:gsLst>
                  <a:gs pos="13869">
                    <a:srgbClr val="FFFFFF"/>
                  </a:gs>
                  <a:gs pos="42000">
                    <a:srgbClr val="FFFFFF"/>
                  </a:gs>
                </a:gsLst>
                <a:lin ang="5400000" scaled="0"/>
              </a:gradFill>
              <a:latin typeface="Segoe UI Light"/>
            </a:endParaRPr>
          </a:p>
          <a:p>
            <a:pPr>
              <a:spcBef>
                <a:spcPts val="1200"/>
              </a:spcBef>
              <a:buClr>
                <a:srgbClr val="0072C6"/>
              </a:buClr>
            </a:pPr>
            <a:r>
              <a:rPr lang="en-US" sz="3200" dirty="0" smtClean="0">
                <a:gradFill>
                  <a:gsLst>
                    <a:gs pos="13869">
                      <a:srgbClr val="FFFFFF"/>
                    </a:gs>
                    <a:gs pos="42000">
                      <a:srgbClr val="FFFFFF"/>
                    </a:gs>
                  </a:gsLst>
                  <a:lin ang="5400000" scaled="0"/>
                </a:gradFill>
                <a:latin typeface="Segoe UI Light"/>
              </a:rPr>
              <a:t>Business transformation </a:t>
            </a:r>
          </a:p>
          <a:p>
            <a:pPr>
              <a:buClr>
                <a:srgbClr val="0072C6"/>
              </a:buClr>
            </a:pPr>
            <a:r>
              <a:rPr lang="en-US" sz="2000" dirty="0">
                <a:gradFill>
                  <a:gsLst>
                    <a:gs pos="13869">
                      <a:srgbClr val="FFFFFF"/>
                    </a:gs>
                    <a:gs pos="42000">
                      <a:srgbClr val="FFFFFF"/>
                    </a:gs>
                  </a:gsLst>
                  <a:lin ang="5400000" scaled="0"/>
                </a:gradFill>
              </a:rPr>
              <a:t>Scale: </a:t>
            </a:r>
            <a:r>
              <a:rPr lang="en-US" sz="2000" dirty="0" smtClean="0">
                <a:gradFill>
                  <a:gsLst>
                    <a:gs pos="13869">
                      <a:srgbClr val="FFFFFF"/>
                    </a:gs>
                    <a:gs pos="42000">
                      <a:srgbClr val="FFFFFF"/>
                    </a:gs>
                  </a:gsLst>
                  <a:lin ang="5400000" scaled="0"/>
                </a:gradFill>
              </a:rPr>
              <a:t>same </a:t>
            </a:r>
            <a:r>
              <a:rPr lang="en-US" sz="2000" dirty="0">
                <a:gradFill>
                  <a:gsLst>
                    <a:gs pos="13869">
                      <a:srgbClr val="FFFFFF"/>
                    </a:gs>
                    <a:gs pos="42000">
                      <a:srgbClr val="FFFFFF"/>
                    </a:gs>
                  </a:gsLst>
                  <a:lin ang="5400000" scaled="0"/>
                </a:gradFill>
              </a:rPr>
              <a:t>headcount with significantly </a:t>
            </a:r>
            <a:r>
              <a:rPr lang="en-US" sz="2000" dirty="0" smtClean="0">
                <a:gradFill>
                  <a:gsLst>
                    <a:gs pos="13869">
                      <a:srgbClr val="FFFFFF"/>
                    </a:gs>
                    <a:gs pos="42000">
                      <a:srgbClr val="FFFFFF"/>
                    </a:gs>
                  </a:gsLst>
                  <a:lin ang="5400000" scaled="0"/>
                </a:gradFill>
              </a:rPr>
              <a:t/>
            </a:r>
            <a:br>
              <a:rPr lang="en-US" sz="2000" dirty="0" smtClean="0">
                <a:gradFill>
                  <a:gsLst>
                    <a:gs pos="13869">
                      <a:srgbClr val="FFFFFF"/>
                    </a:gs>
                    <a:gs pos="42000">
                      <a:srgbClr val="FFFFFF"/>
                    </a:gs>
                  </a:gsLst>
                  <a:lin ang="5400000" scaled="0"/>
                </a:gradFill>
              </a:rPr>
            </a:br>
            <a:r>
              <a:rPr lang="en-US" sz="2000" dirty="0" smtClean="0">
                <a:gradFill>
                  <a:gsLst>
                    <a:gs pos="13869">
                      <a:srgbClr val="FFFFFF"/>
                    </a:gs>
                    <a:gs pos="42000">
                      <a:srgbClr val="FFFFFF"/>
                    </a:gs>
                  </a:gsLst>
                  <a:lin ang="5400000" scaled="0"/>
                </a:gradFill>
              </a:rPr>
              <a:t>more </a:t>
            </a:r>
            <a:r>
              <a:rPr lang="en-US" sz="2000" dirty="0">
                <a:gradFill>
                  <a:gsLst>
                    <a:gs pos="13869">
                      <a:srgbClr val="FFFFFF"/>
                    </a:gs>
                    <a:gs pos="42000">
                      <a:srgbClr val="FFFFFF"/>
                    </a:gs>
                  </a:gsLst>
                  <a:lin ang="5400000" scaled="0"/>
                </a:gradFill>
              </a:rPr>
              <a:t>reach and impact</a:t>
            </a:r>
          </a:p>
        </p:txBody>
      </p:sp>
      <p:sp>
        <p:nvSpPr>
          <p:cNvPr id="14" name="Rectangle 13"/>
          <p:cNvSpPr/>
          <p:nvPr/>
        </p:nvSpPr>
        <p:spPr>
          <a:xfrm>
            <a:off x="7100262" y="1943757"/>
            <a:ext cx="906503" cy="69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pc="-100" dirty="0" smtClean="0">
                <a:solidFill>
                  <a:srgbClr val="00BCF1"/>
                </a:solidFill>
                <a:latin typeface="Perpetua" panose="02020502060401020303" pitchFamily="18" charset="0"/>
              </a:rPr>
              <a:t>“</a:t>
            </a:r>
            <a:endParaRPr lang="en-US" sz="7200" spc="-100" dirty="0">
              <a:solidFill>
                <a:srgbClr val="00BCF1"/>
              </a:solidFill>
              <a:latin typeface="Perpetua" panose="02020502060401020303" pitchFamily="18" charset="0"/>
            </a:endParaRPr>
          </a:p>
        </p:txBody>
      </p:sp>
      <p:sp>
        <p:nvSpPr>
          <p:cNvPr id="15" name="Rectangle 14"/>
          <p:cNvSpPr/>
          <p:nvPr/>
        </p:nvSpPr>
        <p:spPr>
          <a:xfrm>
            <a:off x="11229976" y="3443992"/>
            <a:ext cx="449162" cy="1107996"/>
          </a:xfrm>
          <a:prstGeom prst="rect">
            <a:avLst/>
          </a:prstGeom>
        </p:spPr>
        <p:txBody>
          <a:bodyPr wrap="none">
            <a:spAutoFit/>
          </a:bodyPr>
          <a:lstStyle/>
          <a:p>
            <a:pPr algn="ctr"/>
            <a:r>
              <a:rPr lang="en-US" sz="6600" dirty="0">
                <a:solidFill>
                  <a:srgbClr val="00BCF1"/>
                </a:solidFill>
                <a:latin typeface="Perpetua" panose="02020502060401020303" pitchFamily="18" charset="0"/>
              </a:rPr>
              <a:t>”</a:t>
            </a:r>
          </a:p>
        </p:txBody>
      </p:sp>
      <p:sp>
        <p:nvSpPr>
          <p:cNvPr id="12" name="Freeform 11"/>
          <p:cNvSpPr/>
          <p:nvPr/>
        </p:nvSpPr>
        <p:spPr bwMode="auto">
          <a:xfrm>
            <a:off x="457200" y="2920999"/>
            <a:ext cx="5943600" cy="45719"/>
          </a:xfrm>
          <a:custGeom>
            <a:avLst/>
            <a:gdLst>
              <a:gd name="connsiteX0" fmla="*/ 0 w 5943600"/>
              <a:gd name="connsiteY0" fmla="*/ 0 h 0"/>
              <a:gd name="connsiteX1" fmla="*/ 5943600 w 5943600"/>
              <a:gd name="connsiteY1" fmla="*/ 0 h 0"/>
            </a:gdLst>
            <a:ahLst/>
            <a:cxnLst>
              <a:cxn ang="0">
                <a:pos x="connsiteX0" y="connsiteY0"/>
              </a:cxn>
              <a:cxn ang="0">
                <a:pos x="connsiteX1" y="connsiteY1"/>
              </a:cxn>
            </a:cxnLst>
            <a:rect l="l" t="t" r="r" b="b"/>
            <a:pathLst>
              <a:path w="5943600">
                <a:moveTo>
                  <a:pt x="0" y="0"/>
                </a:moveTo>
                <a:lnTo>
                  <a:pt x="5943600" y="0"/>
                </a:lnTo>
              </a:path>
            </a:pathLst>
          </a:cu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nvGrpSpPr>
          <p:cNvPr id="19" name="Group 18"/>
          <p:cNvGrpSpPr>
            <a:grpSpLocks noChangeAspect="1"/>
          </p:cNvGrpSpPr>
          <p:nvPr/>
        </p:nvGrpSpPr>
        <p:grpSpPr>
          <a:xfrm>
            <a:off x="11081493" y="295150"/>
            <a:ext cx="1080345" cy="793095"/>
            <a:chOff x="9192126" y="296898"/>
            <a:chExt cx="2213811" cy="1625187"/>
          </a:xfrm>
        </p:grpSpPr>
        <p:sp>
          <p:nvSpPr>
            <p:cNvPr id="20" name="Rectangle 19"/>
            <p:cNvSpPr/>
            <p:nvPr/>
          </p:nvSpPr>
          <p:spPr bwMode="auto">
            <a:xfrm>
              <a:off x="9192126" y="296898"/>
              <a:ext cx="2213811" cy="16251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US" sz="2800" dirty="0">
                <a:solidFill>
                  <a:srgbClr val="FFFFFF"/>
                </a:solidFill>
                <a:latin typeface="Segoe UI Light"/>
                <a:ea typeface="Segoe UI" pitchFamily="34" charset="0"/>
                <a:cs typeface="Segoe UI" pitchFamily="34" charset="0"/>
              </a:endParaRPr>
            </a:p>
          </p:txBody>
        </p:sp>
        <p:pic>
          <p:nvPicPr>
            <p:cNvPr id="21" name="Picture 2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384507" y="515131"/>
              <a:ext cx="1829048" cy="1188720"/>
            </a:xfrm>
            <a:prstGeom prst="rect">
              <a:avLst/>
            </a:prstGeom>
          </p:spPr>
        </p:pic>
      </p:grpSp>
    </p:spTree>
    <p:extLst>
      <p:ext uri="{BB962C8B-B14F-4D97-AF65-F5344CB8AC3E}">
        <p14:creationId xmlns:p14="http://schemas.microsoft.com/office/powerpoint/2010/main" val="330256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42762" y="3128730"/>
            <a:ext cx="11551789" cy="19994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60000"/>
              </a:lnSpc>
              <a:buClr>
                <a:srgbClr val="505050"/>
              </a:buClr>
              <a:buSzPct val="90000"/>
            </a:pPr>
            <a:endParaRPr lang="en-US" sz="3600" dirty="0" smtClean="0">
              <a:gradFill>
                <a:gsLst>
                  <a:gs pos="1250">
                    <a:srgbClr val="505050"/>
                  </a:gs>
                  <a:gs pos="100000">
                    <a:srgbClr val="505050"/>
                  </a:gs>
                </a:gsLst>
                <a:lin ang="5400000" scaled="0"/>
              </a:gradFill>
              <a:latin typeface="Segoe UI Light"/>
            </a:endParaRPr>
          </a:p>
          <a:p>
            <a:pPr algn="ctr">
              <a:lnSpc>
                <a:spcPct val="90000"/>
              </a:lnSpc>
              <a:spcBef>
                <a:spcPct val="20000"/>
              </a:spcBef>
              <a:buClr>
                <a:srgbClr val="505050"/>
              </a:buClr>
              <a:buSzPct val="90000"/>
            </a:pPr>
            <a:r>
              <a:rPr lang="en-US" sz="3600" b="1" dirty="0" smtClean="0">
                <a:gradFill>
                  <a:gsLst>
                    <a:gs pos="1250">
                      <a:srgbClr val="505050"/>
                    </a:gs>
                    <a:gs pos="100000">
                      <a:srgbClr val="505050"/>
                    </a:gs>
                  </a:gsLst>
                  <a:lin ang="5400000" scaled="0"/>
                </a:gradFill>
                <a:latin typeface="Segoe UI Light"/>
              </a:rPr>
              <a:t>Get started for free with only a Microsoft Account ID</a:t>
            </a:r>
            <a:r>
              <a:rPr lang="en-US" sz="3600" dirty="0" smtClean="0">
                <a:gradFill>
                  <a:gsLst>
                    <a:gs pos="1250">
                      <a:srgbClr val="505050"/>
                    </a:gs>
                    <a:gs pos="100000">
                      <a:srgbClr val="505050"/>
                    </a:gs>
                  </a:gsLst>
                  <a:lin ang="5400000" scaled="0"/>
                </a:gradFill>
                <a:latin typeface="Segoe UI Light"/>
              </a:rPr>
              <a:t/>
            </a:r>
            <a:br>
              <a:rPr lang="en-US" sz="3600" dirty="0" smtClean="0">
                <a:gradFill>
                  <a:gsLst>
                    <a:gs pos="1250">
                      <a:srgbClr val="505050"/>
                    </a:gs>
                    <a:gs pos="100000">
                      <a:srgbClr val="505050"/>
                    </a:gs>
                  </a:gsLst>
                  <a:lin ang="5400000" scaled="0"/>
                </a:gradFill>
                <a:latin typeface="Segoe UI Light"/>
              </a:rPr>
            </a:br>
            <a:r>
              <a:rPr lang="en-US" sz="3600" dirty="0" smtClean="0">
                <a:gradFill>
                  <a:gsLst>
                    <a:gs pos="1250">
                      <a:srgbClr val="505050"/>
                    </a:gs>
                    <a:gs pos="100000">
                      <a:srgbClr val="505050"/>
                    </a:gs>
                  </a:gsLst>
                  <a:lin ang="5400000" scaled="0"/>
                </a:gradFill>
                <a:latin typeface="Segoe UI Light"/>
                <a:hlinkClick r:id="rId3" action="ppaction://hlinkfile"/>
              </a:rPr>
              <a:t>azure.com/ml </a:t>
            </a:r>
            <a:endParaRPr lang="en-US" sz="3600" dirty="0">
              <a:gradFill>
                <a:gsLst>
                  <a:gs pos="1250">
                    <a:srgbClr val="505050"/>
                  </a:gs>
                  <a:gs pos="100000">
                    <a:srgbClr val="505050"/>
                  </a:gs>
                </a:gsLst>
                <a:lin ang="5400000" scaled="0"/>
              </a:gradFill>
              <a:latin typeface="Segoe UI Light"/>
            </a:endParaRPr>
          </a:p>
        </p:txBody>
      </p:sp>
      <p:sp useBgFill="1">
        <p:nvSpPr>
          <p:cNvPr id="37" name="Rectangle 36"/>
          <p:cNvSpPr/>
          <p:nvPr/>
        </p:nvSpPr>
        <p:spPr bwMode="auto">
          <a:xfrm>
            <a:off x="0" y="4128432"/>
            <a:ext cx="427486" cy="24667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Text Placeholder 2"/>
          <p:cNvSpPr txBox="1">
            <a:spLocks/>
          </p:cNvSpPr>
          <p:nvPr/>
        </p:nvSpPr>
        <p:spPr>
          <a:xfrm>
            <a:off x="1270018" y="479425"/>
            <a:ext cx="10891820" cy="9602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505050"/>
              </a:buClr>
            </a:pPr>
            <a:r>
              <a:rPr lang="en-US" sz="2800" spc="-50" dirty="0" smtClean="0">
                <a:gradFill>
                  <a:gsLst>
                    <a:gs pos="1250">
                      <a:srgbClr val="505050"/>
                    </a:gs>
                    <a:gs pos="100000">
                      <a:srgbClr val="505050"/>
                    </a:gs>
                  </a:gsLst>
                  <a:lin ang="5400000" scaled="0"/>
                </a:gradFill>
              </a:rPr>
              <a:t>Check out finished APIs and solutions or put your own on </a:t>
            </a:r>
            <a:br>
              <a:rPr lang="en-US" sz="2800" spc="-50" dirty="0" smtClean="0">
                <a:gradFill>
                  <a:gsLst>
                    <a:gs pos="1250">
                      <a:srgbClr val="505050"/>
                    </a:gs>
                    <a:gs pos="100000">
                      <a:srgbClr val="505050"/>
                    </a:gs>
                  </a:gsLst>
                  <a:lin ang="5400000" scaled="0"/>
                </a:gradFill>
              </a:rPr>
            </a:br>
            <a:r>
              <a:rPr lang="en-US" sz="2800" spc="-50" dirty="0" smtClean="0">
                <a:gradFill>
                  <a:gsLst>
                    <a:gs pos="1250">
                      <a:srgbClr val="505050"/>
                    </a:gs>
                    <a:gs pos="100000">
                      <a:srgbClr val="505050"/>
                    </a:gs>
                  </a:gsLst>
                  <a:lin ang="5400000" scaled="0"/>
                </a:gradFill>
              </a:rPr>
              <a:t>the Machine Learning marketplace at </a:t>
            </a:r>
            <a:r>
              <a:rPr lang="en-US" sz="2800" b="1" spc="-50" dirty="0" smtClean="0">
                <a:gradFill>
                  <a:gsLst>
                    <a:gs pos="1250">
                      <a:srgbClr val="505050"/>
                    </a:gs>
                    <a:gs pos="100000">
                      <a:srgbClr val="505050"/>
                    </a:gs>
                  </a:gsLst>
                  <a:lin ang="5400000" scaled="0"/>
                </a:gradFill>
                <a:cs typeface="Segoe UI Semibold" panose="020B0702040204020203" pitchFamily="34" charset="0"/>
              </a:rPr>
              <a:t>datamarket.azure.com</a:t>
            </a:r>
            <a:r>
              <a:rPr lang="en-US" sz="2800" b="1" spc="-50" dirty="0" smtClean="0">
                <a:gradFill>
                  <a:gsLst>
                    <a:gs pos="1250">
                      <a:srgbClr val="505050"/>
                    </a:gs>
                    <a:gs pos="100000">
                      <a:srgbClr val="505050"/>
                    </a:gs>
                  </a:gsLst>
                  <a:lin ang="5400000" scaled="0"/>
                </a:gradFill>
              </a:rPr>
              <a:t> </a:t>
            </a:r>
          </a:p>
        </p:txBody>
      </p:sp>
      <p:sp>
        <p:nvSpPr>
          <p:cNvPr id="25" name="Text Placeholder 2"/>
          <p:cNvSpPr txBox="1">
            <a:spLocks/>
          </p:cNvSpPr>
          <p:nvPr/>
        </p:nvSpPr>
        <p:spPr>
          <a:xfrm>
            <a:off x="1270018" y="1769594"/>
            <a:ext cx="12432419" cy="143423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505050"/>
              </a:buClr>
            </a:pPr>
            <a:r>
              <a:rPr lang="en-US" sz="2800" spc="-50" dirty="0" smtClean="0">
                <a:gradFill>
                  <a:gsLst>
                    <a:gs pos="1250">
                      <a:srgbClr val="505050"/>
                    </a:gs>
                    <a:gs pos="100000">
                      <a:srgbClr val="505050"/>
                    </a:gs>
                  </a:gsLst>
                  <a:lin ang="5400000" scaled="0"/>
                </a:gradFill>
              </a:rPr>
              <a:t>Find videos, tutorials on </a:t>
            </a:r>
            <a:r>
              <a:rPr lang="en-US" sz="2800" b="1" spc="-50" dirty="0" smtClean="0">
                <a:gradFill>
                  <a:gsLst>
                    <a:gs pos="1250">
                      <a:srgbClr val="505050"/>
                    </a:gs>
                    <a:gs pos="100000">
                      <a:srgbClr val="505050"/>
                    </a:gs>
                  </a:gsLst>
                  <a:lin ang="5400000" scaled="0"/>
                </a:gradFill>
              </a:rPr>
              <a:t>Documentation</a:t>
            </a:r>
            <a:r>
              <a:rPr lang="en-US" sz="2800" spc="-50" dirty="0" smtClean="0">
                <a:gradFill>
                  <a:gsLst>
                    <a:gs pos="1250">
                      <a:srgbClr val="505050"/>
                    </a:gs>
                    <a:gs pos="100000">
                      <a:srgbClr val="505050"/>
                    </a:gs>
                  </a:gsLst>
                  <a:lin ang="5400000" scaled="0"/>
                </a:gradFill>
              </a:rPr>
              <a:t> off </a:t>
            </a:r>
            <a:r>
              <a:rPr lang="en-US" sz="2800" b="1" spc="-50" dirty="0" smtClean="0">
                <a:gradFill>
                  <a:gsLst>
                    <a:gs pos="1250">
                      <a:srgbClr val="505050"/>
                    </a:gs>
                    <a:gs pos="100000">
                      <a:srgbClr val="505050"/>
                    </a:gs>
                  </a:gsLst>
                  <a:lin ang="5400000" scaled="0"/>
                </a:gradFill>
              </a:rPr>
              <a:t>azure.com/ml</a:t>
            </a:r>
            <a:r>
              <a:rPr lang="en-US" sz="2800" spc="-50" dirty="0" smtClean="0">
                <a:gradFill>
                  <a:gsLst>
                    <a:gs pos="1250">
                      <a:srgbClr val="505050"/>
                    </a:gs>
                    <a:gs pos="100000">
                      <a:srgbClr val="505050"/>
                    </a:gs>
                  </a:gsLst>
                  <a:lin ang="5400000" scaled="0"/>
                </a:gradFill>
              </a:rPr>
              <a:t/>
            </a:r>
            <a:br>
              <a:rPr lang="en-US" sz="2800" spc="-50" dirty="0" smtClean="0">
                <a:gradFill>
                  <a:gsLst>
                    <a:gs pos="1250">
                      <a:srgbClr val="505050"/>
                    </a:gs>
                    <a:gs pos="100000">
                      <a:srgbClr val="505050"/>
                    </a:gs>
                  </a:gsLst>
                  <a:lin ang="5400000" scaled="0"/>
                </a:gradFill>
              </a:rPr>
            </a:br>
            <a:r>
              <a:rPr lang="en-US" sz="2800" spc="-50" dirty="0" smtClean="0">
                <a:gradFill>
                  <a:gsLst>
                    <a:gs pos="1250">
                      <a:srgbClr val="505050"/>
                    </a:gs>
                    <a:gs pos="100000">
                      <a:srgbClr val="505050"/>
                    </a:gs>
                  </a:gsLst>
                  <a:lin ang="5400000" scaled="0"/>
                </a:gradFill>
              </a:rPr>
              <a:t>Stay tuned to our blog </a:t>
            </a:r>
            <a:r>
              <a:rPr lang="en-US" sz="2800" dirty="0">
                <a:gradFill>
                  <a:gsLst>
                    <a:gs pos="1250">
                      <a:srgbClr val="505050"/>
                    </a:gs>
                    <a:gs pos="100000">
                      <a:srgbClr val="505050"/>
                    </a:gs>
                  </a:gsLst>
                  <a:lin ang="5400000" scaled="0"/>
                </a:gradFill>
                <a:hlinkClick r:id="rId4"/>
              </a:rPr>
              <a:t>https://aka.ms/mlblog</a:t>
            </a:r>
            <a:endParaRPr lang="en-US" sz="2800" dirty="0">
              <a:gradFill>
                <a:gsLst>
                  <a:gs pos="1250">
                    <a:srgbClr val="505050"/>
                  </a:gs>
                  <a:gs pos="100000">
                    <a:srgbClr val="505050"/>
                  </a:gs>
                </a:gsLst>
                <a:lin ang="5400000" scaled="0"/>
              </a:gradFill>
            </a:endParaRPr>
          </a:p>
          <a:p>
            <a:pPr>
              <a:buClr>
                <a:srgbClr val="505050"/>
              </a:buClr>
            </a:pPr>
            <a:endParaRPr lang="en-US" sz="2800" spc="-50" dirty="0" smtClean="0">
              <a:gradFill>
                <a:gsLst>
                  <a:gs pos="1250">
                    <a:srgbClr val="505050"/>
                  </a:gs>
                  <a:gs pos="100000">
                    <a:srgbClr val="505050"/>
                  </a:gs>
                </a:gsLst>
                <a:lin ang="5400000" scaled="0"/>
              </a:gradFill>
            </a:endParaRPr>
          </a:p>
        </p:txBody>
      </p:sp>
      <p:grpSp>
        <p:nvGrpSpPr>
          <p:cNvPr id="10" name="Group 9"/>
          <p:cNvGrpSpPr/>
          <p:nvPr/>
        </p:nvGrpSpPr>
        <p:grpSpPr>
          <a:xfrm>
            <a:off x="311769" y="497784"/>
            <a:ext cx="923544" cy="923544"/>
            <a:chOff x="311769" y="656894"/>
            <a:chExt cx="923544" cy="923544"/>
          </a:xfrm>
        </p:grpSpPr>
        <p:sp>
          <p:nvSpPr>
            <p:cNvPr id="21" name="Oval 20"/>
            <p:cNvSpPr/>
            <p:nvPr/>
          </p:nvSpPr>
          <p:spPr bwMode="auto">
            <a:xfrm>
              <a:off x="311769" y="656894"/>
              <a:ext cx="923544" cy="923544"/>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86"/>
            <p:cNvGrpSpPr>
              <a:grpSpLocks noChangeAspect="1"/>
            </p:cNvGrpSpPr>
            <p:nvPr/>
          </p:nvGrpSpPr>
          <p:grpSpPr bwMode="auto">
            <a:xfrm>
              <a:off x="427486" y="912830"/>
              <a:ext cx="692111" cy="411672"/>
              <a:chOff x="786" y="-1947"/>
              <a:chExt cx="770" cy="458"/>
            </a:xfrm>
            <a:solidFill>
              <a:schemeClr val="accent1"/>
            </a:solidFill>
          </p:grpSpPr>
          <p:sp>
            <p:nvSpPr>
              <p:cNvPr id="28" name="Freeform 287"/>
              <p:cNvSpPr>
                <a:spLocks/>
              </p:cNvSpPr>
              <p:nvPr/>
            </p:nvSpPr>
            <p:spPr bwMode="auto">
              <a:xfrm>
                <a:off x="1202" y="-1773"/>
                <a:ext cx="354" cy="284"/>
              </a:xfrm>
              <a:custGeom>
                <a:avLst/>
                <a:gdLst>
                  <a:gd name="T0" fmla="*/ 125 w 150"/>
                  <a:gd name="T1" fmla="*/ 103 h 120"/>
                  <a:gd name="T2" fmla="*/ 107 w 150"/>
                  <a:gd name="T3" fmla="*/ 80 h 120"/>
                  <a:gd name="T4" fmla="*/ 129 w 150"/>
                  <a:gd name="T5" fmla="*/ 46 h 120"/>
                  <a:gd name="T6" fmla="*/ 73 w 150"/>
                  <a:gd name="T7" fmla="*/ 0 h 120"/>
                  <a:gd name="T8" fmla="*/ 73 w 150"/>
                  <a:gd name="T9" fmla="*/ 1 h 120"/>
                  <a:gd name="T10" fmla="*/ 0 w 150"/>
                  <a:gd name="T11" fmla="*/ 69 h 120"/>
                  <a:gd name="T12" fmla="*/ 60 w 150"/>
                  <a:gd name="T13" fmla="*/ 92 h 120"/>
                  <a:gd name="T14" fmla="*/ 83 w 150"/>
                  <a:gd name="T15" fmla="*/ 90 h 120"/>
                  <a:gd name="T16" fmla="*/ 125 w 150"/>
                  <a:gd name="T17"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20">
                    <a:moveTo>
                      <a:pt x="125" y="103"/>
                    </a:moveTo>
                    <a:cubicBezTo>
                      <a:pt x="117" y="97"/>
                      <a:pt x="111" y="89"/>
                      <a:pt x="107" y="80"/>
                    </a:cubicBezTo>
                    <a:cubicBezTo>
                      <a:pt x="121" y="72"/>
                      <a:pt x="129" y="60"/>
                      <a:pt x="129" y="46"/>
                    </a:cubicBezTo>
                    <a:cubicBezTo>
                      <a:pt x="129" y="23"/>
                      <a:pt x="105" y="4"/>
                      <a:pt x="73" y="0"/>
                    </a:cubicBezTo>
                    <a:cubicBezTo>
                      <a:pt x="73" y="0"/>
                      <a:pt x="73" y="1"/>
                      <a:pt x="73" y="1"/>
                    </a:cubicBezTo>
                    <a:cubicBezTo>
                      <a:pt x="73" y="32"/>
                      <a:pt x="42" y="59"/>
                      <a:pt x="0" y="69"/>
                    </a:cubicBezTo>
                    <a:cubicBezTo>
                      <a:pt x="12" y="83"/>
                      <a:pt x="34" y="92"/>
                      <a:pt x="60" y="92"/>
                    </a:cubicBezTo>
                    <a:cubicBezTo>
                      <a:pt x="68" y="92"/>
                      <a:pt x="76" y="91"/>
                      <a:pt x="83" y="90"/>
                    </a:cubicBezTo>
                    <a:cubicBezTo>
                      <a:pt x="98" y="101"/>
                      <a:pt x="150" y="120"/>
                      <a:pt x="125" y="1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sp>
            <p:nvSpPr>
              <p:cNvPr id="29" name="Freeform 288"/>
              <p:cNvSpPr>
                <a:spLocks/>
              </p:cNvSpPr>
              <p:nvPr/>
            </p:nvSpPr>
            <p:spPr bwMode="auto">
              <a:xfrm>
                <a:off x="786" y="-1947"/>
                <a:ext cx="579" cy="439"/>
              </a:xfrm>
              <a:custGeom>
                <a:avLst/>
                <a:gdLst>
                  <a:gd name="T0" fmla="*/ 245 w 245"/>
                  <a:gd name="T1" fmla="*/ 71 h 186"/>
                  <a:gd name="T2" fmla="*/ 138 w 245"/>
                  <a:gd name="T3" fmla="*/ 0 h 186"/>
                  <a:gd name="T4" fmla="*/ 32 w 245"/>
                  <a:gd name="T5" fmla="*/ 71 h 186"/>
                  <a:gd name="T6" fmla="*/ 67 w 245"/>
                  <a:gd name="T7" fmla="*/ 124 h 186"/>
                  <a:gd name="T8" fmla="*/ 38 w 245"/>
                  <a:gd name="T9" fmla="*/ 160 h 186"/>
                  <a:gd name="T10" fmla="*/ 103 w 245"/>
                  <a:gd name="T11" fmla="*/ 139 h 186"/>
                  <a:gd name="T12" fmla="*/ 138 w 245"/>
                  <a:gd name="T13" fmla="*/ 143 h 186"/>
                  <a:gd name="T14" fmla="*/ 172 w 245"/>
                  <a:gd name="T15" fmla="*/ 139 h 186"/>
                  <a:gd name="T16" fmla="*/ 245 w 245"/>
                  <a:gd name="T17" fmla="*/ 71 h 186"/>
                  <a:gd name="T18" fmla="*/ 245 w 245"/>
                  <a:gd name="T19"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86">
                    <a:moveTo>
                      <a:pt x="245" y="71"/>
                    </a:moveTo>
                    <a:cubicBezTo>
                      <a:pt x="244" y="32"/>
                      <a:pt x="197" y="0"/>
                      <a:pt x="138" y="0"/>
                    </a:cubicBezTo>
                    <a:cubicBezTo>
                      <a:pt x="80" y="0"/>
                      <a:pt x="32" y="32"/>
                      <a:pt x="32" y="71"/>
                    </a:cubicBezTo>
                    <a:cubicBezTo>
                      <a:pt x="32" y="92"/>
                      <a:pt x="46" y="111"/>
                      <a:pt x="67" y="124"/>
                    </a:cubicBezTo>
                    <a:cubicBezTo>
                      <a:pt x="61" y="137"/>
                      <a:pt x="51" y="151"/>
                      <a:pt x="38" y="160"/>
                    </a:cubicBezTo>
                    <a:cubicBezTo>
                      <a:pt x="0" y="186"/>
                      <a:pt x="80" y="157"/>
                      <a:pt x="103" y="139"/>
                    </a:cubicBezTo>
                    <a:cubicBezTo>
                      <a:pt x="114" y="142"/>
                      <a:pt x="126" y="143"/>
                      <a:pt x="138" y="143"/>
                    </a:cubicBezTo>
                    <a:cubicBezTo>
                      <a:pt x="150" y="143"/>
                      <a:pt x="161" y="142"/>
                      <a:pt x="172" y="139"/>
                    </a:cubicBezTo>
                    <a:cubicBezTo>
                      <a:pt x="214" y="130"/>
                      <a:pt x="245" y="103"/>
                      <a:pt x="245" y="71"/>
                    </a:cubicBezTo>
                    <a:cubicBezTo>
                      <a:pt x="245" y="71"/>
                      <a:pt x="245" y="71"/>
                      <a:pt x="245"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grpSp>
      </p:grpSp>
      <p:grpSp>
        <p:nvGrpSpPr>
          <p:cNvPr id="11" name="Group 10"/>
          <p:cNvGrpSpPr/>
          <p:nvPr/>
        </p:nvGrpSpPr>
        <p:grpSpPr>
          <a:xfrm>
            <a:off x="311769" y="1708000"/>
            <a:ext cx="923544" cy="923544"/>
            <a:chOff x="311769" y="1943115"/>
            <a:chExt cx="923544" cy="923544"/>
          </a:xfrm>
        </p:grpSpPr>
        <p:sp>
          <p:nvSpPr>
            <p:cNvPr id="22" name="Oval 21"/>
            <p:cNvSpPr/>
            <p:nvPr/>
          </p:nvSpPr>
          <p:spPr bwMode="auto">
            <a:xfrm>
              <a:off x="311769" y="1943115"/>
              <a:ext cx="923544" cy="923544"/>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46"/>
            <p:cNvGrpSpPr>
              <a:grpSpLocks noChangeAspect="1"/>
            </p:cNvGrpSpPr>
            <p:nvPr/>
          </p:nvGrpSpPr>
          <p:grpSpPr bwMode="auto">
            <a:xfrm>
              <a:off x="442762" y="2127408"/>
              <a:ext cx="661559" cy="597317"/>
              <a:chOff x="9375" y="-1212"/>
              <a:chExt cx="968" cy="874"/>
            </a:xfrm>
            <a:solidFill>
              <a:schemeClr val="accent1"/>
            </a:solidFill>
          </p:grpSpPr>
          <p:sp>
            <p:nvSpPr>
              <p:cNvPr id="31" name="Freeform 47"/>
              <p:cNvSpPr>
                <a:spLocks/>
              </p:cNvSpPr>
              <p:nvPr/>
            </p:nvSpPr>
            <p:spPr bwMode="auto">
              <a:xfrm>
                <a:off x="9375" y="-1040"/>
                <a:ext cx="968" cy="702"/>
              </a:xfrm>
              <a:custGeom>
                <a:avLst/>
                <a:gdLst>
                  <a:gd name="T0" fmla="*/ 389 w 410"/>
                  <a:gd name="T1" fmla="*/ 93 h 297"/>
                  <a:gd name="T2" fmla="*/ 364 w 410"/>
                  <a:gd name="T3" fmla="*/ 93 h 297"/>
                  <a:gd name="T4" fmla="*/ 364 w 410"/>
                  <a:gd name="T5" fmla="*/ 0 h 297"/>
                  <a:gd name="T6" fmla="*/ 205 w 410"/>
                  <a:gd name="T7" fmla="*/ 105 h 297"/>
                  <a:gd name="T8" fmla="*/ 46 w 410"/>
                  <a:gd name="T9" fmla="*/ 0 h 297"/>
                  <a:gd name="T10" fmla="*/ 46 w 410"/>
                  <a:gd name="T11" fmla="*/ 93 h 297"/>
                  <a:gd name="T12" fmla="*/ 21 w 410"/>
                  <a:gd name="T13" fmla="*/ 93 h 297"/>
                  <a:gd name="T14" fmla="*/ 21 w 410"/>
                  <a:gd name="T15" fmla="*/ 125 h 297"/>
                  <a:gd name="T16" fmla="*/ 46 w 410"/>
                  <a:gd name="T17" fmla="*/ 125 h 297"/>
                  <a:gd name="T18" fmla="*/ 46 w 410"/>
                  <a:gd name="T19" fmla="*/ 210 h 297"/>
                  <a:gd name="T20" fmla="*/ 205 w 410"/>
                  <a:gd name="T21" fmla="*/ 297 h 297"/>
                  <a:gd name="T22" fmla="*/ 364 w 410"/>
                  <a:gd name="T23" fmla="*/ 210 h 297"/>
                  <a:gd name="T24" fmla="*/ 364 w 410"/>
                  <a:gd name="T25" fmla="*/ 125 h 297"/>
                  <a:gd name="T26" fmla="*/ 389 w 410"/>
                  <a:gd name="T27" fmla="*/ 125 h 297"/>
                  <a:gd name="T28" fmla="*/ 389 w 410"/>
                  <a:gd name="T29" fmla="*/ 9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297">
                    <a:moveTo>
                      <a:pt x="389" y="93"/>
                    </a:moveTo>
                    <a:cubicBezTo>
                      <a:pt x="381" y="93"/>
                      <a:pt x="372" y="93"/>
                      <a:pt x="364" y="93"/>
                    </a:cubicBezTo>
                    <a:cubicBezTo>
                      <a:pt x="364" y="0"/>
                      <a:pt x="364" y="0"/>
                      <a:pt x="364" y="0"/>
                    </a:cubicBezTo>
                    <a:cubicBezTo>
                      <a:pt x="205" y="105"/>
                      <a:pt x="205" y="105"/>
                      <a:pt x="205" y="105"/>
                    </a:cubicBezTo>
                    <a:cubicBezTo>
                      <a:pt x="46" y="0"/>
                      <a:pt x="46" y="0"/>
                      <a:pt x="46" y="0"/>
                    </a:cubicBezTo>
                    <a:cubicBezTo>
                      <a:pt x="46" y="93"/>
                      <a:pt x="46" y="93"/>
                      <a:pt x="46" y="93"/>
                    </a:cubicBezTo>
                    <a:cubicBezTo>
                      <a:pt x="38" y="93"/>
                      <a:pt x="29" y="93"/>
                      <a:pt x="21" y="93"/>
                    </a:cubicBezTo>
                    <a:cubicBezTo>
                      <a:pt x="0" y="93"/>
                      <a:pt x="0" y="125"/>
                      <a:pt x="21" y="125"/>
                    </a:cubicBezTo>
                    <a:cubicBezTo>
                      <a:pt x="29" y="125"/>
                      <a:pt x="38" y="125"/>
                      <a:pt x="46" y="125"/>
                    </a:cubicBezTo>
                    <a:cubicBezTo>
                      <a:pt x="46" y="210"/>
                      <a:pt x="46" y="210"/>
                      <a:pt x="46" y="210"/>
                    </a:cubicBezTo>
                    <a:cubicBezTo>
                      <a:pt x="205" y="297"/>
                      <a:pt x="205" y="297"/>
                      <a:pt x="205" y="297"/>
                    </a:cubicBezTo>
                    <a:cubicBezTo>
                      <a:pt x="364" y="210"/>
                      <a:pt x="364" y="210"/>
                      <a:pt x="364" y="210"/>
                    </a:cubicBezTo>
                    <a:cubicBezTo>
                      <a:pt x="364" y="125"/>
                      <a:pt x="364" y="125"/>
                      <a:pt x="364" y="125"/>
                    </a:cubicBezTo>
                    <a:cubicBezTo>
                      <a:pt x="372" y="125"/>
                      <a:pt x="381" y="125"/>
                      <a:pt x="389" y="125"/>
                    </a:cubicBezTo>
                    <a:cubicBezTo>
                      <a:pt x="410" y="125"/>
                      <a:pt x="410" y="93"/>
                      <a:pt x="389" y="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sp>
            <p:nvSpPr>
              <p:cNvPr id="32" name="Oval 48"/>
              <p:cNvSpPr>
                <a:spLocks noChangeArrowheads="1"/>
              </p:cNvSpPr>
              <p:nvPr/>
            </p:nvSpPr>
            <p:spPr bwMode="auto">
              <a:xfrm>
                <a:off x="9717" y="-1212"/>
                <a:ext cx="284" cy="28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dirty="0">
                  <a:solidFill>
                    <a:srgbClr val="FFFFFF"/>
                  </a:solidFill>
                </a:endParaRPr>
              </a:p>
            </p:txBody>
          </p:sp>
        </p:grpSp>
      </p:grpSp>
      <p:sp>
        <p:nvSpPr>
          <p:cNvPr id="6" name="Rectangle 5"/>
          <p:cNvSpPr/>
          <p:nvPr/>
        </p:nvSpPr>
        <p:spPr bwMode="auto">
          <a:xfrm>
            <a:off x="351062" y="3128730"/>
            <a:ext cx="152848" cy="19994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useBgFill="1">
        <p:nvSpPr>
          <p:cNvPr id="38" name="Rectangle 37"/>
          <p:cNvSpPr/>
          <p:nvPr/>
        </p:nvSpPr>
        <p:spPr bwMode="auto">
          <a:xfrm>
            <a:off x="7397020" y="6705664"/>
            <a:ext cx="4764818" cy="28886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538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0"/>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63" presetClass="path" presetSubtype="0" decel="100000" fill="hold" grpId="1" nodeType="withEffect">
                                  <p:stCondLst>
                                    <p:cond delay="500"/>
                                  </p:stCondLst>
                                  <p:childTnLst>
                                    <p:animMotion origin="layout" path="M 1.1182E-6 -1.68861E-6 L 0.01378 -1.68861E-6 " pathEditMode="relative" rAng="0" ptsTypes="AA">
                                      <p:cBhvr>
                                        <p:cTn id="13" dur="500" spd="-100000" fill="hold"/>
                                        <p:tgtEl>
                                          <p:spTgt spid="24"/>
                                        </p:tgtEl>
                                        <p:attrNameLst>
                                          <p:attrName>ppt_x</p:attrName>
                                          <p:attrName>ppt_y</p:attrName>
                                        </p:attrNameLst>
                                      </p:cBhvr>
                                      <p:rCtr x="689" y="0"/>
                                    </p:animMotion>
                                  </p:childTnLst>
                                </p:cTn>
                              </p:par>
                            </p:childTnLst>
                          </p:cTn>
                        </p:par>
                        <p:par>
                          <p:cTn id="14" fill="hold">
                            <p:stCondLst>
                              <p:cond delay="1000"/>
                            </p:stCondLst>
                            <p:childTnLst>
                              <p:par>
                                <p:cTn id="15" presetID="1" presetClass="entr" presetSubtype="0" fill="hold" nodeType="afterEffect">
                                  <p:stCondLst>
                                    <p:cond delay="500"/>
                                  </p:stCondLst>
                                  <p:childTnLst>
                                    <p:set>
                                      <p:cBhvr>
                                        <p:cTn id="16" dur="1" fill="hold">
                                          <p:stCondLst>
                                            <p:cond delay="0"/>
                                          </p:stCondLst>
                                        </p:cTn>
                                        <p:tgtEl>
                                          <p:spTgt spid="11"/>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11"/>
                                        </p:tgtEl>
                                      </p:cBhvr>
                                      <p:by x="0" y="0"/>
                                    </p:animScale>
                                  </p:childTnLst>
                                </p:cTn>
                              </p:par>
                              <p:par>
                                <p:cTn id="19" presetID="10" presetClass="entr" presetSubtype="0" fill="hold" grpId="0" nodeType="withEffect">
                                  <p:stCondLst>
                                    <p:cond delay="5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63" presetClass="path" presetSubtype="0" decel="100000" fill="hold" grpId="1" nodeType="withEffect">
                                  <p:stCondLst>
                                    <p:cond delay="500"/>
                                  </p:stCondLst>
                                  <p:childTnLst>
                                    <p:animMotion origin="layout" path="M 2.75721E-7 1.7113E-6 L 0.01379 1.7113E-6 " pathEditMode="relative" rAng="0" ptsTypes="AA">
                                      <p:cBhvr>
                                        <p:cTn id="23" dur="500" spd="-100000" fill="hold"/>
                                        <p:tgtEl>
                                          <p:spTgt spid="25"/>
                                        </p:tgtEl>
                                        <p:attrNameLst>
                                          <p:attrName>ppt_x</p:attrName>
                                          <p:attrName>ppt_y</p:attrName>
                                        </p:attrNameLst>
                                      </p:cBhvr>
                                      <p:rCtr x="689" y="0"/>
                                    </p:animMotion>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decel="10000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4" grpId="0"/>
      <p:bldP spid="24" grpId="1"/>
      <p:bldP spid="25" grpId="0"/>
      <p:bldP spid="25" grpId="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632012" y="727823"/>
            <a:ext cx="6622228" cy="5511611"/>
          </a:xfrm>
          <a:prstGeom prst="rect">
            <a:avLst/>
          </a:prstGeom>
          <a:solidFill>
            <a:srgbClr val="000000">
              <a:alpha val="20000"/>
            </a:srgbClr>
          </a:solidFill>
          <a:ln>
            <a:noFill/>
            <a:headEnd type="none" w="med" len="med"/>
            <a:tailEnd type="none" w="med" len="med"/>
          </a:ln>
          <a:effectLst/>
        </p:spPr>
        <p:txBody>
          <a:bodyPr vert="horz" wrap="square" lIns="91440" tIns="91440" rIns="182880" bIns="46609" numCol="1" rtlCol="0" anchor="ctr" anchorCtr="0" compatLnSpc="1">
            <a:prstTxWarp prst="textNoShape">
              <a:avLst/>
            </a:prstTxWarp>
          </a:bodyPr>
          <a:lstStyle/>
          <a:p>
            <a:pPr marL="365760" defTabSz="931920" fontAlgn="base">
              <a:spcBef>
                <a:spcPts val="1200"/>
              </a:spcBef>
              <a:spcAft>
                <a:spcPts val="1200"/>
              </a:spcAft>
            </a:pPr>
            <a:endParaRPr lang="en-GB" sz="1400" kern="0" dirty="0">
              <a:solidFill>
                <a:srgbClr val="FFFFFF"/>
              </a:solidFill>
            </a:endParaRPr>
          </a:p>
        </p:txBody>
      </p:sp>
      <p:grpSp>
        <p:nvGrpSpPr>
          <p:cNvPr id="6" name="Group 26"/>
          <p:cNvGrpSpPr/>
          <p:nvPr/>
        </p:nvGrpSpPr>
        <p:grpSpPr>
          <a:xfrm>
            <a:off x="7254241" y="727823"/>
            <a:ext cx="5182234" cy="5511611"/>
            <a:chOff x="6918961" y="835400"/>
            <a:chExt cx="5517514" cy="5511611"/>
          </a:xfrm>
        </p:grpSpPr>
        <p:sp>
          <p:nvSpPr>
            <p:cNvPr id="7" name="Rectangle 6"/>
            <p:cNvSpPr/>
            <p:nvPr/>
          </p:nvSpPr>
          <p:spPr bwMode="auto">
            <a:xfrm>
              <a:off x="6918961" y="835400"/>
              <a:ext cx="551751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91440" bIns="46637" numCol="1" rtlCol="0" anchor="ctr" anchorCtr="0" compatLnSpc="1">
              <a:prstTxWarp prst="textNoShape">
                <a:avLst/>
              </a:prstTxWarp>
            </a:bodyPr>
            <a:lstStyle/>
            <a:p>
              <a:pPr defTabSz="932472" fontAlgn="base">
                <a:spcBef>
                  <a:spcPct val="0"/>
                </a:spcBef>
                <a:spcAft>
                  <a:spcPct val="0"/>
                </a:spcAft>
              </a:pPr>
              <a:endParaRPr lang="en-US" sz="2400" dirty="0">
                <a:solidFill>
                  <a:srgbClr val="FFFFFF"/>
                </a:solidFill>
              </a:endParaRPr>
            </a:p>
          </p:txBody>
        </p:sp>
        <p:cxnSp>
          <p:nvCxnSpPr>
            <p:cNvPr id="8" name="Straight Connector 7"/>
            <p:cNvCxnSpPr/>
            <p:nvPr/>
          </p:nvCxnSpPr>
          <p:spPr>
            <a:xfrm>
              <a:off x="7045497" y="2861082"/>
              <a:ext cx="539097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1156438" y="1831229"/>
            <a:ext cx="6216650" cy="2800767"/>
          </a:xfrm>
          <a:prstGeom prst="rect">
            <a:avLst/>
          </a:prstGeom>
        </p:spPr>
        <p:txBody>
          <a:bodyPr>
            <a:spAutoFit/>
          </a:bodyPr>
          <a:lstStyle/>
          <a:p>
            <a:pPr marL="365760" defTabSz="931920" fontAlgn="base">
              <a:spcBef>
                <a:spcPts val="1200"/>
              </a:spcBef>
              <a:spcAft>
                <a:spcPts val="1200"/>
              </a:spcAft>
            </a:pPr>
            <a:r>
              <a:rPr lang="en-US" sz="2400" i="1" kern="0" dirty="0" smtClean="0">
                <a:solidFill>
                  <a:srgbClr val="FFFFFF"/>
                </a:solidFill>
                <a:latin typeface="Segoe UI Light"/>
              </a:rPr>
              <a:t>I need our systems to think. </a:t>
            </a:r>
            <a:br>
              <a:rPr lang="en-US" sz="2400" i="1" kern="0" dirty="0" smtClean="0">
                <a:solidFill>
                  <a:srgbClr val="FFFFFF"/>
                </a:solidFill>
                <a:latin typeface="Segoe UI Light"/>
              </a:rPr>
            </a:br>
            <a:r>
              <a:rPr lang="en-US" sz="2400" i="1" kern="0" dirty="0" smtClean="0">
                <a:solidFill>
                  <a:srgbClr val="FFFFFF"/>
                </a:solidFill>
                <a:latin typeface="Segoe UI Light"/>
              </a:rPr>
              <a:t>I need them to learn and </a:t>
            </a:r>
            <a:br>
              <a:rPr lang="en-US" sz="2400" i="1" kern="0" dirty="0" smtClean="0">
                <a:solidFill>
                  <a:srgbClr val="FFFFFF"/>
                </a:solidFill>
                <a:latin typeface="Segoe UI Light"/>
              </a:rPr>
            </a:br>
            <a:r>
              <a:rPr lang="en-US" sz="2400" i="1" kern="0" dirty="0" smtClean="0">
                <a:solidFill>
                  <a:srgbClr val="FFFFFF"/>
                </a:solidFill>
                <a:latin typeface="Segoe UI Light"/>
              </a:rPr>
              <a:t>I need them to present issues </a:t>
            </a:r>
            <a:br>
              <a:rPr lang="en-US" sz="2400" i="1" kern="0" dirty="0" smtClean="0">
                <a:solidFill>
                  <a:srgbClr val="FFFFFF"/>
                </a:solidFill>
                <a:latin typeface="Segoe UI Light"/>
              </a:rPr>
            </a:br>
            <a:r>
              <a:rPr lang="en-US" sz="2400" i="1" kern="0" dirty="0" smtClean="0">
                <a:solidFill>
                  <a:srgbClr val="FFFFFF"/>
                </a:solidFill>
                <a:latin typeface="Segoe UI Light"/>
              </a:rPr>
              <a:t>and problems and anomalies </a:t>
            </a:r>
            <a:br>
              <a:rPr lang="en-US" sz="2400" i="1" kern="0" dirty="0" smtClean="0">
                <a:solidFill>
                  <a:srgbClr val="FFFFFF"/>
                </a:solidFill>
                <a:latin typeface="Segoe UI Light"/>
              </a:rPr>
            </a:br>
            <a:r>
              <a:rPr lang="en-US" sz="2400" i="1" kern="0" dirty="0" smtClean="0">
                <a:solidFill>
                  <a:srgbClr val="FFFFFF"/>
                </a:solidFill>
                <a:latin typeface="Segoe UI Light"/>
              </a:rPr>
              <a:t>to the employees, to the managers.</a:t>
            </a:r>
          </a:p>
          <a:p>
            <a:pPr marL="365760" defTabSz="931920" fontAlgn="base">
              <a:spcBef>
                <a:spcPct val="0"/>
              </a:spcBef>
              <a:spcAft>
                <a:spcPct val="0"/>
              </a:spcAft>
            </a:pPr>
            <a:r>
              <a:rPr lang="en-GB" b="1" kern="0" dirty="0" smtClean="0">
                <a:solidFill>
                  <a:srgbClr val="FFFFFF"/>
                </a:solidFill>
              </a:rPr>
              <a:t>Adam Coffey</a:t>
            </a:r>
            <a:r>
              <a:rPr lang="en-GB" kern="0" dirty="0" smtClean="0">
                <a:solidFill>
                  <a:srgbClr val="FFFFFF"/>
                </a:solidFill>
              </a:rPr>
              <a:t/>
            </a:r>
            <a:br>
              <a:rPr lang="en-GB" kern="0" dirty="0" smtClean="0">
                <a:solidFill>
                  <a:srgbClr val="FFFFFF"/>
                </a:solidFill>
              </a:rPr>
            </a:br>
            <a:r>
              <a:rPr lang="en-GB" sz="1400" kern="0" dirty="0" smtClean="0">
                <a:solidFill>
                  <a:srgbClr val="FFFFFF"/>
                </a:solidFill>
              </a:rPr>
              <a:t>President and CEO </a:t>
            </a:r>
          </a:p>
          <a:p>
            <a:pPr marL="365760" defTabSz="931920" fontAlgn="base">
              <a:spcBef>
                <a:spcPct val="0"/>
              </a:spcBef>
              <a:spcAft>
                <a:spcPct val="0"/>
              </a:spcAft>
            </a:pPr>
            <a:r>
              <a:rPr lang="en-GB" sz="1400" kern="0" dirty="0" smtClean="0">
                <a:solidFill>
                  <a:srgbClr val="FFFFFF"/>
                </a:solidFill>
              </a:rPr>
              <a:t>WASH Laundry Systems </a:t>
            </a:r>
            <a:endParaRPr lang="en-GB" sz="1400" kern="0" dirty="0">
              <a:solidFill>
                <a:srgbClr val="FFFFFF"/>
              </a:solidFill>
            </a:endParaRPr>
          </a:p>
        </p:txBody>
      </p:sp>
      <p:sp>
        <p:nvSpPr>
          <p:cNvPr id="9" name="Title 3"/>
          <p:cNvSpPr txBox="1">
            <a:spLocks/>
          </p:cNvSpPr>
          <p:nvPr/>
        </p:nvSpPr>
        <p:spPr>
          <a:xfrm>
            <a:off x="7318375" y="1192585"/>
            <a:ext cx="4707370" cy="1831975"/>
          </a:xfrm>
          <a:prstGeom prst="rect">
            <a:avLst/>
          </a:prstGeom>
          <a:noFill/>
        </p:spPr>
        <p:txBody>
          <a:bodyPr vert="horz" wrap="square" lIns="146304" tIns="91440" rIns="146304" bIns="91440" rtlCol="0" anchor="t" anchorCtr="0">
            <a:noAutofit/>
          </a:bodyPr>
          <a:lstStyle/>
          <a:p>
            <a:pPr>
              <a:lnSpc>
                <a:spcPct val="90000"/>
              </a:lnSpc>
              <a:spcBef>
                <a:spcPct val="0"/>
              </a:spcBef>
              <a:defRPr/>
            </a:pPr>
            <a:r>
              <a:rPr lang="en-US" sz="4400" spc="-100" dirty="0" smtClean="0">
                <a:ln w="3175">
                  <a:noFill/>
                </a:ln>
                <a:solidFill>
                  <a:srgbClr val="FFFFFF"/>
                </a:solidFill>
                <a:latin typeface="Segoe UI Light"/>
                <a:cs typeface="Segoe UI" pitchFamily="34" charset="0"/>
              </a:rPr>
              <a:t>What is </a:t>
            </a:r>
            <a:br>
              <a:rPr lang="en-US" sz="4400" spc="-100" dirty="0" smtClean="0">
                <a:ln w="3175">
                  <a:noFill/>
                </a:ln>
                <a:solidFill>
                  <a:srgbClr val="FFFFFF"/>
                </a:solidFill>
                <a:latin typeface="Segoe UI Light"/>
                <a:cs typeface="Segoe UI" pitchFamily="34" charset="0"/>
              </a:rPr>
            </a:br>
            <a:r>
              <a:rPr lang="en-US" sz="4400" spc="-100" dirty="0" smtClean="0">
                <a:ln w="3175">
                  <a:noFill/>
                </a:ln>
                <a:solidFill>
                  <a:srgbClr val="FFFFFF"/>
                </a:solidFill>
                <a:latin typeface="Segoe UI Light"/>
                <a:cs typeface="Segoe UI" pitchFamily="34" charset="0"/>
              </a:rPr>
              <a:t>Machine Learning?</a:t>
            </a:r>
          </a:p>
          <a:p>
            <a:pPr>
              <a:lnSpc>
                <a:spcPct val="90000"/>
              </a:lnSpc>
              <a:spcBef>
                <a:spcPct val="0"/>
              </a:spcBef>
              <a:defRPr/>
            </a:pPr>
            <a:endParaRPr lang="en-US" sz="3200" spc="-100" dirty="0" smtClean="0">
              <a:ln w="3175">
                <a:noFill/>
              </a:ln>
              <a:solidFill>
                <a:srgbClr val="FFFFFF"/>
              </a:solidFill>
              <a:latin typeface="Segoe UI Light"/>
              <a:cs typeface="Segoe UI" pitchFamily="34" charset="0"/>
            </a:endParaRPr>
          </a:p>
          <a:p>
            <a:pPr>
              <a:lnSpc>
                <a:spcPct val="90000"/>
              </a:lnSpc>
              <a:spcBef>
                <a:spcPct val="0"/>
              </a:spcBef>
              <a:spcAft>
                <a:spcPts val="1800"/>
              </a:spcAft>
              <a:defRPr/>
            </a:pPr>
            <a:r>
              <a:rPr lang="en-US" sz="3200" spc="-100" dirty="0">
                <a:ln w="3175">
                  <a:noFill/>
                </a:ln>
                <a:solidFill>
                  <a:srgbClr val="FFFFFF"/>
                </a:solidFill>
                <a:latin typeface="Segoe UI Light"/>
                <a:cs typeface="Segoe UI" pitchFamily="34" charset="0"/>
              </a:rPr>
              <a:t>C</a:t>
            </a:r>
            <a:r>
              <a:rPr lang="en-US" sz="3200" spc="-100" dirty="0" smtClean="0">
                <a:ln w="3175">
                  <a:noFill/>
                </a:ln>
                <a:solidFill>
                  <a:srgbClr val="FFFFFF"/>
                </a:solidFill>
                <a:latin typeface="Segoe UI Light"/>
                <a:cs typeface="Segoe UI" pitchFamily="34" charset="0"/>
              </a:rPr>
              <a:t>omputing systems </a:t>
            </a:r>
            <a:r>
              <a:rPr lang="en-US" sz="3200" spc="-100" dirty="0">
                <a:ln w="3175">
                  <a:noFill/>
                </a:ln>
                <a:solidFill>
                  <a:srgbClr val="FFFFFF"/>
                </a:solidFill>
                <a:latin typeface="Segoe UI Light"/>
                <a:cs typeface="Segoe UI" pitchFamily="34" charset="0"/>
              </a:rPr>
              <a:t/>
            </a:r>
            <a:br>
              <a:rPr lang="en-US" sz="3200" spc="-100" dirty="0">
                <a:ln w="3175">
                  <a:noFill/>
                </a:ln>
                <a:solidFill>
                  <a:srgbClr val="FFFFFF"/>
                </a:solidFill>
                <a:latin typeface="Segoe UI Light"/>
                <a:cs typeface="Segoe UI" pitchFamily="34" charset="0"/>
              </a:rPr>
            </a:br>
            <a:r>
              <a:rPr lang="en-US" sz="3200" spc="-100" dirty="0" smtClean="0">
                <a:ln w="3175">
                  <a:noFill/>
                </a:ln>
                <a:solidFill>
                  <a:srgbClr val="FFFFFF"/>
                </a:solidFill>
                <a:latin typeface="Segoe UI Light"/>
                <a:cs typeface="Segoe UI" pitchFamily="34" charset="0"/>
              </a:rPr>
              <a:t>that become smarter </a:t>
            </a:r>
            <a:r>
              <a:rPr lang="en-US" sz="3200" spc="-100" dirty="0">
                <a:ln w="3175">
                  <a:noFill/>
                </a:ln>
                <a:solidFill>
                  <a:srgbClr val="FFFFFF"/>
                </a:solidFill>
                <a:latin typeface="Segoe UI Light"/>
                <a:cs typeface="Segoe UI" pitchFamily="34" charset="0"/>
              </a:rPr>
              <a:t/>
            </a:r>
            <a:br>
              <a:rPr lang="en-US" sz="3200" spc="-100" dirty="0">
                <a:ln w="3175">
                  <a:noFill/>
                </a:ln>
                <a:solidFill>
                  <a:srgbClr val="FFFFFF"/>
                </a:solidFill>
                <a:latin typeface="Segoe UI Light"/>
                <a:cs typeface="Segoe UI" pitchFamily="34" charset="0"/>
              </a:rPr>
            </a:br>
            <a:r>
              <a:rPr lang="en-US" sz="3200" spc="-100" dirty="0" smtClean="0">
                <a:ln w="3175">
                  <a:noFill/>
                </a:ln>
                <a:solidFill>
                  <a:srgbClr val="FFFFFF"/>
                </a:solidFill>
                <a:latin typeface="Segoe UI Light"/>
                <a:cs typeface="Segoe UI" pitchFamily="34" charset="0"/>
              </a:rPr>
              <a:t>with experience</a:t>
            </a:r>
          </a:p>
          <a:p>
            <a:pPr>
              <a:lnSpc>
                <a:spcPct val="90000"/>
              </a:lnSpc>
              <a:spcBef>
                <a:spcPct val="0"/>
              </a:spcBef>
              <a:spcAft>
                <a:spcPts val="1800"/>
              </a:spcAft>
              <a:defRPr/>
            </a:pPr>
            <a:r>
              <a:rPr lang="en-US" sz="2400" spc="-100" dirty="0" smtClean="0">
                <a:ln w="3175">
                  <a:noFill/>
                </a:ln>
                <a:solidFill>
                  <a:srgbClr val="FFFFFF"/>
                </a:solidFill>
                <a:latin typeface="Segoe UI Light"/>
                <a:cs typeface="Segoe UI" pitchFamily="34" charset="0"/>
              </a:rPr>
              <a:t>“Experience” = </a:t>
            </a:r>
            <a:br>
              <a:rPr lang="en-US" sz="2400" spc="-100" dirty="0" smtClean="0">
                <a:ln w="3175">
                  <a:noFill/>
                </a:ln>
                <a:solidFill>
                  <a:srgbClr val="FFFFFF"/>
                </a:solidFill>
                <a:latin typeface="Segoe UI Light"/>
                <a:cs typeface="Segoe UI" pitchFamily="34" charset="0"/>
              </a:rPr>
            </a:br>
            <a:r>
              <a:rPr lang="en-US" sz="2400" spc="-100" dirty="0" smtClean="0">
                <a:ln w="3175">
                  <a:noFill/>
                </a:ln>
                <a:solidFill>
                  <a:srgbClr val="FFFFFF"/>
                </a:solidFill>
                <a:latin typeface="Segoe UI Light"/>
                <a:cs typeface="Segoe UI" pitchFamily="34" charset="0"/>
              </a:rPr>
              <a:t>past data + human input </a:t>
            </a:r>
            <a:endParaRPr lang="en-US" sz="2400" spc="-100" dirty="0">
              <a:ln w="3175">
                <a:noFill/>
              </a:ln>
              <a:solidFill>
                <a:srgbClr val="FFFFFF"/>
              </a:solidFill>
              <a:latin typeface="Segoe UI Light"/>
              <a:cs typeface="Segoe UI" pitchFamily="34" charset="0"/>
            </a:endParaRPr>
          </a:p>
        </p:txBody>
      </p:sp>
      <p:sp>
        <p:nvSpPr>
          <p:cNvPr id="10" name="Rectangle 9"/>
          <p:cNvSpPr/>
          <p:nvPr/>
        </p:nvSpPr>
        <p:spPr>
          <a:xfrm>
            <a:off x="952490" y="1831229"/>
            <a:ext cx="906503" cy="69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pc="-100" dirty="0" smtClean="0">
                <a:solidFill>
                  <a:srgbClr val="00BCF1"/>
                </a:solidFill>
                <a:latin typeface="Perpetua" panose="02020502060401020303" pitchFamily="18" charset="0"/>
              </a:rPr>
              <a:t>“</a:t>
            </a:r>
            <a:endParaRPr lang="en-US" sz="7200" spc="-100" dirty="0">
              <a:solidFill>
                <a:srgbClr val="00BCF1"/>
              </a:solidFill>
              <a:latin typeface="Perpetua" panose="02020502060401020303" pitchFamily="18" charset="0"/>
            </a:endParaRPr>
          </a:p>
        </p:txBody>
      </p:sp>
      <p:sp>
        <p:nvSpPr>
          <p:cNvPr id="3" name="Rectangle 2"/>
          <p:cNvSpPr/>
          <p:nvPr/>
        </p:nvSpPr>
        <p:spPr>
          <a:xfrm>
            <a:off x="5953228" y="3128094"/>
            <a:ext cx="449162" cy="1107996"/>
          </a:xfrm>
          <a:prstGeom prst="rect">
            <a:avLst/>
          </a:prstGeom>
        </p:spPr>
        <p:txBody>
          <a:bodyPr wrap="none">
            <a:spAutoFit/>
          </a:bodyPr>
          <a:lstStyle/>
          <a:p>
            <a:pPr algn="ctr"/>
            <a:r>
              <a:rPr lang="en-US" sz="660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327848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92162"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Scenario</a:t>
            </a:r>
            <a:endParaRPr lang="en-US" dirty="0"/>
          </a:p>
        </p:txBody>
      </p:sp>
      <p:sp>
        <p:nvSpPr>
          <p:cNvPr id="7" name="Slide Number Placeholder 6"/>
          <p:cNvSpPr>
            <a:spLocks noGrp="1"/>
          </p:cNvSpPr>
          <p:nvPr>
            <p:ph type="sldNum" sz="quarter" idx="4294967295"/>
          </p:nvPr>
        </p:nvSpPr>
        <p:spPr>
          <a:xfrm>
            <a:off x="0" y="6569075"/>
            <a:ext cx="1690688" cy="333375"/>
          </a:xfrm>
          <a:prstGeom prst="rect">
            <a:avLst/>
          </a:prstGeom>
        </p:spPr>
        <p:txBody>
          <a:bodyPr/>
          <a:lstStyle/>
          <a:p>
            <a:fld id="{E87A42FE-0C59-4FAA-A8EB-2E8F5B7E6FB2}" type="slidenum">
              <a:rPr lang="en-IN">
                <a:ln>
                  <a:solidFill>
                    <a:srgbClr val="FFFFFF">
                      <a:alpha val="0"/>
                    </a:srgbClr>
                  </a:solidFill>
                </a:ln>
                <a:solidFill>
                  <a:srgbClr val="000000">
                    <a:lumMod val="75000"/>
                    <a:lumOff val="25000"/>
                  </a:srgbClr>
                </a:solidFill>
              </a:rPr>
              <a:pPr/>
              <a:t>20</a:t>
            </a:fld>
            <a:endParaRPr lang="en-IN" dirty="0">
              <a:ln>
                <a:solidFill>
                  <a:srgbClr val="FFFFFF">
                    <a:alpha val="0"/>
                  </a:srgbClr>
                </a:solidFill>
              </a:ln>
              <a:solidFill>
                <a:srgbClr val="000000">
                  <a:lumMod val="75000"/>
                  <a:lumOff val="25000"/>
                </a:srgbClr>
              </a:solidFill>
            </a:endParaRPr>
          </a:p>
        </p:txBody>
      </p:sp>
      <p:sp>
        <p:nvSpPr>
          <p:cNvPr id="18" name="Rectangle 17"/>
          <p:cNvSpPr/>
          <p:nvPr/>
        </p:nvSpPr>
        <p:spPr>
          <a:xfrm>
            <a:off x="461658" y="2837699"/>
            <a:ext cx="3749040" cy="3402363"/>
          </a:xfrm>
          <a:prstGeom prst="rect">
            <a:avLst/>
          </a:prstGeom>
          <a:solidFill>
            <a:schemeClr val="bg2">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algn="ctr" defTabSz="932597"/>
            <a:endParaRPr lang="en-US" sz="2040" dirty="0">
              <a:solidFill>
                <a:srgbClr val="000000">
                  <a:lumMod val="75000"/>
                  <a:lumOff val="25000"/>
                </a:srgbClr>
              </a:solidFill>
              <a:latin typeface="Segoe UI Semibold" panose="020B0702040204020203" pitchFamily="34" charset="0"/>
            </a:endParaRPr>
          </a:p>
        </p:txBody>
      </p:sp>
      <p:sp>
        <p:nvSpPr>
          <p:cNvPr id="21" name="Rectangle 20"/>
          <p:cNvSpPr/>
          <p:nvPr/>
        </p:nvSpPr>
        <p:spPr>
          <a:xfrm>
            <a:off x="461658" y="1880526"/>
            <a:ext cx="3749040" cy="1006510"/>
          </a:xfrm>
          <a:prstGeom prst="rect">
            <a:avLst/>
          </a:prstGeom>
          <a:solidFill>
            <a:schemeClr val="accent2"/>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defTabSz="932597"/>
            <a:endParaRPr lang="en-US" dirty="0">
              <a:gradFill>
                <a:gsLst>
                  <a:gs pos="2920">
                    <a:srgbClr val="FFFFFF"/>
                  </a:gs>
                  <a:gs pos="100000">
                    <a:srgbClr val="FFFFFF"/>
                  </a:gs>
                </a:gsLst>
                <a:lin ang="5400000" scaled="0"/>
              </a:gradFill>
            </a:endParaRPr>
          </a:p>
        </p:txBody>
      </p:sp>
      <p:sp>
        <p:nvSpPr>
          <p:cNvPr id="3" name="Rectangle 2"/>
          <p:cNvSpPr/>
          <p:nvPr/>
        </p:nvSpPr>
        <p:spPr>
          <a:xfrm>
            <a:off x="461658" y="1880523"/>
            <a:ext cx="3749040" cy="1425518"/>
          </a:xfrm>
          <a:prstGeom prst="rect">
            <a:avLst/>
          </a:prstGeom>
        </p:spPr>
        <p:txBody>
          <a:bodyPr wrap="square" lIns="182880" tIns="146304" rIns="182880" bIns="146304">
            <a:noAutofit/>
          </a:bodyPr>
          <a:lstStyle/>
          <a:p>
            <a:pPr defTabSz="932597">
              <a:lnSpc>
                <a:spcPct val="90000"/>
              </a:lnSpc>
            </a:pPr>
            <a:r>
              <a:rPr lang="en-US" dirty="0" smtClean="0">
                <a:gradFill>
                  <a:gsLst>
                    <a:gs pos="1250">
                      <a:srgbClr val="FFFFFF"/>
                    </a:gs>
                    <a:gs pos="100000">
                      <a:srgbClr val="FFFFFF"/>
                    </a:gs>
                  </a:gsLst>
                  <a:lin ang="5400000" scaled="0"/>
                </a:gradFill>
                <a:cs typeface="Segoe UI Light" panose="020B0502040204020203" pitchFamily="34" charset="0"/>
              </a:rPr>
              <a:t>Karl </a:t>
            </a:r>
            <a:r>
              <a:rPr lang="en-US" dirty="0">
                <a:gradFill>
                  <a:gsLst>
                    <a:gs pos="1250">
                      <a:srgbClr val="FFFFFF"/>
                    </a:gs>
                    <a:gs pos="100000">
                      <a:srgbClr val="FFFFFF"/>
                    </a:gs>
                  </a:gsLst>
                  <a:lin ang="5400000" scaled="0"/>
                </a:gradFill>
                <a:cs typeface="Segoe UI Light" panose="020B0502040204020203" pitchFamily="34" charset="0"/>
              </a:rPr>
              <a:t>owns a company that operates vending machines in Washington </a:t>
            </a:r>
            <a:r>
              <a:rPr lang="en-US" dirty="0" smtClean="0">
                <a:gradFill>
                  <a:gsLst>
                    <a:gs pos="1250">
                      <a:srgbClr val="FFFFFF"/>
                    </a:gs>
                    <a:gs pos="100000">
                      <a:srgbClr val="FFFFFF"/>
                    </a:gs>
                  </a:gsLst>
                  <a:lin ang="5400000" scaled="0"/>
                </a:gradFill>
                <a:cs typeface="Segoe UI Light" panose="020B0502040204020203" pitchFamily="34" charset="0"/>
              </a:rPr>
              <a:t>state</a:t>
            </a:r>
            <a:endParaRPr lang="en-US" dirty="0">
              <a:gradFill>
                <a:gsLst>
                  <a:gs pos="1250">
                    <a:srgbClr val="FFFFFF"/>
                  </a:gs>
                  <a:gs pos="100000">
                    <a:srgbClr val="FFFFFF"/>
                  </a:gs>
                </a:gsLst>
                <a:lin ang="5400000" scaled="0"/>
              </a:gradFill>
              <a:cs typeface="Segoe UI Light" panose="020B0502040204020203" pitchFamily="34" charset="0"/>
            </a:endParaRPr>
          </a:p>
        </p:txBody>
      </p:sp>
      <p:sp>
        <p:nvSpPr>
          <p:cNvPr id="31" name="Rectangle 30"/>
          <p:cNvSpPr/>
          <p:nvPr/>
        </p:nvSpPr>
        <p:spPr>
          <a:xfrm>
            <a:off x="4352006" y="2837699"/>
            <a:ext cx="3749040" cy="3407899"/>
          </a:xfrm>
          <a:prstGeom prst="rect">
            <a:avLst/>
          </a:prstGeom>
          <a:solidFill>
            <a:schemeClr val="bg2">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algn="ctr" defTabSz="932597"/>
            <a:endParaRPr lang="en-US" sz="2040" dirty="0">
              <a:solidFill>
                <a:srgbClr val="000000">
                  <a:lumMod val="75000"/>
                  <a:lumOff val="25000"/>
                </a:srgbClr>
              </a:solidFill>
              <a:latin typeface="Segoe UI Semibold" panose="020B0702040204020203" pitchFamily="34" charset="0"/>
            </a:endParaRPr>
          </a:p>
        </p:txBody>
      </p:sp>
      <p:sp>
        <p:nvSpPr>
          <p:cNvPr id="24" name="Rectangle 23"/>
          <p:cNvSpPr/>
          <p:nvPr/>
        </p:nvSpPr>
        <p:spPr>
          <a:xfrm>
            <a:off x="4352006" y="1880526"/>
            <a:ext cx="3749040" cy="1006510"/>
          </a:xfrm>
          <a:prstGeom prst="rect">
            <a:avLst/>
          </a:prstGeom>
          <a:solidFill>
            <a:schemeClr val="accent2"/>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defTabSz="932597"/>
            <a:endParaRPr lang="en-US" dirty="0">
              <a:gradFill>
                <a:gsLst>
                  <a:gs pos="2920">
                    <a:srgbClr val="FFFFFF"/>
                  </a:gs>
                  <a:gs pos="100000">
                    <a:srgbClr val="FFFFFF"/>
                  </a:gs>
                </a:gsLst>
                <a:lin ang="5400000" scaled="0"/>
              </a:gradFill>
            </a:endParaRPr>
          </a:p>
        </p:txBody>
      </p:sp>
      <p:sp>
        <p:nvSpPr>
          <p:cNvPr id="4" name="Rectangle 3"/>
          <p:cNvSpPr/>
          <p:nvPr/>
        </p:nvSpPr>
        <p:spPr>
          <a:xfrm>
            <a:off x="4352006" y="1880523"/>
            <a:ext cx="3749040" cy="1143005"/>
          </a:xfrm>
          <a:prstGeom prst="rect">
            <a:avLst/>
          </a:prstGeom>
        </p:spPr>
        <p:txBody>
          <a:bodyPr wrap="square" lIns="182880" tIns="146304" rIns="182880" bIns="146304">
            <a:noAutofit/>
          </a:bodyPr>
          <a:lstStyle/>
          <a:p>
            <a:pPr defTabSz="932597">
              <a:lnSpc>
                <a:spcPct val="90000"/>
              </a:lnSpc>
            </a:pPr>
            <a:r>
              <a:rPr lang="en-US" dirty="0">
                <a:gradFill>
                  <a:gsLst>
                    <a:gs pos="1250">
                      <a:srgbClr val="FFFFFF"/>
                    </a:gs>
                    <a:gs pos="100000">
                      <a:srgbClr val="FFFFFF"/>
                    </a:gs>
                  </a:gsLst>
                  <a:lin ang="5400000" scaled="0"/>
                </a:gradFill>
                <a:cs typeface="Segoe UI Light" panose="020B0502040204020203" pitchFamily="34" charset="0"/>
              </a:rPr>
              <a:t>His job is to make sure that his 100 vending machines are selling drinks </a:t>
            </a:r>
            <a:r>
              <a:rPr lang="en-US" dirty="0" smtClean="0">
                <a:gradFill>
                  <a:gsLst>
                    <a:gs pos="1250">
                      <a:srgbClr val="FFFFFF"/>
                    </a:gs>
                    <a:gs pos="100000">
                      <a:srgbClr val="FFFFFF"/>
                    </a:gs>
                  </a:gsLst>
                  <a:lin ang="5400000" scaled="0"/>
                </a:gradFill>
                <a:cs typeface="Segoe UI Light" panose="020B0502040204020203" pitchFamily="34" charset="0"/>
              </a:rPr>
              <a:t>and </a:t>
            </a:r>
            <a:r>
              <a:rPr lang="en-US" dirty="0">
                <a:gradFill>
                  <a:gsLst>
                    <a:gs pos="1250">
                      <a:srgbClr val="FFFFFF"/>
                    </a:gs>
                    <a:gs pos="100000">
                      <a:srgbClr val="FFFFFF"/>
                    </a:gs>
                  </a:gsLst>
                  <a:lin ang="5400000" scaled="0"/>
                </a:gradFill>
                <a:cs typeface="Segoe UI Light" panose="020B0502040204020203" pitchFamily="34" charset="0"/>
              </a:rPr>
              <a:t>obtaining </a:t>
            </a:r>
            <a:r>
              <a:rPr lang="en-US" dirty="0" smtClean="0">
                <a:gradFill>
                  <a:gsLst>
                    <a:gs pos="1250">
                      <a:srgbClr val="FFFFFF"/>
                    </a:gs>
                    <a:gs pos="100000">
                      <a:srgbClr val="FFFFFF"/>
                    </a:gs>
                  </a:gsLst>
                  <a:lin ang="5400000" scaled="0"/>
                </a:gradFill>
                <a:cs typeface="Segoe UI Light" panose="020B0502040204020203" pitchFamily="34" charset="0"/>
              </a:rPr>
              <a:t>revenue</a:t>
            </a:r>
            <a:endParaRPr lang="en-US" dirty="0">
              <a:gradFill>
                <a:gsLst>
                  <a:gs pos="1250">
                    <a:srgbClr val="FFFFFF"/>
                  </a:gs>
                  <a:gs pos="100000">
                    <a:srgbClr val="FFFFFF"/>
                  </a:gs>
                </a:gsLst>
                <a:lin ang="5400000" scaled="0"/>
              </a:gradFill>
              <a:cs typeface="Segoe UI Light" panose="020B0502040204020203" pitchFamily="34" charset="0"/>
            </a:endParaRPr>
          </a:p>
        </p:txBody>
      </p:sp>
      <p:grpSp>
        <p:nvGrpSpPr>
          <p:cNvPr id="13" name="Group 12"/>
          <p:cNvGrpSpPr/>
          <p:nvPr/>
        </p:nvGrpSpPr>
        <p:grpSpPr>
          <a:xfrm>
            <a:off x="4709392" y="3490369"/>
            <a:ext cx="3056392" cy="2522997"/>
            <a:chOff x="4964104" y="3490369"/>
            <a:chExt cx="3056392" cy="2522997"/>
          </a:xfrm>
        </p:grpSpPr>
        <p:pic>
          <p:nvPicPr>
            <p:cNvPr id="9" name="Picture 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64104" y="3490369"/>
              <a:ext cx="681856" cy="1181822"/>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741456" y="3490369"/>
              <a:ext cx="681856" cy="1181822"/>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47161" y="3490369"/>
              <a:ext cx="681856" cy="1181822"/>
            </a:xfrm>
            <a:prstGeom prst="rect">
              <a:avLst/>
            </a:prstGeom>
          </p:spPr>
        </p:pic>
        <p:pic>
          <p:nvPicPr>
            <p:cNvPr id="35" name="Picture 3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317541" y="3490369"/>
              <a:ext cx="681856" cy="1181822"/>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64104" y="4831544"/>
              <a:ext cx="681856" cy="1181822"/>
            </a:xfrm>
            <a:prstGeom prst="rect">
              <a:avLst/>
            </a:prstGeom>
          </p:spPr>
        </p:pic>
        <p:pic>
          <p:nvPicPr>
            <p:cNvPr id="41" name="Picture 4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755585" y="4831544"/>
              <a:ext cx="681856" cy="1181822"/>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47161" y="4831544"/>
              <a:ext cx="681856" cy="1181822"/>
            </a:xfrm>
            <a:prstGeom prst="rect">
              <a:avLst/>
            </a:prstGeom>
          </p:spPr>
        </p:pic>
        <p:pic>
          <p:nvPicPr>
            <p:cNvPr id="43" name="Picture 4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338640" y="4831544"/>
              <a:ext cx="681856" cy="1181822"/>
            </a:xfrm>
            <a:prstGeom prst="rect">
              <a:avLst/>
            </a:prstGeom>
          </p:spPr>
        </p:pic>
      </p:grpSp>
      <p:sp>
        <p:nvSpPr>
          <p:cNvPr id="63" name="Rectangle 62"/>
          <p:cNvSpPr/>
          <p:nvPr/>
        </p:nvSpPr>
        <p:spPr>
          <a:xfrm>
            <a:off x="8224157" y="2837699"/>
            <a:ext cx="3749040" cy="3407899"/>
          </a:xfrm>
          <a:prstGeom prst="rect">
            <a:avLst/>
          </a:prstGeom>
          <a:solidFill>
            <a:schemeClr val="bg2">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algn="ctr" defTabSz="932597"/>
            <a:endParaRPr lang="en-US" sz="2040" dirty="0">
              <a:solidFill>
                <a:srgbClr val="000000">
                  <a:lumMod val="75000"/>
                  <a:lumOff val="25000"/>
                </a:srgbClr>
              </a:solidFill>
              <a:latin typeface="Segoe UI Semibold" panose="020B0702040204020203" pitchFamily="34" charset="0"/>
            </a:endParaRPr>
          </a:p>
        </p:txBody>
      </p:sp>
      <p:sp>
        <p:nvSpPr>
          <p:cNvPr id="49" name="Rectangle 48"/>
          <p:cNvSpPr/>
          <p:nvPr/>
        </p:nvSpPr>
        <p:spPr>
          <a:xfrm>
            <a:off x="8224157" y="1880526"/>
            <a:ext cx="3749040" cy="1006510"/>
          </a:xfrm>
          <a:prstGeom prst="rect">
            <a:avLst/>
          </a:prstGeom>
          <a:solidFill>
            <a:schemeClr val="accent2"/>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defTabSz="932597"/>
            <a:endParaRPr lang="en-US" dirty="0">
              <a:gradFill>
                <a:gsLst>
                  <a:gs pos="2920">
                    <a:srgbClr val="FFFFFF"/>
                  </a:gs>
                  <a:gs pos="100000">
                    <a:srgbClr val="FFFFFF"/>
                  </a:gs>
                </a:gsLst>
                <a:lin ang="5400000" scaled="0"/>
              </a:gradFill>
            </a:endParaRPr>
          </a:p>
        </p:txBody>
      </p:sp>
      <p:sp>
        <p:nvSpPr>
          <p:cNvPr id="48" name="Rectangle 47"/>
          <p:cNvSpPr/>
          <p:nvPr/>
        </p:nvSpPr>
        <p:spPr>
          <a:xfrm>
            <a:off x="8224157" y="1880523"/>
            <a:ext cx="3749040" cy="926490"/>
          </a:xfrm>
          <a:prstGeom prst="rect">
            <a:avLst/>
          </a:prstGeom>
        </p:spPr>
        <p:txBody>
          <a:bodyPr wrap="square" lIns="182880" tIns="146304" rIns="182880" bIns="146304">
            <a:noAutofit/>
          </a:bodyPr>
          <a:lstStyle/>
          <a:p>
            <a:pPr defTabSz="932597">
              <a:lnSpc>
                <a:spcPct val="90000"/>
              </a:lnSpc>
            </a:pPr>
            <a:r>
              <a:rPr lang="en-US" dirty="0">
                <a:gradFill>
                  <a:gsLst>
                    <a:gs pos="1250">
                      <a:srgbClr val="FFFFFF"/>
                    </a:gs>
                    <a:gs pos="100000">
                      <a:srgbClr val="FFFFFF"/>
                    </a:gs>
                  </a:gsLst>
                  <a:lin ang="5400000" scaled="0"/>
                </a:gradFill>
                <a:cs typeface="Segoe UI"/>
              </a:rPr>
              <a:t>Karl </a:t>
            </a:r>
            <a:r>
              <a:rPr lang="en-US" dirty="0">
                <a:gradFill>
                  <a:gsLst>
                    <a:gs pos="1250">
                      <a:srgbClr val="FFFFFF"/>
                    </a:gs>
                    <a:gs pos="100000">
                      <a:srgbClr val="FFFFFF"/>
                    </a:gs>
                  </a:gsLst>
                  <a:lin ang="5400000" scaled="0"/>
                </a:gradFill>
                <a:cs typeface="Segoe UI Light" panose="020B0502040204020203" pitchFamily="34" charset="0"/>
              </a:rPr>
              <a:t>wants revenue to always </a:t>
            </a:r>
            <a:r>
              <a:rPr lang="en-US" dirty="0" smtClean="0">
                <a:gradFill>
                  <a:gsLst>
                    <a:gs pos="1250">
                      <a:srgbClr val="FFFFFF"/>
                    </a:gs>
                    <a:gs pos="100000">
                      <a:srgbClr val="FFFFFF"/>
                    </a:gs>
                  </a:gsLst>
                  <a:lin ang="5400000" scaled="0"/>
                </a:gradFill>
                <a:cs typeface="Segoe UI Light" panose="020B0502040204020203" pitchFamily="34" charset="0"/>
              </a:rPr>
              <a:t/>
            </a:r>
            <a:br>
              <a:rPr lang="en-US" dirty="0" smtClean="0">
                <a:gradFill>
                  <a:gsLst>
                    <a:gs pos="1250">
                      <a:srgbClr val="FFFFFF"/>
                    </a:gs>
                    <a:gs pos="100000">
                      <a:srgbClr val="FFFFFF"/>
                    </a:gs>
                  </a:gsLst>
                  <a:lin ang="5400000" scaled="0"/>
                </a:gradFill>
                <a:cs typeface="Segoe UI Light" panose="020B0502040204020203" pitchFamily="34" charset="0"/>
              </a:rPr>
            </a:br>
            <a:r>
              <a:rPr lang="en-US" dirty="0" smtClean="0">
                <a:gradFill>
                  <a:gsLst>
                    <a:gs pos="1250">
                      <a:srgbClr val="FFFFFF"/>
                    </a:gs>
                    <a:gs pos="100000">
                      <a:srgbClr val="FFFFFF"/>
                    </a:gs>
                  </a:gsLst>
                  <a:lin ang="5400000" scaled="0"/>
                </a:gradFill>
                <a:cs typeface="Segoe UI Light" panose="020B0502040204020203" pitchFamily="34" charset="0"/>
              </a:rPr>
              <a:t>be </a:t>
            </a:r>
            <a:r>
              <a:rPr lang="en-US" dirty="0">
                <a:gradFill>
                  <a:gsLst>
                    <a:gs pos="1250">
                      <a:srgbClr val="FFFFFF"/>
                    </a:gs>
                    <a:gs pos="100000">
                      <a:srgbClr val="FFFFFF"/>
                    </a:gs>
                  </a:gsLst>
                  <a:lin ang="5400000" scaled="0"/>
                </a:gradFill>
                <a:cs typeface="Segoe UI Light" panose="020B0502040204020203" pitchFamily="34" charset="0"/>
              </a:rPr>
              <a:t>high </a:t>
            </a:r>
            <a:r>
              <a:rPr lang="en-US" dirty="0" smtClean="0">
                <a:gradFill>
                  <a:gsLst>
                    <a:gs pos="1250">
                      <a:srgbClr val="FFFFFF"/>
                    </a:gs>
                    <a:gs pos="100000">
                      <a:srgbClr val="FFFFFF"/>
                    </a:gs>
                  </a:gsLst>
                  <a:lin ang="5400000" scaled="0"/>
                </a:gradFill>
                <a:cs typeface="Segoe UI Light" panose="020B0502040204020203" pitchFamily="34" charset="0"/>
              </a:rPr>
              <a:t>and </a:t>
            </a:r>
            <a:r>
              <a:rPr lang="en-US" dirty="0">
                <a:gradFill>
                  <a:gsLst>
                    <a:gs pos="1250">
                      <a:srgbClr val="FFFFFF"/>
                    </a:gs>
                    <a:gs pos="100000">
                      <a:srgbClr val="FFFFFF"/>
                    </a:gs>
                  </a:gsLst>
                  <a:lin ang="5400000" scaled="0"/>
                </a:gradFill>
                <a:cs typeface="Segoe UI Light" panose="020B0502040204020203" pitchFamily="34" charset="0"/>
              </a:rPr>
              <a:t>his business to</a:t>
            </a:r>
            <a:br>
              <a:rPr lang="en-US" dirty="0">
                <a:gradFill>
                  <a:gsLst>
                    <a:gs pos="1250">
                      <a:srgbClr val="FFFFFF"/>
                    </a:gs>
                    <a:gs pos="100000">
                      <a:srgbClr val="FFFFFF"/>
                    </a:gs>
                  </a:gsLst>
                  <a:lin ang="5400000" scaled="0"/>
                </a:gradFill>
                <a:cs typeface="Segoe UI Light" panose="020B0502040204020203" pitchFamily="34" charset="0"/>
              </a:rPr>
            </a:br>
            <a:r>
              <a:rPr lang="en-US" dirty="0" smtClean="0">
                <a:gradFill>
                  <a:gsLst>
                    <a:gs pos="1250">
                      <a:srgbClr val="FFFFFF"/>
                    </a:gs>
                    <a:gs pos="100000">
                      <a:srgbClr val="FFFFFF"/>
                    </a:gs>
                  </a:gsLst>
                  <a:lin ang="5400000" scaled="0"/>
                </a:gradFill>
                <a:cs typeface="Segoe UI Light" panose="020B0502040204020203" pitchFamily="34" charset="0"/>
              </a:rPr>
              <a:t>be </a:t>
            </a:r>
            <a:r>
              <a:rPr lang="en-US" dirty="0">
                <a:gradFill>
                  <a:gsLst>
                    <a:gs pos="1250">
                      <a:srgbClr val="FFFFFF"/>
                    </a:gs>
                    <a:gs pos="100000">
                      <a:srgbClr val="FFFFFF"/>
                    </a:gs>
                  </a:gsLst>
                  <a:lin ang="5400000" scaled="0"/>
                </a:gradFill>
                <a:cs typeface="Segoe UI Light" panose="020B0502040204020203" pitchFamily="34" charset="0"/>
              </a:rPr>
              <a:t>profitable</a:t>
            </a:r>
          </a:p>
        </p:txBody>
      </p:sp>
      <p:pic>
        <p:nvPicPr>
          <p:cNvPr id="11" name="Picture 10"/>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906433" y="3959597"/>
            <a:ext cx="2384489" cy="1681176"/>
          </a:xfrm>
          <a:prstGeom prst="rect">
            <a:avLst/>
          </a:prstGeom>
        </p:spPr>
      </p:pic>
      <p:grpSp>
        <p:nvGrpSpPr>
          <p:cNvPr id="12" name="Group 11"/>
          <p:cNvGrpSpPr/>
          <p:nvPr/>
        </p:nvGrpSpPr>
        <p:grpSpPr>
          <a:xfrm>
            <a:off x="749827" y="3210144"/>
            <a:ext cx="3172703" cy="2924095"/>
            <a:chOff x="630468" y="3210144"/>
            <a:chExt cx="3172703" cy="2924095"/>
          </a:xfrm>
        </p:grpSpPr>
        <p:pic>
          <p:nvPicPr>
            <p:cNvPr id="17" name="Picture 16"/>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990109" y="4606167"/>
              <a:ext cx="464501" cy="1404684"/>
            </a:xfrm>
            <a:prstGeom prst="rect">
              <a:avLst/>
            </a:prstGeom>
          </p:spPr>
        </p:pic>
        <p:pic>
          <p:nvPicPr>
            <p:cNvPr id="44" name="Picture 43"/>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3274897" y="5038055"/>
              <a:ext cx="528274" cy="972797"/>
            </a:xfrm>
            <a:prstGeom prst="rect">
              <a:avLst/>
            </a:prstGeom>
          </p:spPr>
        </p:pic>
        <p:pic>
          <p:nvPicPr>
            <p:cNvPr id="10" name="Picture 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608778" y="4606165"/>
              <a:ext cx="509941" cy="1404686"/>
            </a:xfrm>
            <a:prstGeom prst="rect">
              <a:avLst/>
            </a:prstGeom>
          </p:spPr>
        </p:pic>
        <p:pic>
          <p:nvPicPr>
            <p:cNvPr id="5" name="Picture 4"/>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30468" y="3210144"/>
              <a:ext cx="1465036" cy="2924095"/>
            </a:xfrm>
            <a:prstGeom prst="rect">
              <a:avLst/>
            </a:prstGeom>
          </p:spPr>
        </p:pic>
      </p:grpSp>
      <p:sp>
        <p:nvSpPr>
          <p:cNvPr id="6" name="TextBox 5"/>
          <p:cNvSpPr txBox="1"/>
          <p:nvPr/>
        </p:nvSpPr>
        <p:spPr>
          <a:xfrm>
            <a:off x="475106" y="1347654"/>
            <a:ext cx="21150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FFFF"/>
                </a:solidFill>
                <a:cs typeface="Segoe UI Light" panose="020B0502040204020203" pitchFamily="34" charset="0"/>
              </a:rPr>
              <a:t>THIS IS KARL</a:t>
            </a:r>
            <a:endParaRPr lang="en-US" sz="2400"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415842669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115279" y="2630159"/>
            <a:ext cx="6863996" cy="2691856"/>
          </a:xfrm>
          <a:prstGeom prst="rect">
            <a:avLst/>
          </a:prstGeom>
          <a:solidFill>
            <a:schemeClr val="accent1">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algn="ctr" defTabSz="932597"/>
            <a:endParaRPr lang="en-US" sz="1836" dirty="0">
              <a:solidFill>
                <a:srgbClr val="000000">
                  <a:lumMod val="75000"/>
                  <a:lumOff val="25000"/>
                </a:srgbClr>
              </a:solidFill>
              <a:latin typeface="Segoe UI Semibold" panose="020B0702040204020203" pitchFamily="34" charset="0"/>
            </a:endParaRPr>
          </a:p>
        </p:txBody>
      </p:sp>
      <p:pic>
        <p:nvPicPr>
          <p:cNvPr id="16" name="Picture 1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945761" y="3651639"/>
            <a:ext cx="3804586" cy="1025400"/>
          </a:xfrm>
          <a:prstGeom prst="rect">
            <a:avLst/>
          </a:prstGeom>
        </p:spPr>
      </p:pic>
      <p:sp>
        <p:nvSpPr>
          <p:cNvPr id="13" name="Rectangle 12"/>
          <p:cNvSpPr/>
          <p:nvPr/>
        </p:nvSpPr>
        <p:spPr>
          <a:xfrm>
            <a:off x="474936" y="2623094"/>
            <a:ext cx="4493500" cy="2691856"/>
          </a:xfrm>
          <a:prstGeom prst="rect">
            <a:avLst/>
          </a:prstGeom>
          <a:solidFill>
            <a:schemeClr val="accent1">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algn="ctr" defTabSz="932597"/>
            <a:endParaRPr lang="en-US" sz="1836" dirty="0">
              <a:solidFill>
                <a:srgbClr val="000000">
                  <a:lumMod val="75000"/>
                  <a:lumOff val="25000"/>
                </a:srgbClr>
              </a:solidFill>
              <a:latin typeface="Segoe UI Semibold" panose="020B0702040204020203" pitchFamily="34" charset="0"/>
            </a:endParaRPr>
          </a:p>
        </p:txBody>
      </p:sp>
      <p:graphicFrame>
        <p:nvGraphicFramePr>
          <p:cNvPr id="5" name="Object 4"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93186"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2501" y="1619"/>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Scenario</a:t>
            </a:r>
            <a:endParaRPr lang="en-US" dirty="0"/>
          </a:p>
        </p:txBody>
      </p:sp>
      <p:sp>
        <p:nvSpPr>
          <p:cNvPr id="4" name="Slide Number Placeholder 3"/>
          <p:cNvSpPr>
            <a:spLocks noGrp="1"/>
          </p:cNvSpPr>
          <p:nvPr>
            <p:ph type="sldNum" sz="quarter" idx="4294967295"/>
          </p:nvPr>
        </p:nvSpPr>
        <p:spPr>
          <a:xfrm>
            <a:off x="0" y="6569075"/>
            <a:ext cx="1690688" cy="333375"/>
          </a:xfrm>
          <a:prstGeom prst="rect">
            <a:avLst/>
          </a:prstGeom>
        </p:spPr>
        <p:txBody>
          <a:bodyPr/>
          <a:lstStyle/>
          <a:p>
            <a:fld id="{E87A42FE-0C59-4FAA-A8EB-2E8F5B7E6FB2}" type="slidenum">
              <a:rPr lang="en-IN">
                <a:ln>
                  <a:solidFill>
                    <a:srgbClr val="FFFFFF">
                      <a:alpha val="0"/>
                    </a:srgbClr>
                  </a:solidFill>
                </a:ln>
                <a:solidFill>
                  <a:srgbClr val="000000">
                    <a:lumMod val="75000"/>
                    <a:lumOff val="25000"/>
                  </a:srgbClr>
                </a:solidFill>
              </a:rPr>
              <a:pPr/>
              <a:t>21</a:t>
            </a:fld>
            <a:endParaRPr lang="en-IN" dirty="0">
              <a:ln>
                <a:solidFill>
                  <a:srgbClr val="FFFFFF">
                    <a:alpha val="0"/>
                  </a:srgbClr>
                </a:solidFill>
              </a:ln>
              <a:solidFill>
                <a:srgbClr val="000000">
                  <a:lumMod val="75000"/>
                  <a:lumOff val="25000"/>
                </a:srgbClr>
              </a:solidFill>
            </a:endParaRPr>
          </a:p>
        </p:txBody>
      </p:sp>
      <p:sp>
        <p:nvSpPr>
          <p:cNvPr id="15" name="Rectangle 14"/>
          <p:cNvSpPr/>
          <p:nvPr/>
        </p:nvSpPr>
        <p:spPr>
          <a:xfrm>
            <a:off x="474937" y="1571984"/>
            <a:ext cx="4493500" cy="1058175"/>
          </a:xfrm>
          <a:prstGeom prst="rect">
            <a:avLst/>
          </a:prstGeom>
          <a:solidFill>
            <a:schemeClr val="accent2"/>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ctr">
            <a:noAutofit/>
          </a:bodyPr>
          <a:lstStyle/>
          <a:p>
            <a:pPr defTabSz="932597"/>
            <a:endParaRPr lang="en-US" sz="1836" dirty="0">
              <a:solidFill>
                <a:srgbClr val="FFFFFF"/>
              </a:solidFill>
            </a:endParaRPr>
          </a:p>
        </p:txBody>
      </p:sp>
      <p:sp>
        <p:nvSpPr>
          <p:cNvPr id="17" name="Rectangle 16"/>
          <p:cNvSpPr/>
          <p:nvPr/>
        </p:nvSpPr>
        <p:spPr>
          <a:xfrm>
            <a:off x="5115279" y="1571984"/>
            <a:ext cx="6862745" cy="1058175"/>
          </a:xfrm>
          <a:prstGeom prst="rect">
            <a:avLst/>
          </a:prstGeom>
          <a:solidFill>
            <a:schemeClr val="accent2"/>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ctr">
            <a:noAutofit/>
          </a:bodyPr>
          <a:lstStyle/>
          <a:p>
            <a:pPr defTabSz="932597"/>
            <a:endParaRPr lang="en-US" sz="1836" dirty="0">
              <a:solidFill>
                <a:srgbClr val="FFFFFF"/>
              </a:solidFill>
            </a:endParaRPr>
          </a:p>
        </p:txBody>
      </p:sp>
      <p:pic>
        <p:nvPicPr>
          <p:cNvPr id="6" name="Picture 5"/>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392434" y="3781671"/>
            <a:ext cx="306657" cy="515132"/>
          </a:xfrm>
          <a:prstGeom prst="rect">
            <a:avLst/>
          </a:prstGeom>
        </p:spPr>
      </p:pic>
      <p:pic>
        <p:nvPicPr>
          <p:cNvPr id="29" name="Picture 2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901409" y="3855865"/>
            <a:ext cx="455392" cy="764982"/>
          </a:xfrm>
          <a:prstGeom prst="rect">
            <a:avLst/>
          </a:prstGeom>
        </p:spPr>
      </p:pic>
      <p:pic>
        <p:nvPicPr>
          <p:cNvPr id="31" name="Picture 30"/>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0997707" y="3639973"/>
            <a:ext cx="255465" cy="429139"/>
          </a:xfrm>
          <a:prstGeom prst="rect">
            <a:avLst/>
          </a:prstGeom>
        </p:spPr>
      </p:pic>
      <p:pic>
        <p:nvPicPr>
          <p:cNvPr id="32" name="Picture 31"/>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704855" y="3553276"/>
            <a:ext cx="255465" cy="429139"/>
          </a:xfrm>
          <a:prstGeom prst="rect">
            <a:avLst/>
          </a:prstGeom>
        </p:spPr>
      </p:pic>
      <p:pic>
        <p:nvPicPr>
          <p:cNvPr id="33" name="Picture 32"/>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0535418" y="3937245"/>
            <a:ext cx="404492" cy="679480"/>
          </a:xfrm>
          <a:prstGeom prst="rect">
            <a:avLst/>
          </a:prstGeom>
        </p:spPr>
      </p:pic>
      <p:pic>
        <p:nvPicPr>
          <p:cNvPr id="8" name="Picture 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388608" y="3002936"/>
            <a:ext cx="515977" cy="866757"/>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674907" y="3539259"/>
            <a:ext cx="165269" cy="27762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063235" y="3488860"/>
            <a:ext cx="159889" cy="268586"/>
          </a:xfrm>
          <a:prstGeom prst="rect">
            <a:avLst/>
          </a:prstGeom>
        </p:spPr>
      </p:pic>
      <p:sp>
        <p:nvSpPr>
          <p:cNvPr id="9" name="Rectangle 8"/>
          <p:cNvSpPr/>
          <p:nvPr/>
        </p:nvSpPr>
        <p:spPr>
          <a:xfrm>
            <a:off x="474936" y="1571984"/>
            <a:ext cx="4474441" cy="1058175"/>
          </a:xfrm>
          <a:prstGeom prst="rect">
            <a:avLst/>
          </a:prstGeom>
        </p:spPr>
        <p:txBody>
          <a:bodyPr wrap="square" lIns="182880" tIns="146304" rIns="182880" bIns="146304">
            <a:spAutoFit/>
          </a:bodyPr>
          <a:lstStyle/>
          <a:p>
            <a:pPr defTabSz="932597">
              <a:lnSpc>
                <a:spcPct val="90000"/>
              </a:lnSpc>
            </a:pPr>
            <a:r>
              <a:rPr lang="en-US" dirty="0">
                <a:gradFill>
                  <a:gsLst>
                    <a:gs pos="1250">
                      <a:srgbClr val="FFFFFF"/>
                    </a:gs>
                    <a:gs pos="100000">
                      <a:srgbClr val="FFFFFF"/>
                    </a:gs>
                  </a:gsLst>
                  <a:lin ang="5400000" scaled="0"/>
                </a:gradFill>
              </a:rPr>
              <a:t>Sadly, vending machine will occasionally break </a:t>
            </a:r>
            <a:r>
              <a:rPr lang="en-US" dirty="0" smtClean="0">
                <a:gradFill>
                  <a:gsLst>
                    <a:gs pos="1250">
                      <a:srgbClr val="FFFFFF"/>
                    </a:gs>
                    <a:gs pos="100000">
                      <a:srgbClr val="FFFFFF"/>
                    </a:gs>
                  </a:gsLst>
                  <a:lin ang="5400000" scaled="0"/>
                </a:gradFill>
              </a:rPr>
              <a:t>and </a:t>
            </a:r>
            <a:r>
              <a:rPr lang="en-US" dirty="0">
                <a:gradFill>
                  <a:gsLst>
                    <a:gs pos="1250">
                      <a:srgbClr val="FFFFFF"/>
                    </a:gs>
                    <a:gs pos="100000">
                      <a:srgbClr val="FFFFFF"/>
                    </a:gs>
                  </a:gsLst>
                  <a:lin ang="5400000" scaled="0"/>
                </a:gradFill>
              </a:rPr>
              <a:t>may take up to </a:t>
            </a:r>
            <a:r>
              <a:rPr lang="en-US" dirty="0" smtClean="0">
                <a:gradFill>
                  <a:gsLst>
                    <a:gs pos="1250">
                      <a:srgbClr val="FFFFFF"/>
                    </a:gs>
                    <a:gs pos="100000">
                      <a:srgbClr val="FFFFFF"/>
                    </a:gs>
                  </a:gsLst>
                  <a:lin ang="5400000" scaled="0"/>
                </a:gradFill>
              </a:rPr>
              <a:t>seven </a:t>
            </a:r>
            <a:r>
              <a:rPr lang="en-US" dirty="0">
                <a:gradFill>
                  <a:gsLst>
                    <a:gs pos="1250">
                      <a:srgbClr val="FFFFFF"/>
                    </a:gs>
                    <a:gs pos="100000">
                      <a:srgbClr val="FFFFFF"/>
                    </a:gs>
                  </a:gsLst>
                  <a:lin ang="5400000" scaled="0"/>
                </a:gradFill>
              </a:rPr>
              <a:t>days to fix, thus hurting </a:t>
            </a:r>
            <a:r>
              <a:rPr lang="en-US" dirty="0" smtClean="0">
                <a:gradFill>
                  <a:gsLst>
                    <a:gs pos="1250">
                      <a:srgbClr val="FFFFFF"/>
                    </a:gs>
                    <a:gs pos="100000">
                      <a:srgbClr val="FFFFFF"/>
                    </a:gs>
                  </a:gsLst>
                  <a:lin ang="5400000" scaled="0"/>
                </a:gradFill>
              </a:rPr>
              <a:t>sales</a:t>
            </a:r>
            <a:endParaRPr lang="en-US" dirty="0">
              <a:gradFill>
                <a:gsLst>
                  <a:gs pos="1250">
                    <a:srgbClr val="FFFFFF"/>
                  </a:gs>
                  <a:gs pos="100000">
                    <a:srgbClr val="FFFFFF"/>
                  </a:gs>
                </a:gsLst>
                <a:lin ang="5400000" scaled="0"/>
              </a:gradFill>
            </a:endParaRPr>
          </a:p>
        </p:txBody>
      </p:sp>
      <p:sp>
        <p:nvSpPr>
          <p:cNvPr id="10" name="Rectangle 9"/>
          <p:cNvSpPr/>
          <p:nvPr/>
        </p:nvSpPr>
        <p:spPr>
          <a:xfrm>
            <a:off x="5115279" y="1571984"/>
            <a:ext cx="7062510" cy="1058175"/>
          </a:xfrm>
          <a:prstGeom prst="rect">
            <a:avLst/>
          </a:prstGeom>
        </p:spPr>
        <p:txBody>
          <a:bodyPr wrap="square" lIns="182880" tIns="146304" rIns="182880" bIns="146304">
            <a:spAutoFit/>
          </a:bodyPr>
          <a:lstStyle/>
          <a:p>
            <a:pPr defTabSz="932597">
              <a:lnSpc>
                <a:spcPct val="90000"/>
              </a:lnSpc>
            </a:pPr>
            <a:r>
              <a:rPr lang="en-US" dirty="0">
                <a:gradFill>
                  <a:gsLst>
                    <a:gs pos="1250">
                      <a:srgbClr val="FFFFFF"/>
                    </a:gs>
                    <a:gs pos="100000">
                      <a:srgbClr val="FFFFFF"/>
                    </a:gs>
                  </a:gsLst>
                  <a:lin ang="5400000" scaled="0"/>
                </a:gradFill>
              </a:rPr>
              <a:t>To eliminate this occurrence, Karl must maintain </a:t>
            </a:r>
            <a:r>
              <a:rPr lang="en-US" dirty="0" smtClean="0">
                <a:gradFill>
                  <a:gsLst>
                    <a:gs pos="1250">
                      <a:srgbClr val="FFFFFF"/>
                    </a:gs>
                    <a:gs pos="100000">
                      <a:srgbClr val="FFFFFF"/>
                    </a:gs>
                  </a:gsLst>
                  <a:lin ang="5400000" scaled="0"/>
                </a:gradFill>
              </a:rPr>
              <a:t>operations</a:t>
            </a:r>
          </a:p>
          <a:p>
            <a:pPr defTabSz="932597">
              <a:lnSpc>
                <a:spcPct val="90000"/>
              </a:lnSpc>
            </a:pPr>
            <a:r>
              <a:rPr lang="en-US" dirty="0" smtClean="0">
                <a:gradFill>
                  <a:gsLst>
                    <a:gs pos="1250">
                      <a:srgbClr val="FFFFFF"/>
                    </a:gs>
                    <a:gs pos="100000">
                      <a:srgbClr val="FFFFFF"/>
                    </a:gs>
                  </a:gsLst>
                  <a:lin ang="5400000" scaled="0"/>
                </a:gradFill>
              </a:rPr>
              <a:t>and </a:t>
            </a:r>
            <a:r>
              <a:rPr lang="en-US" dirty="0">
                <a:gradFill>
                  <a:gsLst>
                    <a:gs pos="1250">
                      <a:srgbClr val="FFFFFF"/>
                    </a:gs>
                    <a:gs pos="100000">
                      <a:srgbClr val="FFFFFF"/>
                    </a:gs>
                  </a:gsLst>
                  <a:lin ang="5400000" scaled="0"/>
                </a:gradFill>
              </a:rPr>
              <a:t>figure out the best way to utilize </a:t>
            </a:r>
            <a:r>
              <a:rPr lang="en-US" dirty="0" smtClean="0">
                <a:gradFill>
                  <a:gsLst>
                    <a:gs pos="1250">
                      <a:srgbClr val="FFFFFF"/>
                    </a:gs>
                    <a:gs pos="100000">
                      <a:srgbClr val="FFFFFF"/>
                    </a:gs>
                  </a:gsLst>
                  <a:lin ang="5400000" scaled="0"/>
                </a:gradFill>
              </a:rPr>
              <a:t>resources </a:t>
            </a:r>
            <a:r>
              <a:rPr lang="en-US" dirty="0">
                <a:gradFill>
                  <a:gsLst>
                    <a:gs pos="1250">
                      <a:srgbClr val="FFFFFF"/>
                    </a:gs>
                    <a:gs pos="100000">
                      <a:srgbClr val="FFFFFF"/>
                    </a:gs>
                  </a:gsLst>
                  <a:lin ang="5400000" scaled="0"/>
                </a:gradFill>
              </a:rPr>
              <a:t>in order to optimize </a:t>
            </a:r>
            <a:r>
              <a:rPr lang="en-US" dirty="0" smtClean="0">
                <a:gradFill>
                  <a:gsLst>
                    <a:gs pos="1250">
                      <a:srgbClr val="FFFFFF"/>
                    </a:gs>
                    <a:gs pos="100000">
                      <a:srgbClr val="FFFFFF"/>
                    </a:gs>
                  </a:gsLst>
                  <a:lin ang="5400000" scaled="0"/>
                </a:gradFill>
              </a:rPr>
              <a:t>revenue</a:t>
            </a:r>
            <a:endParaRPr lang="en-US" dirty="0">
              <a:gradFill>
                <a:gsLst>
                  <a:gs pos="1250">
                    <a:srgbClr val="FFFFFF"/>
                  </a:gs>
                  <a:gs pos="100000">
                    <a:srgbClr val="FFFFFF"/>
                  </a:gs>
                </a:gsLst>
                <a:lin ang="5400000" scaled="0"/>
              </a:gradFill>
            </a:endParaRPr>
          </a:p>
        </p:txBody>
      </p:sp>
      <p:pic>
        <p:nvPicPr>
          <p:cNvPr id="39" name="Picture 3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0284728" y="3517345"/>
            <a:ext cx="159889" cy="268586"/>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380024" y="3328993"/>
            <a:ext cx="2288040" cy="1239641"/>
          </a:xfrm>
          <a:prstGeom prst="rect">
            <a:avLst/>
          </a:prstGeom>
        </p:spPr>
      </p:pic>
      <p:grpSp>
        <p:nvGrpSpPr>
          <p:cNvPr id="26" name="Group 25"/>
          <p:cNvGrpSpPr/>
          <p:nvPr/>
        </p:nvGrpSpPr>
        <p:grpSpPr>
          <a:xfrm>
            <a:off x="3213937" y="3028796"/>
            <a:ext cx="1242707" cy="1960222"/>
            <a:chOff x="3049605" y="3009971"/>
            <a:chExt cx="1218451" cy="1921961"/>
          </a:xfrm>
        </p:grpSpPr>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3049605" y="3009971"/>
              <a:ext cx="1218451" cy="1921961"/>
            </a:xfrm>
            <a:prstGeom prst="rect">
              <a:avLst/>
            </a:prstGeom>
          </p:spPr>
        </p:pic>
        <p:pic>
          <p:nvPicPr>
            <p:cNvPr id="38" name="Picture 3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3527838" y="3522334"/>
              <a:ext cx="646802" cy="730894"/>
            </a:xfrm>
            <a:prstGeom prst="rect">
              <a:avLst/>
            </a:prstGeom>
          </p:spPr>
        </p:pic>
        <p:pic>
          <p:nvPicPr>
            <p:cNvPr id="19" name="Picture 18"/>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383862" y="3944977"/>
              <a:ext cx="518535" cy="448357"/>
            </a:xfrm>
            <a:prstGeom prst="rect">
              <a:avLst/>
            </a:prstGeom>
          </p:spPr>
        </p:pic>
      </p:grpSp>
      <p:grpSp>
        <p:nvGrpSpPr>
          <p:cNvPr id="23" name="Group 22"/>
          <p:cNvGrpSpPr/>
          <p:nvPr/>
        </p:nvGrpSpPr>
        <p:grpSpPr>
          <a:xfrm>
            <a:off x="2084518" y="3106548"/>
            <a:ext cx="1082823" cy="1876799"/>
            <a:chOff x="1942232" y="3086206"/>
            <a:chExt cx="1061688" cy="1840166"/>
          </a:xfrm>
        </p:grpSpPr>
        <p:pic>
          <p:nvPicPr>
            <p:cNvPr id="11" name="Picture 10"/>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1942232" y="3086206"/>
              <a:ext cx="1061688" cy="1840166"/>
            </a:xfrm>
            <a:prstGeom prst="rect">
              <a:avLst/>
            </a:prstGeom>
          </p:spPr>
        </p:pic>
        <p:pic>
          <p:nvPicPr>
            <p:cNvPr id="34" name="Picture 3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21025" y="3169202"/>
              <a:ext cx="646802" cy="730894"/>
            </a:xfrm>
            <a:prstGeom prst="rect">
              <a:avLst/>
            </a:prstGeom>
          </p:spPr>
        </p:pic>
        <p:pic>
          <p:nvPicPr>
            <p:cNvPr id="40" name="Picture 39"/>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rot="940553">
              <a:off x="2212532" y="3931072"/>
              <a:ext cx="518535" cy="448357"/>
            </a:xfrm>
            <a:prstGeom prst="rect">
              <a:avLst/>
            </a:prstGeom>
          </p:spPr>
        </p:pic>
      </p:grpSp>
      <p:grpSp>
        <p:nvGrpSpPr>
          <p:cNvPr id="21" name="Group 20"/>
          <p:cNvGrpSpPr/>
          <p:nvPr/>
        </p:nvGrpSpPr>
        <p:grpSpPr>
          <a:xfrm>
            <a:off x="907106" y="3070507"/>
            <a:ext cx="1082824" cy="1876799"/>
            <a:chOff x="787801" y="3050869"/>
            <a:chExt cx="1061689" cy="1840166"/>
          </a:xfrm>
        </p:grpSpPr>
        <p:pic>
          <p:nvPicPr>
            <p:cNvPr id="3" name="Picture 2"/>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787801" y="3050869"/>
              <a:ext cx="1061689" cy="1840166"/>
            </a:xfrm>
            <a:prstGeom prst="rect">
              <a:avLst/>
            </a:prstGeom>
          </p:spPr>
        </p:pic>
        <p:pic>
          <p:nvPicPr>
            <p:cNvPr id="30" name="Picture 29"/>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849489" y="3710249"/>
              <a:ext cx="646802" cy="730894"/>
            </a:xfrm>
            <a:prstGeom prst="rect">
              <a:avLst/>
            </a:prstGeom>
          </p:spPr>
        </p:pic>
        <p:pic>
          <p:nvPicPr>
            <p:cNvPr id="41" name="Picture 40"/>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rot="20590984">
              <a:off x="980273" y="3817725"/>
              <a:ext cx="518535" cy="448357"/>
            </a:xfrm>
            <a:prstGeom prst="rect">
              <a:avLst/>
            </a:prstGeom>
          </p:spPr>
        </p:pic>
      </p:grpSp>
      <p:sp>
        <p:nvSpPr>
          <p:cNvPr id="7" name="Rectangle 6"/>
          <p:cNvSpPr/>
          <p:nvPr/>
        </p:nvSpPr>
        <p:spPr>
          <a:xfrm>
            <a:off x="7945761" y="4677038"/>
            <a:ext cx="3804586" cy="65285"/>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pic>
        <p:nvPicPr>
          <p:cNvPr id="35" name="Picture 34"/>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0188100" y="3879955"/>
            <a:ext cx="159889" cy="268586"/>
          </a:xfrm>
          <a:prstGeom prst="rect">
            <a:avLst/>
          </a:prstGeom>
        </p:spPr>
      </p:pic>
    </p:spTree>
    <p:extLst>
      <p:ext uri="{BB962C8B-B14F-4D97-AF65-F5344CB8AC3E}">
        <p14:creationId xmlns:p14="http://schemas.microsoft.com/office/powerpoint/2010/main" val="97905214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93447" y="3451688"/>
            <a:ext cx="9785828" cy="1371600"/>
          </a:xfrm>
          <a:prstGeom prst="rect">
            <a:avLst/>
          </a:prstGeom>
          <a:solidFill>
            <a:schemeClr val="bg2">
              <a:lumMod val="50000"/>
            </a:schemeClr>
          </a:solidFill>
          <a:ln>
            <a:noFill/>
          </a:ln>
        </p:spPr>
        <p:style>
          <a:lnRef idx="2">
            <a:schemeClr val="accent1"/>
          </a:lnRef>
          <a:fillRef idx="1">
            <a:schemeClr val="lt1"/>
          </a:fillRef>
          <a:effectRef idx="0">
            <a:schemeClr val="accent1"/>
          </a:effectRef>
          <a:fontRef idx="minor">
            <a:schemeClr val="dk1"/>
          </a:fontRef>
        </p:style>
        <p:txBody>
          <a:bodyPr wrap="square" lIns="182880" tIns="146304" rIns="182880" bIns="146304" rtlCol="0" anchor="ctr" anchorCtr="0">
            <a:noAutofit/>
          </a:bodyPr>
          <a:lstStyle/>
          <a:p>
            <a:pPr defTabSz="932597">
              <a:spcBef>
                <a:spcPts val="1224"/>
              </a:spcBef>
            </a:pPr>
            <a:r>
              <a:rPr lang="en-US" sz="3200" dirty="0">
                <a:gradFill>
                  <a:gsLst>
                    <a:gs pos="2920">
                      <a:srgbClr val="FFFFFF"/>
                    </a:gs>
                    <a:gs pos="100000">
                      <a:srgbClr val="FFFFFF"/>
                    </a:gs>
                  </a:gsLst>
                  <a:lin ang="5400000" scaled="0"/>
                </a:gradFill>
                <a:latin typeface="Segoe UI Light"/>
              </a:rPr>
              <a:t>2. Which </a:t>
            </a:r>
            <a:r>
              <a:rPr lang="en-US" sz="3200" dirty="0" smtClean="0">
                <a:gradFill>
                  <a:gsLst>
                    <a:gs pos="2920">
                      <a:srgbClr val="FFFFFF"/>
                    </a:gs>
                    <a:gs pos="100000">
                      <a:srgbClr val="FFFFFF"/>
                    </a:gs>
                  </a:gsLst>
                  <a:lin ang="5400000" scaled="0"/>
                </a:gradFill>
                <a:latin typeface="Segoe UI Light"/>
              </a:rPr>
              <a:t>machines will soon fail</a:t>
            </a:r>
            <a:r>
              <a:rPr lang="en-US" sz="3200" dirty="0">
                <a:gradFill>
                  <a:gsLst>
                    <a:gs pos="2920">
                      <a:srgbClr val="FFFFFF"/>
                    </a:gs>
                    <a:gs pos="100000">
                      <a:srgbClr val="FFFFFF"/>
                    </a:gs>
                  </a:gsLst>
                  <a:lin ang="5400000" scaled="0"/>
                </a:gradFill>
                <a:latin typeface="Segoe UI Light"/>
              </a:rPr>
              <a:t>?</a:t>
            </a:r>
          </a:p>
        </p:txBody>
      </p:sp>
      <p:sp>
        <p:nvSpPr>
          <p:cNvPr id="23" name="Rectangle 22"/>
          <p:cNvSpPr/>
          <p:nvPr/>
        </p:nvSpPr>
        <p:spPr>
          <a:xfrm>
            <a:off x="2193447" y="4971212"/>
            <a:ext cx="9785828" cy="1371600"/>
          </a:xfrm>
          <a:prstGeom prst="rect">
            <a:avLst/>
          </a:prstGeom>
          <a:solidFill>
            <a:schemeClr val="bg2">
              <a:lumMod val="50000"/>
            </a:schemeClr>
          </a:solidFill>
          <a:ln>
            <a:noFill/>
          </a:ln>
        </p:spPr>
        <p:style>
          <a:lnRef idx="2">
            <a:schemeClr val="accent1"/>
          </a:lnRef>
          <a:fillRef idx="1">
            <a:schemeClr val="lt1"/>
          </a:fillRef>
          <a:effectRef idx="0">
            <a:schemeClr val="accent1"/>
          </a:effectRef>
          <a:fontRef idx="minor">
            <a:schemeClr val="dk1"/>
          </a:fontRef>
        </p:style>
        <p:txBody>
          <a:bodyPr wrap="square" lIns="182880" tIns="146304" rIns="182880" bIns="146304" rtlCol="0" anchor="ctr" anchorCtr="0">
            <a:noAutofit/>
          </a:bodyPr>
          <a:lstStyle/>
          <a:p>
            <a:pPr>
              <a:spcBef>
                <a:spcPts val="1224"/>
              </a:spcBef>
            </a:pPr>
            <a:r>
              <a:rPr lang="en-US" sz="3200" dirty="0">
                <a:gradFill>
                  <a:gsLst>
                    <a:gs pos="2920">
                      <a:srgbClr val="FFFFFF"/>
                    </a:gs>
                    <a:gs pos="100000">
                      <a:srgbClr val="FFFFFF"/>
                    </a:gs>
                  </a:gsLst>
                  <a:lin ang="5400000" scaled="0"/>
                </a:gradFill>
                <a:latin typeface="Segoe UI Light"/>
              </a:rPr>
              <a:t>3. How </a:t>
            </a:r>
            <a:r>
              <a:rPr lang="en-US" sz="3200" dirty="0" smtClean="0">
                <a:gradFill>
                  <a:gsLst>
                    <a:gs pos="2920">
                      <a:srgbClr val="FFFFFF"/>
                    </a:gs>
                    <a:gs pos="100000">
                      <a:srgbClr val="FFFFFF"/>
                    </a:gs>
                  </a:gsLst>
                  <a:lin ang="5400000" scaled="0"/>
                </a:gradFill>
                <a:latin typeface="Segoe UI Light"/>
              </a:rPr>
              <a:t>do we plan maintenance</a:t>
            </a:r>
            <a:r>
              <a:rPr lang="en-US" sz="3200" dirty="0">
                <a:gradFill>
                  <a:gsLst>
                    <a:gs pos="2920">
                      <a:srgbClr val="FFFFFF"/>
                    </a:gs>
                    <a:gs pos="100000">
                      <a:srgbClr val="FFFFFF"/>
                    </a:gs>
                  </a:gsLst>
                  <a:lin ang="5400000" scaled="0"/>
                </a:gradFill>
                <a:latin typeface="Segoe UI Light"/>
              </a:rPr>
              <a:t>? </a:t>
            </a:r>
          </a:p>
        </p:txBody>
      </p:sp>
      <p:graphicFrame>
        <p:nvGraphicFramePr>
          <p:cNvPr id="6" name="Object 5"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94210"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Questions and solutions</a:t>
            </a:r>
            <a:br>
              <a:rPr lang="en-US" dirty="0" smtClean="0"/>
            </a:br>
            <a:r>
              <a:rPr lang="en-US" sz="4000" dirty="0">
                <a:gradFill>
                  <a:gsLst>
                    <a:gs pos="2920">
                      <a:schemeClr val="tx1"/>
                    </a:gs>
                    <a:gs pos="100000">
                      <a:schemeClr val="tx1"/>
                    </a:gs>
                  </a:gsLst>
                  <a:lin ang="5400000" scaled="0"/>
                </a:gradFill>
                <a:latin typeface="Segoe UI Light" panose="020B0502040204020203" pitchFamily="34" charset="0"/>
                <a:cs typeface="Segoe UI Light" panose="020B0502040204020203" pitchFamily="34" charset="0"/>
              </a:rPr>
              <a:t>Azure Cloud Services + Machine Learning to the Rescue</a:t>
            </a:r>
            <a:r>
              <a:rPr lang="en-US" sz="4000" dirty="0" smtClean="0">
                <a:gradFill>
                  <a:gsLst>
                    <a:gs pos="2920">
                      <a:schemeClr val="tx1"/>
                    </a:gs>
                    <a:gs pos="100000">
                      <a:schemeClr val="tx1"/>
                    </a:gs>
                  </a:gsLst>
                  <a:lin ang="5400000" scaled="0"/>
                </a:gradFill>
                <a:latin typeface="Segoe UI Light" panose="020B0502040204020203" pitchFamily="34" charset="0"/>
                <a:cs typeface="Segoe UI Light" panose="020B0502040204020203" pitchFamily="34" charset="0"/>
              </a:rPr>
              <a:t>!</a:t>
            </a:r>
            <a:endParaRPr lang="en-US" sz="4000" dirty="0">
              <a:gradFill>
                <a:gsLst>
                  <a:gs pos="2920">
                    <a:schemeClr val="tx1"/>
                  </a:gs>
                  <a:gs pos="100000">
                    <a:schemeClr val="tx1"/>
                  </a:gs>
                </a:gsLst>
                <a:lin ang="5400000" scaled="0"/>
              </a:gradFill>
            </a:endParaRPr>
          </a:p>
        </p:txBody>
      </p:sp>
      <p:sp>
        <p:nvSpPr>
          <p:cNvPr id="15" name="Rectangle 14"/>
          <p:cNvSpPr/>
          <p:nvPr/>
        </p:nvSpPr>
        <p:spPr>
          <a:xfrm>
            <a:off x="2193447" y="1932164"/>
            <a:ext cx="9785828" cy="1371600"/>
          </a:xfrm>
          <a:prstGeom prst="rect">
            <a:avLst/>
          </a:prstGeom>
          <a:solidFill>
            <a:schemeClr val="bg2">
              <a:lumMod val="50000"/>
            </a:schemeClr>
          </a:solidFill>
        </p:spPr>
        <p:txBody>
          <a:bodyPr wrap="none" lIns="182880" tIns="146304" rIns="182880" bIns="146304" anchor="ctr" anchorCtr="0">
            <a:noAutofit/>
          </a:bodyPr>
          <a:lstStyle/>
          <a:p>
            <a:pPr defTabSz="932597">
              <a:spcBef>
                <a:spcPts val="1224"/>
              </a:spcBef>
            </a:pPr>
            <a:r>
              <a:rPr lang="en-US" sz="3200" dirty="0">
                <a:gradFill>
                  <a:gsLst>
                    <a:gs pos="2920">
                      <a:srgbClr val="FFFFFF"/>
                    </a:gs>
                    <a:gs pos="100000">
                      <a:srgbClr val="FFFFFF"/>
                    </a:gs>
                  </a:gsLst>
                  <a:lin ang="5400000" scaled="0"/>
                </a:gradFill>
                <a:latin typeface="Segoe UI Light"/>
              </a:rPr>
              <a:t>1. Which </a:t>
            </a:r>
            <a:r>
              <a:rPr lang="en-US" sz="3200" dirty="0" smtClean="0">
                <a:gradFill>
                  <a:gsLst>
                    <a:gs pos="2920">
                      <a:srgbClr val="FFFFFF"/>
                    </a:gs>
                    <a:gs pos="100000">
                      <a:srgbClr val="FFFFFF"/>
                    </a:gs>
                  </a:gsLst>
                  <a:lin ang="5400000" scaled="0"/>
                </a:gradFill>
                <a:latin typeface="Segoe UI Light"/>
              </a:rPr>
              <a:t>machines have failed</a:t>
            </a:r>
            <a:r>
              <a:rPr lang="en-US" sz="3200" dirty="0">
                <a:gradFill>
                  <a:gsLst>
                    <a:gs pos="2920">
                      <a:srgbClr val="FFFFFF"/>
                    </a:gs>
                    <a:gs pos="100000">
                      <a:srgbClr val="FFFFFF"/>
                    </a:gs>
                  </a:gsLst>
                  <a:lin ang="5400000" scaled="0"/>
                </a:gradFill>
                <a:latin typeface="Segoe UI Light"/>
              </a:rPr>
              <a:t>?</a:t>
            </a:r>
          </a:p>
        </p:txBody>
      </p:sp>
      <p:grpSp>
        <p:nvGrpSpPr>
          <p:cNvPr id="9" name="Group 8"/>
          <p:cNvGrpSpPr/>
          <p:nvPr/>
        </p:nvGrpSpPr>
        <p:grpSpPr>
          <a:xfrm>
            <a:off x="483672" y="3451688"/>
            <a:ext cx="1709775" cy="1371600"/>
            <a:chOff x="483672" y="3191554"/>
            <a:chExt cx="1709775" cy="1371600"/>
          </a:xfrm>
        </p:grpSpPr>
        <p:sp>
          <p:nvSpPr>
            <p:cNvPr id="14" name="Rectangle 13"/>
            <p:cNvSpPr/>
            <p:nvPr/>
          </p:nvSpPr>
          <p:spPr>
            <a:xfrm>
              <a:off x="483672" y="3191554"/>
              <a:ext cx="1709775" cy="1371600"/>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pic>
          <p:nvPicPr>
            <p:cNvPr id="17" name="Picture 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22024" y="3513579"/>
              <a:ext cx="633070" cy="727551"/>
            </a:xfrm>
            <a:prstGeom prst="rect">
              <a:avLst/>
            </a:prstGeom>
          </p:spPr>
        </p:pic>
      </p:grpSp>
      <p:grpSp>
        <p:nvGrpSpPr>
          <p:cNvPr id="10" name="Group 9"/>
          <p:cNvGrpSpPr/>
          <p:nvPr/>
        </p:nvGrpSpPr>
        <p:grpSpPr>
          <a:xfrm>
            <a:off x="483674" y="1932164"/>
            <a:ext cx="1709775" cy="1371600"/>
            <a:chOff x="483674" y="1796696"/>
            <a:chExt cx="1709775" cy="1371600"/>
          </a:xfrm>
        </p:grpSpPr>
        <p:sp>
          <p:nvSpPr>
            <p:cNvPr id="12" name="Rectangle 11"/>
            <p:cNvSpPr/>
            <p:nvPr/>
          </p:nvSpPr>
          <p:spPr>
            <a:xfrm>
              <a:off x="483674" y="1796696"/>
              <a:ext cx="1709775" cy="1371600"/>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pic>
          <p:nvPicPr>
            <p:cNvPr id="18" name="Picture 1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0875" y="2162492"/>
              <a:ext cx="815372" cy="640009"/>
            </a:xfrm>
            <a:prstGeom prst="rect">
              <a:avLst/>
            </a:prstGeom>
          </p:spPr>
        </p:pic>
      </p:grpSp>
      <p:grpSp>
        <p:nvGrpSpPr>
          <p:cNvPr id="7" name="Group 6"/>
          <p:cNvGrpSpPr/>
          <p:nvPr/>
        </p:nvGrpSpPr>
        <p:grpSpPr>
          <a:xfrm>
            <a:off x="483674" y="4971212"/>
            <a:ext cx="1709775" cy="1371600"/>
            <a:chOff x="483674" y="4641357"/>
            <a:chExt cx="1709775" cy="1371600"/>
          </a:xfrm>
        </p:grpSpPr>
        <p:sp>
          <p:nvSpPr>
            <p:cNvPr id="13" name="Rectangle 12"/>
            <p:cNvSpPr/>
            <p:nvPr/>
          </p:nvSpPr>
          <p:spPr>
            <a:xfrm>
              <a:off x="483674" y="4641357"/>
              <a:ext cx="1709775" cy="1371600"/>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pic>
          <p:nvPicPr>
            <p:cNvPr id="19" name="Picture 18"/>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50050" y="4933330"/>
              <a:ext cx="777023" cy="787654"/>
            </a:xfrm>
            <a:prstGeom prst="rect">
              <a:avLst/>
            </a:prstGeom>
          </p:spPr>
        </p:pic>
      </p:grpSp>
    </p:spTree>
    <p:extLst>
      <p:ext uri="{BB962C8B-B14F-4D97-AF65-F5344CB8AC3E}">
        <p14:creationId xmlns:p14="http://schemas.microsoft.com/office/powerpoint/2010/main" val="137488576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8000957" y="1789329"/>
            <a:ext cx="3264112" cy="3081620"/>
          </a:xfrm>
          <a:prstGeom prst="rect">
            <a:avLst/>
          </a:prstGeom>
          <a:solidFill>
            <a:schemeClr val="bg2">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defTabSz="932597"/>
            <a:endParaRPr lang="en-US" sz="1836" b="1" dirty="0">
              <a:solidFill>
                <a:srgbClr val="000000">
                  <a:lumMod val="75000"/>
                  <a:lumOff val="25000"/>
                </a:srgbClr>
              </a:solidFill>
              <a:latin typeface="Segoe UI Semibold" panose="020B0702040204020203" pitchFamily="34" charset="0"/>
            </a:endParaRPr>
          </a:p>
        </p:txBody>
      </p:sp>
      <p:graphicFrame>
        <p:nvGraphicFramePr>
          <p:cNvPr id="8" name="Object 7"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95234"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Application phases</a:t>
            </a:r>
            <a:endParaRPr lang="en-US" dirty="0"/>
          </a:p>
        </p:txBody>
      </p:sp>
      <p:sp>
        <p:nvSpPr>
          <p:cNvPr id="18" name="Rectangle 17"/>
          <p:cNvSpPr/>
          <p:nvPr/>
        </p:nvSpPr>
        <p:spPr>
          <a:xfrm>
            <a:off x="944263" y="1785462"/>
            <a:ext cx="3264408" cy="3009436"/>
          </a:xfrm>
          <a:prstGeom prst="rect">
            <a:avLst/>
          </a:prstGeom>
          <a:solidFill>
            <a:schemeClr val="bg2">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defTabSz="932597"/>
            <a:endParaRPr lang="en-US" sz="1836" b="1" dirty="0">
              <a:solidFill>
                <a:srgbClr val="000000">
                  <a:lumMod val="75000"/>
                  <a:lumOff val="25000"/>
                </a:srgbClr>
              </a:solidFill>
              <a:latin typeface="Segoe UI Semibold" panose="020B0702040204020203" pitchFamily="34" charset="0"/>
            </a:endParaRPr>
          </a:p>
        </p:txBody>
      </p:sp>
      <p:sp>
        <p:nvSpPr>
          <p:cNvPr id="31" name="Rectangle 30"/>
          <p:cNvSpPr/>
          <p:nvPr/>
        </p:nvSpPr>
        <p:spPr>
          <a:xfrm>
            <a:off x="4470378" y="1787403"/>
            <a:ext cx="3264112" cy="3093109"/>
          </a:xfrm>
          <a:prstGeom prst="rect">
            <a:avLst/>
          </a:prstGeom>
          <a:solidFill>
            <a:schemeClr val="bg2">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defTabSz="932597"/>
            <a:endParaRPr lang="en-US" sz="1836" b="1" dirty="0">
              <a:solidFill>
                <a:srgbClr val="000000">
                  <a:lumMod val="75000"/>
                  <a:lumOff val="25000"/>
                </a:srgbClr>
              </a:solidFill>
              <a:latin typeface="Segoe UI Semibold" panose="020B0702040204020203" pitchFamily="34" charset="0"/>
            </a:endParaRPr>
          </a:p>
        </p:txBody>
      </p:sp>
      <p:sp>
        <p:nvSpPr>
          <p:cNvPr id="21" name="Rectangle 20"/>
          <p:cNvSpPr/>
          <p:nvPr/>
        </p:nvSpPr>
        <p:spPr>
          <a:xfrm>
            <a:off x="944263" y="4771932"/>
            <a:ext cx="3264408" cy="1745827"/>
          </a:xfrm>
          <a:prstGeom prst="rect">
            <a:avLst/>
          </a:prstGeom>
          <a:solidFill>
            <a:schemeClr val="accent2"/>
          </a:solidFill>
          <a:ln w="3175">
            <a:noFill/>
          </a:ln>
        </p:spPr>
        <p:style>
          <a:lnRef idx="2">
            <a:schemeClr val="accent1"/>
          </a:lnRef>
          <a:fillRef idx="1">
            <a:schemeClr val="lt1"/>
          </a:fillRef>
          <a:effectRef idx="0">
            <a:schemeClr val="accent1"/>
          </a:effectRef>
          <a:fontRef idx="minor">
            <a:schemeClr val="dk1"/>
          </a:fontRef>
        </p:style>
        <p:txBody>
          <a:bodyPr wrap="square" lIns="182880" tIns="146304" rIns="182880" bIns="146304" rtlCol="0" anchor="t" anchorCtr="0">
            <a:noAutofit/>
          </a:bodyPr>
          <a:lstStyle/>
          <a:p>
            <a:pPr marL="174625" indent="-174625" defTabSz="932597">
              <a:lnSpc>
                <a:spcPct val="90000"/>
              </a:lnSpc>
              <a:spcBef>
                <a:spcPts val="600"/>
              </a:spcBef>
              <a:buFont typeface="Arial" panose="020B0604020202020204" pitchFamily="34" charset="0"/>
              <a:buChar char="•"/>
            </a:pPr>
            <a:r>
              <a:rPr lang="en-US" sz="1400" dirty="0">
                <a:gradFill>
                  <a:gsLst>
                    <a:gs pos="2920">
                      <a:srgbClr val="FFFFFF"/>
                    </a:gs>
                    <a:gs pos="100000">
                      <a:srgbClr val="FFFFFF"/>
                    </a:gs>
                  </a:gsLst>
                  <a:lin ang="5400000" scaled="0"/>
                </a:gradFill>
              </a:rPr>
              <a:t>Damage is reported by customer or during weekly restocking </a:t>
            </a:r>
            <a:r>
              <a:rPr lang="en-US" sz="1400" dirty="0" smtClean="0">
                <a:gradFill>
                  <a:gsLst>
                    <a:gs pos="2920">
                      <a:srgbClr val="FFFFFF"/>
                    </a:gs>
                    <a:gs pos="100000">
                      <a:srgbClr val="FFFFFF"/>
                    </a:gs>
                  </a:gsLst>
                  <a:lin ang="5400000" scaled="0"/>
                </a:gradFill>
              </a:rPr>
              <a:t>routes</a:t>
            </a:r>
            <a:endParaRPr lang="en-US" sz="1400" dirty="0">
              <a:gradFill>
                <a:gsLst>
                  <a:gs pos="2920">
                    <a:srgbClr val="FFFFFF"/>
                  </a:gs>
                  <a:gs pos="100000">
                    <a:srgbClr val="FFFFFF"/>
                  </a:gs>
                </a:gsLst>
                <a:lin ang="5400000" scaled="0"/>
              </a:gradFill>
            </a:endParaRPr>
          </a:p>
          <a:p>
            <a:pPr marL="174625" indent="-174625" defTabSz="932597">
              <a:lnSpc>
                <a:spcPct val="90000"/>
              </a:lnSpc>
              <a:spcBef>
                <a:spcPts val="600"/>
              </a:spcBef>
              <a:buFont typeface="Arial" panose="020B0604020202020204" pitchFamily="34" charset="0"/>
              <a:buChar char="•"/>
            </a:pPr>
            <a:r>
              <a:rPr lang="en-US" sz="1400" dirty="0">
                <a:gradFill>
                  <a:gsLst>
                    <a:gs pos="2920">
                      <a:srgbClr val="FFFFFF"/>
                    </a:gs>
                    <a:gs pos="100000">
                      <a:srgbClr val="FFFFFF"/>
                    </a:gs>
                  </a:gsLst>
                  <a:lin ang="5400000" scaled="0"/>
                </a:gradFill>
              </a:rPr>
              <a:t>Technician must be scheduled </a:t>
            </a:r>
            <a:br>
              <a:rPr lang="en-US" sz="1400" dirty="0">
                <a:gradFill>
                  <a:gsLst>
                    <a:gs pos="2920">
                      <a:srgbClr val="FFFFFF"/>
                    </a:gs>
                    <a:gs pos="100000">
                      <a:srgbClr val="FFFFFF"/>
                    </a:gs>
                  </a:gsLst>
                  <a:lin ang="5400000" scaled="0"/>
                </a:gradFill>
              </a:rPr>
            </a:br>
            <a:r>
              <a:rPr lang="en-US" sz="1400" dirty="0">
                <a:gradFill>
                  <a:gsLst>
                    <a:gs pos="2920">
                      <a:srgbClr val="FFFFFF"/>
                    </a:gs>
                    <a:gs pos="100000">
                      <a:srgbClr val="FFFFFF"/>
                    </a:gs>
                  </a:gsLst>
                  <a:lin ang="5400000" scaled="0"/>
                </a:gradFill>
              </a:rPr>
              <a:t>to </a:t>
            </a:r>
            <a:r>
              <a:rPr lang="en-US" sz="1400" dirty="0" smtClean="0">
                <a:gradFill>
                  <a:gsLst>
                    <a:gs pos="2920">
                      <a:srgbClr val="FFFFFF"/>
                    </a:gs>
                    <a:gs pos="100000">
                      <a:srgbClr val="FFFFFF"/>
                    </a:gs>
                  </a:gsLst>
                  <a:lin ang="5400000" scaled="0"/>
                </a:gradFill>
              </a:rPr>
              <a:t>investigate</a:t>
            </a:r>
            <a:endParaRPr lang="en-US" sz="1400" dirty="0">
              <a:gradFill>
                <a:gsLst>
                  <a:gs pos="2920">
                    <a:srgbClr val="FFFFFF"/>
                  </a:gs>
                  <a:gs pos="100000">
                    <a:srgbClr val="FFFFFF"/>
                  </a:gs>
                </a:gsLst>
                <a:lin ang="5400000" scaled="0"/>
              </a:gradFill>
            </a:endParaRPr>
          </a:p>
          <a:p>
            <a:pPr marL="174625" indent="-174625" defTabSz="932597">
              <a:lnSpc>
                <a:spcPct val="90000"/>
              </a:lnSpc>
              <a:spcBef>
                <a:spcPts val="600"/>
              </a:spcBef>
              <a:buFont typeface="Arial" panose="020B0604020202020204" pitchFamily="34" charset="0"/>
              <a:buChar char="•"/>
            </a:pPr>
            <a:r>
              <a:rPr lang="en-US" sz="1400" dirty="0">
                <a:gradFill>
                  <a:gsLst>
                    <a:gs pos="2920">
                      <a:srgbClr val="FFFFFF"/>
                    </a:gs>
                    <a:gs pos="100000">
                      <a:srgbClr val="FFFFFF"/>
                    </a:gs>
                  </a:gsLst>
                  <a:lin ang="5400000" scaled="0"/>
                </a:gradFill>
              </a:rPr>
              <a:t>Process take up to </a:t>
            </a:r>
            <a:r>
              <a:rPr lang="en-US" sz="1400" dirty="0" smtClean="0">
                <a:gradFill>
                  <a:gsLst>
                    <a:gs pos="2920">
                      <a:srgbClr val="FFFFFF"/>
                    </a:gs>
                    <a:gs pos="100000">
                      <a:srgbClr val="FFFFFF"/>
                    </a:gs>
                  </a:gsLst>
                  <a:lin ang="5400000" scaled="0"/>
                </a:gradFill>
              </a:rPr>
              <a:t>eight </a:t>
            </a:r>
            <a:r>
              <a:rPr lang="en-US" sz="1400" dirty="0">
                <a:gradFill>
                  <a:gsLst>
                    <a:gs pos="2920">
                      <a:srgbClr val="FFFFFF"/>
                    </a:gs>
                    <a:gs pos="100000">
                      <a:srgbClr val="FFFFFF"/>
                    </a:gs>
                  </a:gsLst>
                  <a:lin ang="5400000" scaled="0"/>
                </a:gradFill>
              </a:rPr>
              <a:t>days to </a:t>
            </a:r>
            <a:r>
              <a:rPr lang="en-US" sz="1400" dirty="0" err="1" smtClean="0">
                <a:gradFill>
                  <a:gsLst>
                    <a:gs pos="2920">
                      <a:srgbClr val="FFFFFF"/>
                    </a:gs>
                    <a:gs pos="100000">
                      <a:srgbClr val="FFFFFF"/>
                    </a:gs>
                  </a:gsLst>
                  <a:lin ang="5400000" scaled="0"/>
                </a:gradFill>
              </a:rPr>
              <a:t>fixa</a:t>
            </a:r>
            <a:r>
              <a:rPr lang="en-US" sz="1400" dirty="0" smtClean="0">
                <a:gradFill>
                  <a:gsLst>
                    <a:gs pos="2920">
                      <a:srgbClr val="FFFFFF"/>
                    </a:gs>
                    <a:gs pos="100000">
                      <a:srgbClr val="FFFFFF"/>
                    </a:gs>
                  </a:gsLst>
                  <a:lin ang="5400000" scaled="0"/>
                </a:gradFill>
              </a:rPr>
              <a:t> </a:t>
            </a:r>
            <a:r>
              <a:rPr lang="en-US" sz="1400" dirty="0">
                <a:gradFill>
                  <a:gsLst>
                    <a:gs pos="2920">
                      <a:srgbClr val="FFFFFF"/>
                    </a:gs>
                    <a:gs pos="100000">
                      <a:srgbClr val="FFFFFF"/>
                    </a:gs>
                  </a:gsLst>
                  <a:lin ang="5400000" scaled="0"/>
                </a:gradFill>
              </a:rPr>
              <a:t>broken machine</a:t>
            </a:r>
          </a:p>
        </p:txBody>
      </p:sp>
      <p:sp>
        <p:nvSpPr>
          <p:cNvPr id="24" name="Rectangle 23"/>
          <p:cNvSpPr/>
          <p:nvPr/>
        </p:nvSpPr>
        <p:spPr>
          <a:xfrm>
            <a:off x="4470378" y="4773873"/>
            <a:ext cx="3264112" cy="1745827"/>
          </a:xfrm>
          <a:prstGeom prst="rect">
            <a:avLst/>
          </a:prstGeom>
          <a:solidFill>
            <a:schemeClr val="accent2"/>
          </a:solidFill>
          <a:ln w="3175">
            <a:noFill/>
          </a:ln>
        </p:spPr>
        <p:style>
          <a:lnRef idx="2">
            <a:schemeClr val="accent1"/>
          </a:lnRef>
          <a:fillRef idx="1">
            <a:schemeClr val="lt1"/>
          </a:fillRef>
          <a:effectRef idx="0">
            <a:schemeClr val="accent1"/>
          </a:effectRef>
          <a:fontRef idx="minor">
            <a:schemeClr val="dk1"/>
          </a:fontRef>
        </p:style>
        <p:txBody>
          <a:bodyPr wrap="square" lIns="182880" tIns="146304" rIns="182880" bIns="146304" rtlCol="0" anchor="t" anchorCtr="0">
            <a:noAutofit/>
          </a:bodyPr>
          <a:lstStyle/>
          <a:p>
            <a:pPr marL="174625" indent="-174625" defTabSz="932597">
              <a:lnSpc>
                <a:spcPct val="90000"/>
              </a:lnSpc>
              <a:spcBef>
                <a:spcPts val="600"/>
              </a:spcBef>
              <a:buFont typeface="Arial" panose="020B0604020202020204" pitchFamily="34" charset="0"/>
              <a:buChar char="•"/>
            </a:pPr>
            <a:r>
              <a:rPr lang="en-US" sz="1400" dirty="0">
                <a:gradFill>
                  <a:gsLst>
                    <a:gs pos="2920">
                      <a:srgbClr val="FFFFFF"/>
                    </a:gs>
                    <a:gs pos="100000">
                      <a:srgbClr val="FFFFFF"/>
                    </a:gs>
                  </a:gsLst>
                  <a:lin ang="5400000" scaled="0"/>
                </a:gradFill>
              </a:rPr>
              <a:t>Sensor data is used to monitor cooler condition in real-time</a:t>
            </a:r>
          </a:p>
          <a:p>
            <a:pPr marL="174625" indent="-174625" defTabSz="932597">
              <a:lnSpc>
                <a:spcPct val="90000"/>
              </a:lnSpc>
              <a:spcBef>
                <a:spcPts val="600"/>
              </a:spcBef>
              <a:buFont typeface="Arial" panose="020B0604020202020204" pitchFamily="34" charset="0"/>
              <a:buChar char="•"/>
            </a:pPr>
            <a:r>
              <a:rPr lang="en-US" sz="1400" dirty="0">
                <a:gradFill>
                  <a:gsLst>
                    <a:gs pos="2920">
                      <a:srgbClr val="FFFFFF"/>
                    </a:gs>
                    <a:gs pos="100000">
                      <a:srgbClr val="FFFFFF"/>
                    </a:gs>
                  </a:gsLst>
                  <a:lin ang="5400000" scaled="0"/>
                </a:gradFill>
              </a:rPr>
              <a:t>Broken coolers are identified</a:t>
            </a:r>
            <a:br>
              <a:rPr lang="en-US" sz="1400" dirty="0">
                <a:gradFill>
                  <a:gsLst>
                    <a:gs pos="2920">
                      <a:srgbClr val="FFFFFF"/>
                    </a:gs>
                    <a:gs pos="100000">
                      <a:srgbClr val="FFFFFF"/>
                    </a:gs>
                  </a:gsLst>
                  <a:lin ang="5400000" scaled="0"/>
                </a:gradFill>
              </a:rPr>
            </a:br>
            <a:r>
              <a:rPr lang="en-US" sz="1400" dirty="0">
                <a:gradFill>
                  <a:gsLst>
                    <a:gs pos="2920">
                      <a:srgbClr val="FFFFFF"/>
                    </a:gs>
                    <a:gs pos="100000">
                      <a:srgbClr val="FFFFFF"/>
                    </a:gs>
                  </a:gsLst>
                  <a:lin ang="5400000" scaled="0"/>
                </a:gradFill>
              </a:rPr>
              <a:t>at time of failure</a:t>
            </a:r>
          </a:p>
          <a:p>
            <a:pPr marL="174625" indent="-174625" defTabSz="932597">
              <a:lnSpc>
                <a:spcPct val="90000"/>
              </a:lnSpc>
              <a:spcBef>
                <a:spcPts val="600"/>
              </a:spcBef>
              <a:buFont typeface="Arial" panose="020B0604020202020204" pitchFamily="34" charset="0"/>
              <a:buChar char="•"/>
            </a:pPr>
            <a:r>
              <a:rPr lang="en-US" sz="1400" dirty="0">
                <a:gradFill>
                  <a:gsLst>
                    <a:gs pos="2920">
                      <a:srgbClr val="FFFFFF"/>
                    </a:gs>
                    <a:gs pos="100000">
                      <a:srgbClr val="FFFFFF"/>
                    </a:gs>
                  </a:gsLst>
                  <a:lin ang="5400000" scaled="0"/>
                </a:gradFill>
              </a:rPr>
              <a:t>Lost sales remain due to maintenance lead teams</a:t>
            </a:r>
            <a:br>
              <a:rPr lang="en-US" sz="1400" dirty="0">
                <a:gradFill>
                  <a:gsLst>
                    <a:gs pos="2920">
                      <a:srgbClr val="FFFFFF"/>
                    </a:gs>
                    <a:gs pos="100000">
                      <a:srgbClr val="FFFFFF"/>
                    </a:gs>
                  </a:gsLst>
                  <a:lin ang="5400000" scaled="0"/>
                </a:gradFill>
              </a:rPr>
            </a:br>
            <a:r>
              <a:rPr lang="en-US" sz="1400" dirty="0">
                <a:gradFill>
                  <a:gsLst>
                    <a:gs pos="2920">
                      <a:srgbClr val="FFFFFF"/>
                    </a:gs>
                    <a:gs pos="100000">
                      <a:srgbClr val="FFFFFF"/>
                    </a:gs>
                  </a:gsLst>
                  <a:lin ang="5400000" scaled="0"/>
                </a:gradFill>
              </a:rPr>
              <a:t>(parts and repair technicians)</a:t>
            </a:r>
          </a:p>
        </p:txBody>
      </p:sp>
      <p:sp>
        <p:nvSpPr>
          <p:cNvPr id="49" name="Rectangle 48"/>
          <p:cNvSpPr/>
          <p:nvPr/>
        </p:nvSpPr>
        <p:spPr>
          <a:xfrm>
            <a:off x="8000957" y="4775800"/>
            <a:ext cx="3264112" cy="1743076"/>
          </a:xfrm>
          <a:prstGeom prst="rect">
            <a:avLst/>
          </a:prstGeom>
          <a:solidFill>
            <a:schemeClr val="accent2"/>
          </a:solidFill>
          <a:ln w="3175">
            <a:noFill/>
          </a:ln>
        </p:spPr>
        <p:style>
          <a:lnRef idx="2">
            <a:schemeClr val="accent1"/>
          </a:lnRef>
          <a:fillRef idx="1">
            <a:schemeClr val="lt1"/>
          </a:fillRef>
          <a:effectRef idx="0">
            <a:schemeClr val="accent1"/>
          </a:effectRef>
          <a:fontRef idx="minor">
            <a:schemeClr val="dk1"/>
          </a:fontRef>
        </p:style>
        <p:txBody>
          <a:bodyPr wrap="square" lIns="182880" tIns="146304" rIns="182880" bIns="146304" rtlCol="0" anchor="t" anchorCtr="0">
            <a:noAutofit/>
          </a:bodyPr>
          <a:lstStyle/>
          <a:p>
            <a:pPr marL="174625" indent="-174625" defTabSz="932597">
              <a:lnSpc>
                <a:spcPct val="90000"/>
              </a:lnSpc>
              <a:spcBef>
                <a:spcPts val="600"/>
              </a:spcBef>
              <a:buFont typeface="Arial" panose="020B0604020202020204" pitchFamily="34" charset="0"/>
              <a:buChar char="•"/>
            </a:pPr>
            <a:r>
              <a:rPr lang="en-US" sz="1400" dirty="0">
                <a:gradFill>
                  <a:gsLst>
                    <a:gs pos="2920">
                      <a:srgbClr val="FFFFFF"/>
                    </a:gs>
                    <a:gs pos="100000">
                      <a:srgbClr val="FFFFFF"/>
                    </a:gs>
                  </a:gsLst>
                  <a:lin ang="5400000" scaled="0"/>
                </a:gradFill>
              </a:rPr>
              <a:t>Azure ML predicts where, when,</a:t>
            </a:r>
            <a:br>
              <a:rPr lang="en-US" sz="1400" dirty="0">
                <a:gradFill>
                  <a:gsLst>
                    <a:gs pos="2920">
                      <a:srgbClr val="FFFFFF"/>
                    </a:gs>
                    <a:gs pos="100000">
                      <a:srgbClr val="FFFFFF"/>
                    </a:gs>
                  </a:gsLst>
                  <a:lin ang="5400000" scaled="0"/>
                </a:gradFill>
              </a:rPr>
            </a:br>
            <a:r>
              <a:rPr lang="en-US" sz="1400" dirty="0">
                <a:gradFill>
                  <a:gsLst>
                    <a:gs pos="2920">
                      <a:srgbClr val="FFFFFF"/>
                    </a:gs>
                    <a:gs pos="100000">
                      <a:srgbClr val="FFFFFF"/>
                    </a:gs>
                  </a:gsLst>
                  <a:lin ang="5400000" scaled="0"/>
                </a:gradFill>
              </a:rPr>
              <a:t>and what failures will occur based on sensor data</a:t>
            </a:r>
          </a:p>
          <a:p>
            <a:pPr marL="174625" indent="-174625" defTabSz="932597">
              <a:lnSpc>
                <a:spcPct val="90000"/>
              </a:lnSpc>
              <a:spcBef>
                <a:spcPts val="600"/>
              </a:spcBef>
              <a:buFont typeface="Arial" panose="020B0604020202020204" pitchFamily="34" charset="0"/>
              <a:buChar char="•"/>
            </a:pPr>
            <a:r>
              <a:rPr lang="en-US" sz="1400" dirty="0">
                <a:gradFill>
                  <a:gsLst>
                    <a:gs pos="2920">
                      <a:srgbClr val="FFFFFF"/>
                    </a:gs>
                    <a:gs pos="100000">
                      <a:srgbClr val="FFFFFF"/>
                    </a:gs>
                  </a:gsLst>
                  <a:lin ang="5400000" scaled="0"/>
                </a:gradFill>
              </a:rPr>
              <a:t>Spare parts and repairs can be scheduled before machines shut down leading to no lost sales</a:t>
            </a:r>
          </a:p>
          <a:p>
            <a:pPr marL="291436" indent="-291436" defTabSz="932597">
              <a:lnSpc>
                <a:spcPct val="90000"/>
              </a:lnSpc>
              <a:spcBef>
                <a:spcPts val="600"/>
              </a:spcBef>
              <a:buFont typeface="Arial" panose="020B0604020202020204" pitchFamily="34" charset="0"/>
              <a:buChar char="•"/>
            </a:pPr>
            <a:endParaRPr lang="en-US" sz="1400" dirty="0">
              <a:gradFill>
                <a:gsLst>
                  <a:gs pos="2920">
                    <a:srgbClr val="FFFFFF"/>
                  </a:gs>
                  <a:gs pos="100000">
                    <a:srgbClr val="FFFFFF"/>
                  </a:gs>
                </a:gsLst>
                <a:lin ang="5400000" scaled="0"/>
              </a:gradFill>
            </a:endParaRPr>
          </a:p>
        </p:txBody>
      </p:sp>
      <p:pic>
        <p:nvPicPr>
          <p:cNvPr id="55" name="Picture 5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592413" y="2402854"/>
            <a:ext cx="1268189" cy="687094"/>
          </a:xfrm>
          <a:prstGeom prst="rect">
            <a:avLst/>
          </a:prstGeom>
        </p:spPr>
      </p:pic>
      <p:pic>
        <p:nvPicPr>
          <p:cNvPr id="44" name="Picture 43"/>
          <p:cNvPicPr>
            <a:picLocks noChangeAspect="1"/>
          </p:cNvPicPr>
          <p:nvPr/>
        </p:nvPicPr>
        <p:blipFill rotWithShape="1">
          <a:blip r:embed="rId8" cstate="screen">
            <a:extLst>
              <a:ext uri="{28A0092B-C50C-407E-A947-70E740481C1C}">
                <a14:useLocalDpi xmlns:a14="http://schemas.microsoft.com/office/drawing/2010/main" val="0"/>
              </a:ext>
            </a:extLst>
          </a:blip>
          <a:srcRect b="13598"/>
          <a:stretch/>
        </p:blipFill>
        <p:spPr>
          <a:xfrm>
            <a:off x="1385446" y="3841446"/>
            <a:ext cx="1259351" cy="888619"/>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226280" y="2414749"/>
            <a:ext cx="1224281" cy="663305"/>
          </a:xfrm>
          <a:prstGeom prst="rect">
            <a:avLst/>
          </a:prstGeom>
        </p:spPr>
      </p:pic>
      <p:pic>
        <p:nvPicPr>
          <p:cNvPr id="74" name="Picture 73"/>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3405595" y="2219754"/>
            <a:ext cx="607702" cy="1053295"/>
          </a:xfrm>
          <a:prstGeom prst="rect">
            <a:avLst/>
          </a:prstGeom>
        </p:spPr>
      </p:pic>
      <p:pic>
        <p:nvPicPr>
          <p:cNvPr id="75" name="Picture 74"/>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rot="20590984">
            <a:off x="3450894" y="2545882"/>
            <a:ext cx="463809" cy="401038"/>
          </a:xfrm>
          <a:prstGeom prst="rect">
            <a:avLst/>
          </a:prstGeom>
        </p:spPr>
      </p:pic>
      <p:sp>
        <p:nvSpPr>
          <p:cNvPr id="4" name="Left-Right Arrow 3"/>
          <p:cNvSpPr/>
          <p:nvPr/>
        </p:nvSpPr>
        <p:spPr>
          <a:xfrm rot="18856914">
            <a:off x="2626522" y="3260086"/>
            <a:ext cx="746674" cy="506802"/>
          </a:xfrm>
          <a:prstGeom prst="lef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5" name="Right Arrow 4"/>
          <p:cNvSpPr/>
          <p:nvPr/>
        </p:nvSpPr>
        <p:spPr>
          <a:xfrm>
            <a:off x="2566216" y="2501014"/>
            <a:ext cx="727600" cy="490774"/>
          </a:xfrm>
          <a:prstGeom prs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pic>
        <p:nvPicPr>
          <p:cNvPr id="79" name="Picture 78"/>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920608" y="2219754"/>
            <a:ext cx="607702" cy="1053295"/>
          </a:xfrm>
          <a:prstGeom prst="rect">
            <a:avLst/>
          </a:prstGeom>
        </p:spPr>
      </p:pic>
      <p:pic>
        <p:nvPicPr>
          <p:cNvPr id="80" name="Picture 7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rot="20590984">
            <a:off x="6965907" y="2545882"/>
            <a:ext cx="463809" cy="401038"/>
          </a:xfrm>
          <a:prstGeom prst="rect">
            <a:avLst/>
          </a:prstGeom>
        </p:spPr>
      </p:pic>
      <p:sp>
        <p:nvSpPr>
          <p:cNvPr id="82" name="Right Arrow 81"/>
          <p:cNvSpPr/>
          <p:nvPr/>
        </p:nvSpPr>
        <p:spPr>
          <a:xfrm>
            <a:off x="6016221" y="2501014"/>
            <a:ext cx="727600" cy="490774"/>
          </a:xfrm>
          <a:prstGeom prs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83" name="Left-Right Arrow 82"/>
          <p:cNvSpPr/>
          <p:nvPr/>
        </p:nvSpPr>
        <p:spPr>
          <a:xfrm rot="18856914">
            <a:off x="6101291" y="3260086"/>
            <a:ext cx="746674" cy="506802"/>
          </a:xfrm>
          <a:prstGeom prst="lef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pic>
        <p:nvPicPr>
          <p:cNvPr id="84" name="Picture 83"/>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0441487" y="2154591"/>
            <a:ext cx="660559" cy="1183621"/>
          </a:xfrm>
          <a:prstGeom prst="rect">
            <a:avLst/>
          </a:prstGeom>
        </p:spPr>
      </p:pic>
      <p:pic>
        <p:nvPicPr>
          <p:cNvPr id="85" name="Picture 84"/>
          <p:cNvPicPr>
            <a:picLocks noChangeAspect="1"/>
          </p:cNvPicPr>
          <p:nvPr/>
        </p:nvPicPr>
        <p:blipFill rotWithShape="1">
          <a:blip r:embed="rId8" cstate="screen">
            <a:extLst>
              <a:ext uri="{28A0092B-C50C-407E-A947-70E740481C1C}">
                <a14:useLocalDpi xmlns:a14="http://schemas.microsoft.com/office/drawing/2010/main" val="0"/>
              </a:ext>
            </a:extLst>
          </a:blip>
          <a:srcRect b="13598"/>
          <a:stretch/>
        </p:blipFill>
        <p:spPr>
          <a:xfrm>
            <a:off x="4870146" y="3841446"/>
            <a:ext cx="1259351" cy="888619"/>
          </a:xfrm>
          <a:prstGeom prst="rect">
            <a:avLst/>
          </a:prstGeom>
        </p:spPr>
      </p:pic>
      <p:sp>
        <p:nvSpPr>
          <p:cNvPr id="89" name="Right Arrow 88"/>
          <p:cNvSpPr/>
          <p:nvPr/>
        </p:nvSpPr>
        <p:spPr>
          <a:xfrm>
            <a:off x="9557435" y="2501014"/>
            <a:ext cx="727600" cy="490774"/>
          </a:xfrm>
          <a:prstGeom prs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pic>
        <p:nvPicPr>
          <p:cNvPr id="91" name="Picture 90"/>
          <p:cNvPicPr>
            <a:picLocks noChangeAspect="1"/>
          </p:cNvPicPr>
          <p:nvPr/>
        </p:nvPicPr>
        <p:blipFill rotWithShape="1">
          <a:blip r:embed="rId8" cstate="screen">
            <a:extLst>
              <a:ext uri="{28A0092B-C50C-407E-A947-70E740481C1C}">
                <a14:useLocalDpi xmlns:a14="http://schemas.microsoft.com/office/drawing/2010/main" val="0"/>
              </a:ext>
            </a:extLst>
          </a:blip>
          <a:srcRect b="13598"/>
          <a:stretch/>
        </p:blipFill>
        <p:spPr>
          <a:xfrm>
            <a:off x="8265386" y="3841446"/>
            <a:ext cx="1259351" cy="888619"/>
          </a:xfrm>
          <a:prstGeom prst="rect">
            <a:avLst/>
          </a:prstGeom>
        </p:spPr>
      </p:pic>
      <p:sp>
        <p:nvSpPr>
          <p:cNvPr id="92" name="Left-Right Arrow 91"/>
          <p:cNvSpPr/>
          <p:nvPr/>
        </p:nvSpPr>
        <p:spPr>
          <a:xfrm rot="16200000">
            <a:off x="8465564" y="3193889"/>
            <a:ext cx="714684" cy="506802"/>
          </a:xfrm>
          <a:prstGeom prst="lef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pic>
        <p:nvPicPr>
          <p:cNvPr id="97" name="Picture 9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211021" y="2402854"/>
            <a:ext cx="1268189" cy="687094"/>
          </a:xfrm>
          <a:prstGeom prst="rect">
            <a:avLst/>
          </a:prstGeom>
        </p:spPr>
      </p:pic>
      <p:sp>
        <p:nvSpPr>
          <p:cNvPr id="3" name="Rectangle 2"/>
          <p:cNvSpPr/>
          <p:nvPr/>
        </p:nvSpPr>
        <p:spPr>
          <a:xfrm>
            <a:off x="944263" y="1416058"/>
            <a:ext cx="2050754" cy="400110"/>
          </a:xfrm>
          <a:prstGeom prst="rect">
            <a:avLst/>
          </a:prstGeom>
        </p:spPr>
        <p:txBody>
          <a:bodyPr wrap="none" lIns="146304" tIns="91440" rIns="146304" bIns="91440">
            <a:spAutoFit/>
          </a:bodyPr>
          <a:lstStyle/>
          <a:p>
            <a:pPr defTabSz="932597"/>
            <a:r>
              <a:rPr lang="en-US" sz="1400" b="1" dirty="0" smtClean="0">
                <a:gradFill>
                  <a:gsLst>
                    <a:gs pos="2920">
                      <a:srgbClr val="FFFFFF"/>
                    </a:gs>
                    <a:gs pos="100000">
                      <a:srgbClr val="FFFFFF"/>
                    </a:gs>
                  </a:gsLst>
                  <a:lin ang="5400000" scaled="0"/>
                </a:gradFill>
                <a:cs typeface="Segoe UI" panose="020B0502040204020203" pitchFamily="34" charset="0"/>
              </a:rPr>
              <a:t>CURRENT SCENARIO</a:t>
            </a:r>
            <a:endParaRPr lang="en-US" sz="1400" b="1" dirty="0">
              <a:gradFill>
                <a:gsLst>
                  <a:gs pos="2920">
                    <a:srgbClr val="FFFFFF"/>
                  </a:gs>
                  <a:gs pos="100000">
                    <a:srgbClr val="FFFFFF"/>
                  </a:gs>
                </a:gsLst>
                <a:lin ang="5400000" scaled="0"/>
              </a:gradFill>
              <a:cs typeface="Segoe UI" panose="020B0502040204020203" pitchFamily="34" charset="0"/>
            </a:endParaRPr>
          </a:p>
        </p:txBody>
      </p:sp>
      <p:sp>
        <p:nvSpPr>
          <p:cNvPr id="6" name="Rectangle 5"/>
          <p:cNvSpPr/>
          <p:nvPr/>
        </p:nvSpPr>
        <p:spPr>
          <a:xfrm>
            <a:off x="4470378" y="1416058"/>
            <a:ext cx="2074158" cy="400110"/>
          </a:xfrm>
          <a:prstGeom prst="rect">
            <a:avLst/>
          </a:prstGeom>
        </p:spPr>
        <p:txBody>
          <a:bodyPr wrap="none" lIns="146304" tIns="91440" rIns="146304" bIns="91440">
            <a:spAutoFit/>
          </a:bodyPr>
          <a:lstStyle/>
          <a:p>
            <a:pPr defTabSz="932597"/>
            <a:r>
              <a:rPr lang="en-US" sz="1400" b="1" dirty="0" smtClean="0">
                <a:gradFill>
                  <a:gsLst>
                    <a:gs pos="2920">
                      <a:srgbClr val="FFFFFF"/>
                    </a:gs>
                    <a:gs pos="100000">
                      <a:srgbClr val="FFFFFF"/>
                    </a:gs>
                  </a:gsLst>
                  <a:lin ang="5400000" scaled="0"/>
                </a:gradFill>
                <a:cs typeface="Segoe UI" panose="020B0502040204020203" pitchFamily="34" charset="0"/>
              </a:rPr>
              <a:t>REAL-TIME SENSORS</a:t>
            </a:r>
            <a:endParaRPr lang="en-US" sz="1400" b="1" dirty="0">
              <a:gradFill>
                <a:gsLst>
                  <a:gs pos="2920">
                    <a:srgbClr val="FFFFFF"/>
                  </a:gs>
                  <a:gs pos="100000">
                    <a:srgbClr val="FFFFFF"/>
                  </a:gs>
                </a:gsLst>
                <a:lin ang="5400000" scaled="0"/>
              </a:gradFill>
              <a:cs typeface="Segoe UI" panose="020B0502040204020203" pitchFamily="34" charset="0"/>
            </a:endParaRPr>
          </a:p>
        </p:txBody>
      </p:sp>
      <p:sp>
        <p:nvSpPr>
          <p:cNvPr id="9" name="Rectangle 8"/>
          <p:cNvSpPr/>
          <p:nvPr/>
        </p:nvSpPr>
        <p:spPr>
          <a:xfrm>
            <a:off x="8000957" y="1416058"/>
            <a:ext cx="3377912" cy="400110"/>
          </a:xfrm>
          <a:prstGeom prst="rect">
            <a:avLst/>
          </a:prstGeom>
        </p:spPr>
        <p:txBody>
          <a:bodyPr wrap="none" lIns="146304" tIns="91440" rIns="146304" bIns="91440">
            <a:spAutoFit/>
          </a:bodyPr>
          <a:lstStyle/>
          <a:p>
            <a:pPr defTabSz="932597"/>
            <a:r>
              <a:rPr lang="en-US" sz="1400" b="1" dirty="0" smtClean="0">
                <a:gradFill>
                  <a:gsLst>
                    <a:gs pos="2920">
                      <a:srgbClr val="FFFFFF"/>
                    </a:gs>
                    <a:gs pos="100000">
                      <a:srgbClr val="FFFFFF"/>
                    </a:gs>
                  </a:gsLst>
                  <a:lin ang="5400000" scaled="0"/>
                </a:gradFill>
                <a:cs typeface="Segoe UI" panose="020B0502040204020203" pitchFamily="34" charset="0"/>
              </a:rPr>
              <a:t>SENSORS AND MACHINE LEARNING</a:t>
            </a:r>
            <a:endParaRPr lang="en-US" sz="1400" b="1" dirty="0">
              <a:gradFill>
                <a:gsLst>
                  <a:gs pos="2920">
                    <a:srgbClr val="FFFFFF"/>
                  </a:gs>
                  <a:gs pos="100000">
                    <a:srgbClr val="FFFFFF"/>
                  </a:gs>
                </a:gsLst>
                <a:lin ang="5400000" scaled="0"/>
              </a:gradFill>
              <a:cs typeface="Segoe UI" panose="020B0502040204020203" pitchFamily="34" charset="0"/>
            </a:endParaRPr>
          </a:p>
        </p:txBody>
      </p:sp>
      <p:sp>
        <p:nvSpPr>
          <p:cNvPr id="35" name="Rectangle 34"/>
          <p:cNvSpPr/>
          <p:nvPr/>
        </p:nvSpPr>
        <p:spPr>
          <a:xfrm>
            <a:off x="4548500" y="1882862"/>
            <a:ext cx="702436" cy="338554"/>
          </a:xfrm>
          <a:prstGeom prst="rect">
            <a:avLst/>
          </a:prstGeom>
        </p:spPr>
        <p:txBody>
          <a:bodyPr wrap="none">
            <a:spAutoFit/>
          </a:bodyPr>
          <a:lstStyle/>
          <a:p>
            <a:pPr defTabSz="932597"/>
            <a:r>
              <a:rPr lang="en-US" sz="1600" b="1" dirty="0">
                <a:gradFill>
                  <a:gsLst>
                    <a:gs pos="2920">
                      <a:srgbClr val="FFFFFF"/>
                    </a:gs>
                    <a:gs pos="100000">
                      <a:srgbClr val="FFFFFF"/>
                    </a:gs>
                  </a:gsLst>
                  <a:lin ang="5400000" scaled="0"/>
                </a:gradFill>
                <a:cs typeface="Segoe UI Light" panose="020B0502040204020203" pitchFamily="34" charset="0"/>
              </a:rPr>
              <a:t>Days:</a:t>
            </a:r>
          </a:p>
        </p:txBody>
      </p:sp>
      <p:sp>
        <p:nvSpPr>
          <p:cNvPr id="10" name="Oval 9"/>
          <p:cNvSpPr/>
          <p:nvPr/>
        </p:nvSpPr>
        <p:spPr>
          <a:xfrm>
            <a:off x="5210005"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37" name="Oval 36"/>
          <p:cNvSpPr/>
          <p:nvPr/>
        </p:nvSpPr>
        <p:spPr>
          <a:xfrm>
            <a:off x="5440870"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38" name="Oval 37"/>
          <p:cNvSpPr/>
          <p:nvPr/>
        </p:nvSpPr>
        <p:spPr>
          <a:xfrm>
            <a:off x="5666870"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39" name="Oval 38"/>
          <p:cNvSpPr/>
          <p:nvPr/>
        </p:nvSpPr>
        <p:spPr>
          <a:xfrm>
            <a:off x="5892870"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40" name="Rectangle 39"/>
          <p:cNvSpPr/>
          <p:nvPr/>
        </p:nvSpPr>
        <p:spPr>
          <a:xfrm>
            <a:off x="8065269" y="1882862"/>
            <a:ext cx="702436" cy="338554"/>
          </a:xfrm>
          <a:prstGeom prst="rect">
            <a:avLst/>
          </a:prstGeom>
        </p:spPr>
        <p:txBody>
          <a:bodyPr wrap="none">
            <a:spAutoFit/>
          </a:bodyPr>
          <a:lstStyle/>
          <a:p>
            <a:pPr defTabSz="932597"/>
            <a:r>
              <a:rPr lang="en-US" sz="1600" b="1" dirty="0">
                <a:gradFill>
                  <a:gsLst>
                    <a:gs pos="2920">
                      <a:srgbClr val="FFFFFF"/>
                    </a:gs>
                    <a:gs pos="100000">
                      <a:srgbClr val="FFFFFF"/>
                    </a:gs>
                  </a:gsLst>
                  <a:lin ang="5400000" scaled="0"/>
                </a:gradFill>
                <a:cs typeface="Segoe UI Light" panose="020B0502040204020203" pitchFamily="34" charset="0"/>
              </a:rPr>
              <a:t>Days:</a:t>
            </a:r>
          </a:p>
        </p:txBody>
      </p:sp>
      <p:sp>
        <p:nvSpPr>
          <p:cNvPr id="46" name="Rectangle 45"/>
          <p:cNvSpPr/>
          <p:nvPr/>
        </p:nvSpPr>
        <p:spPr>
          <a:xfrm>
            <a:off x="955726" y="1882862"/>
            <a:ext cx="702436" cy="338554"/>
          </a:xfrm>
          <a:prstGeom prst="rect">
            <a:avLst/>
          </a:prstGeom>
        </p:spPr>
        <p:txBody>
          <a:bodyPr wrap="none">
            <a:spAutoFit/>
          </a:bodyPr>
          <a:lstStyle/>
          <a:p>
            <a:pPr defTabSz="932597"/>
            <a:r>
              <a:rPr lang="en-US" sz="1600" b="1" dirty="0">
                <a:gradFill>
                  <a:gsLst>
                    <a:gs pos="2920">
                      <a:srgbClr val="FFFFFF"/>
                    </a:gs>
                    <a:gs pos="100000">
                      <a:srgbClr val="FFFFFF"/>
                    </a:gs>
                  </a:gsLst>
                  <a:lin ang="5400000" scaled="0"/>
                </a:gradFill>
                <a:cs typeface="Segoe UI" panose="020B0502040204020203" pitchFamily="34" charset="0"/>
              </a:rPr>
              <a:t>Days:</a:t>
            </a:r>
          </a:p>
        </p:txBody>
      </p:sp>
      <p:sp>
        <p:nvSpPr>
          <p:cNvPr id="47" name="Oval 46"/>
          <p:cNvSpPr/>
          <p:nvPr/>
        </p:nvSpPr>
        <p:spPr>
          <a:xfrm>
            <a:off x="1617231"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50" name="Oval 49"/>
          <p:cNvSpPr/>
          <p:nvPr/>
        </p:nvSpPr>
        <p:spPr>
          <a:xfrm>
            <a:off x="1848096"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51" name="Oval 50"/>
          <p:cNvSpPr/>
          <p:nvPr/>
        </p:nvSpPr>
        <p:spPr>
          <a:xfrm>
            <a:off x="2074096"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52" name="Oval 51"/>
          <p:cNvSpPr/>
          <p:nvPr/>
        </p:nvSpPr>
        <p:spPr>
          <a:xfrm>
            <a:off x="2300097"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53" name="Oval 52"/>
          <p:cNvSpPr/>
          <p:nvPr/>
        </p:nvSpPr>
        <p:spPr>
          <a:xfrm>
            <a:off x="2530962"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54" name="Oval 53"/>
          <p:cNvSpPr/>
          <p:nvPr/>
        </p:nvSpPr>
        <p:spPr>
          <a:xfrm>
            <a:off x="2758701"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56" name="Oval 55"/>
          <p:cNvSpPr/>
          <p:nvPr/>
        </p:nvSpPr>
        <p:spPr>
          <a:xfrm>
            <a:off x="2982660"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
        <p:nvSpPr>
          <p:cNvPr id="57" name="Oval 56"/>
          <p:cNvSpPr/>
          <p:nvPr/>
        </p:nvSpPr>
        <p:spPr>
          <a:xfrm>
            <a:off x="3201258" y="1969180"/>
            <a:ext cx="171434" cy="171434"/>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32597"/>
            <a:endParaRPr lang="en-US" sz="1836" dirty="0">
              <a:solidFill>
                <a:srgbClr val="000000"/>
              </a:solidFill>
            </a:endParaRPr>
          </a:p>
        </p:txBody>
      </p:sp>
    </p:spTree>
    <p:extLst>
      <p:ext uri="{BB962C8B-B14F-4D97-AF65-F5344CB8AC3E}">
        <p14:creationId xmlns:p14="http://schemas.microsoft.com/office/powerpoint/2010/main" val="184052552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254"/>
          <p:cNvSpPr/>
          <p:nvPr/>
        </p:nvSpPr>
        <p:spPr bwMode="auto">
          <a:xfrm>
            <a:off x="283236" y="1697282"/>
            <a:ext cx="11692484" cy="40859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35" tIns="146283" rIns="182854" bIns="146283" anchor="ctr"/>
          <a:lstStyle/>
          <a:p>
            <a:pPr marL="457112">
              <a:lnSpc>
                <a:spcPct val="90000"/>
              </a:lnSpc>
              <a:defRPr/>
            </a:pPr>
            <a:endParaRPr lang="en-US" sz="2300" dirty="0">
              <a:gradFill>
                <a:gsLst>
                  <a:gs pos="2917">
                    <a:srgbClr val="FFFFFF"/>
                  </a:gs>
                  <a:gs pos="30000">
                    <a:srgbClr val="FFFFFF"/>
                  </a:gs>
                </a:gsLst>
                <a:lin ang="5400000" scaled="0"/>
              </a:gradFill>
              <a:latin typeface="Segoe UI Light"/>
              <a:ea typeface="MS PGothic" panose="020B0600070205080204" pitchFamily="34" charset="-128"/>
              <a:cs typeface="Segoe UI Light"/>
            </a:endParaRPr>
          </a:p>
        </p:txBody>
      </p:sp>
      <p:sp>
        <p:nvSpPr>
          <p:cNvPr id="2" name="Title 1"/>
          <p:cNvSpPr>
            <a:spLocks noGrp="1"/>
          </p:cNvSpPr>
          <p:nvPr>
            <p:ph type="title"/>
          </p:nvPr>
        </p:nvSpPr>
        <p:spPr/>
        <p:txBody>
          <a:bodyPr/>
          <a:lstStyle/>
          <a:p>
            <a:r>
              <a:rPr lang="en-US" smtClean="0"/>
              <a:t>Advanced analytics architecture</a:t>
            </a:r>
            <a:endParaRPr lang="en-US" dirty="0"/>
          </a:p>
        </p:txBody>
      </p:sp>
      <p:sp>
        <p:nvSpPr>
          <p:cNvPr id="195" name="Rectangle 194"/>
          <p:cNvSpPr/>
          <p:nvPr/>
        </p:nvSpPr>
        <p:spPr bwMode="auto">
          <a:xfrm>
            <a:off x="3098231" y="1697282"/>
            <a:ext cx="6062494" cy="408598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35" tIns="146283" rIns="182854" bIns="146283" anchor="ctr"/>
          <a:lstStyle/>
          <a:p>
            <a:pPr marL="457112">
              <a:lnSpc>
                <a:spcPct val="90000"/>
              </a:lnSpc>
              <a:defRPr/>
            </a:pPr>
            <a:endParaRPr lang="en-US" sz="2300" dirty="0">
              <a:gradFill>
                <a:gsLst>
                  <a:gs pos="2917">
                    <a:srgbClr val="FFFFFF"/>
                  </a:gs>
                  <a:gs pos="30000">
                    <a:srgbClr val="FFFFFF"/>
                  </a:gs>
                </a:gsLst>
                <a:lin ang="5400000" scaled="0"/>
              </a:gradFill>
              <a:latin typeface="Segoe UI Light"/>
              <a:ea typeface="MS PGothic" panose="020B0600070205080204" pitchFamily="34" charset="-128"/>
              <a:cs typeface="Segoe UI Light"/>
            </a:endParaRPr>
          </a:p>
        </p:txBody>
      </p:sp>
      <p:cxnSp>
        <p:nvCxnSpPr>
          <p:cNvPr id="148" name="Straight Arrow Connector 147"/>
          <p:cNvCxnSpPr/>
          <p:nvPr/>
        </p:nvCxnSpPr>
        <p:spPr>
          <a:xfrm rot="5400000">
            <a:off x="3119882" y="2754841"/>
            <a:ext cx="0" cy="565435"/>
          </a:xfrm>
          <a:prstGeom prst="straightConnector1">
            <a:avLst/>
          </a:prstGeom>
          <a:solidFill>
            <a:srgbClr val="DC3C00"/>
          </a:solidFill>
          <a:ln w="38100">
            <a:solidFill>
              <a:srgbClr val="FFFF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9" name="Straight Arrow Connector 148"/>
          <p:cNvCxnSpPr/>
          <p:nvPr/>
        </p:nvCxnSpPr>
        <p:spPr>
          <a:xfrm rot="5400000">
            <a:off x="3150704" y="4388444"/>
            <a:ext cx="0" cy="565435"/>
          </a:xfrm>
          <a:prstGeom prst="straightConnector1">
            <a:avLst/>
          </a:prstGeom>
          <a:solidFill>
            <a:srgbClr val="DC3C00"/>
          </a:solidFill>
          <a:ln w="38100">
            <a:solidFill>
              <a:srgbClr val="FFFF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9" name="Straight Arrow Connector 158"/>
          <p:cNvCxnSpPr/>
          <p:nvPr/>
        </p:nvCxnSpPr>
        <p:spPr>
          <a:xfrm flipV="1">
            <a:off x="5523100" y="3033271"/>
            <a:ext cx="1418856" cy="8574"/>
          </a:xfrm>
          <a:prstGeom prst="straightConnector1">
            <a:avLst/>
          </a:prstGeom>
          <a:solidFill>
            <a:srgbClr val="DC3C00"/>
          </a:solidFill>
          <a:ln w="38100">
            <a:solidFill>
              <a:srgbClr val="FFFFFF"/>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5" name="Rectangle 34"/>
          <p:cNvSpPr/>
          <p:nvPr/>
        </p:nvSpPr>
        <p:spPr>
          <a:xfrm>
            <a:off x="3195068" y="1710414"/>
            <a:ext cx="5167730" cy="526260"/>
          </a:xfrm>
          <a:prstGeom prst="rect">
            <a:avLst/>
          </a:prstGeom>
        </p:spPr>
        <p:txBody>
          <a:bodyPr wrap="square" lIns="146304" tIns="137141" rIns="182854" bIns="137141">
            <a:spAutoFit/>
          </a:bodyPr>
          <a:lstStyle/>
          <a:p>
            <a:pPr fontAlgn="base">
              <a:lnSpc>
                <a:spcPct val="90000"/>
              </a:lnSpc>
              <a:spcBef>
                <a:spcPct val="0"/>
              </a:spcBef>
              <a:spcAft>
                <a:spcPts val="600"/>
              </a:spcAft>
            </a:pPr>
            <a:r>
              <a:rPr lang="en-US" dirty="0">
                <a:gradFill>
                  <a:gsLst>
                    <a:gs pos="2920">
                      <a:srgbClr val="FFFFFF"/>
                    </a:gs>
                    <a:gs pos="40000">
                      <a:srgbClr val="FFFFFF"/>
                    </a:gs>
                  </a:gsLst>
                  <a:lin ang="5400000" scaled="0"/>
                </a:gradFill>
                <a:latin typeface="Segoe UI Semibold" panose="020B0702040204020203" pitchFamily="34" charset="0"/>
                <a:cs typeface="Segoe UI Semibold" panose="020B0702040204020203" pitchFamily="34" charset="0"/>
              </a:rPr>
              <a:t>Data to model to web services in minutes</a:t>
            </a:r>
          </a:p>
        </p:txBody>
      </p:sp>
      <p:sp>
        <p:nvSpPr>
          <p:cNvPr id="33" name="Rectangle 32"/>
          <p:cNvSpPr/>
          <p:nvPr/>
        </p:nvSpPr>
        <p:spPr bwMode="auto">
          <a:xfrm>
            <a:off x="283237" y="5777214"/>
            <a:ext cx="11877758" cy="398944"/>
          </a:xfrm>
          <a:custGeom>
            <a:avLst/>
            <a:gdLst>
              <a:gd name="connsiteX0" fmla="*/ 0 w 11241480"/>
              <a:gd name="connsiteY0" fmla="*/ 0 h 329292"/>
              <a:gd name="connsiteX1" fmla="*/ 11241480 w 11241480"/>
              <a:gd name="connsiteY1" fmla="*/ 0 h 329292"/>
              <a:gd name="connsiteX2" fmla="*/ 11241480 w 11241480"/>
              <a:gd name="connsiteY2" fmla="*/ 329292 h 329292"/>
              <a:gd name="connsiteX3" fmla="*/ 0 w 11241480"/>
              <a:gd name="connsiteY3" fmla="*/ 329292 h 329292"/>
              <a:gd name="connsiteX4" fmla="*/ 0 w 11241480"/>
              <a:gd name="connsiteY4" fmla="*/ 0 h 329292"/>
              <a:gd name="connsiteX0" fmla="*/ 0 w 11241480"/>
              <a:gd name="connsiteY0" fmla="*/ 0 h 329292"/>
              <a:gd name="connsiteX1" fmla="*/ 11241480 w 11241480"/>
              <a:gd name="connsiteY1" fmla="*/ 0 h 329292"/>
              <a:gd name="connsiteX2" fmla="*/ 11229721 w 11241480"/>
              <a:gd name="connsiteY2" fmla="*/ 164646 h 329292"/>
              <a:gd name="connsiteX3" fmla="*/ 11241480 w 11241480"/>
              <a:gd name="connsiteY3" fmla="*/ 329292 h 329292"/>
              <a:gd name="connsiteX4" fmla="*/ 0 w 11241480"/>
              <a:gd name="connsiteY4" fmla="*/ 329292 h 329292"/>
              <a:gd name="connsiteX5" fmla="*/ 0 w 11241480"/>
              <a:gd name="connsiteY5" fmla="*/ 0 h 329292"/>
              <a:gd name="connsiteX0" fmla="*/ 0 w 11417863"/>
              <a:gd name="connsiteY0" fmla="*/ 0 h 329292"/>
              <a:gd name="connsiteX1" fmla="*/ 11241480 w 11417863"/>
              <a:gd name="connsiteY1" fmla="*/ 0 h 329292"/>
              <a:gd name="connsiteX2" fmla="*/ 11417863 w 11417863"/>
              <a:gd name="connsiteY2" fmla="*/ 164646 h 329292"/>
              <a:gd name="connsiteX3" fmla="*/ 11241480 w 11417863"/>
              <a:gd name="connsiteY3" fmla="*/ 329292 h 329292"/>
              <a:gd name="connsiteX4" fmla="*/ 0 w 11417863"/>
              <a:gd name="connsiteY4" fmla="*/ 329292 h 329292"/>
              <a:gd name="connsiteX5" fmla="*/ 0 w 11417863"/>
              <a:gd name="connsiteY5" fmla="*/ 0 h 32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863" h="329292">
                <a:moveTo>
                  <a:pt x="0" y="0"/>
                </a:moveTo>
                <a:lnTo>
                  <a:pt x="11241480" y="0"/>
                </a:lnTo>
                <a:lnTo>
                  <a:pt x="11417863" y="164646"/>
                </a:lnTo>
                <a:lnTo>
                  <a:pt x="11241480" y="329292"/>
                </a:lnTo>
                <a:lnTo>
                  <a:pt x="0" y="32929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gradFill>
                <a:gsLst>
                  <a:gs pos="2920">
                    <a:srgbClr val="FFFFFF"/>
                  </a:gs>
                  <a:gs pos="40000">
                    <a:srgbClr val="FFFFFF"/>
                  </a:gs>
                </a:gsLst>
                <a:lin ang="5400000" scaled="0"/>
              </a:gradFill>
              <a:latin typeface="Segoe UI Light"/>
              <a:ea typeface="Segoe UI" pitchFamily="34" charset="0"/>
              <a:cs typeface="Segoe UI" pitchFamily="34" charset="0"/>
            </a:endParaRPr>
          </a:p>
        </p:txBody>
      </p:sp>
      <p:sp>
        <p:nvSpPr>
          <p:cNvPr id="144" name="Rectangle 143"/>
          <p:cNvSpPr/>
          <p:nvPr/>
        </p:nvSpPr>
        <p:spPr>
          <a:xfrm>
            <a:off x="285569" y="5775599"/>
            <a:ext cx="2743200" cy="399981"/>
          </a:xfrm>
          <a:prstGeom prst="rect">
            <a:avLst/>
          </a:prstGeom>
          <a:noFill/>
        </p:spPr>
        <p:txBody>
          <a:bodyPr wrap="square" lIns="146304" tIns="91440" rIns="146304" bIns="91440">
            <a:spAutoFit/>
          </a:bodyPr>
          <a:lstStyle/>
          <a:p>
            <a:pPr defTabSz="914224"/>
            <a:r>
              <a:rPr lang="en-US" sz="1399" b="1" dirty="0" smtClean="0">
                <a:gradFill>
                  <a:gsLst>
                    <a:gs pos="2920">
                      <a:srgbClr val="FFFFFF"/>
                    </a:gs>
                    <a:gs pos="92000">
                      <a:srgbClr val="FFFFFF"/>
                    </a:gs>
                  </a:gsLst>
                  <a:lin ang="5400000" scaled="0"/>
                </a:gradFill>
                <a:ea typeface="Calibri" panose="020F0502020204030204" pitchFamily="34" charset="0"/>
              </a:rPr>
              <a:t>Data preparation</a:t>
            </a:r>
            <a:endParaRPr lang="en-US" sz="1399" b="1" dirty="0">
              <a:gradFill>
                <a:gsLst>
                  <a:gs pos="2920">
                    <a:srgbClr val="FFFFFF"/>
                  </a:gs>
                  <a:gs pos="92000">
                    <a:srgbClr val="FFFFFF"/>
                  </a:gs>
                </a:gsLst>
                <a:lin ang="5400000" scaled="0"/>
              </a:gradFill>
              <a:ea typeface="Calibri" panose="020F0502020204030204" pitchFamily="34" charset="0"/>
            </a:endParaRPr>
          </a:p>
        </p:txBody>
      </p:sp>
      <p:sp>
        <p:nvSpPr>
          <p:cNvPr id="145" name="Rectangle 144"/>
          <p:cNvSpPr/>
          <p:nvPr/>
        </p:nvSpPr>
        <p:spPr>
          <a:xfrm>
            <a:off x="9232520" y="5775599"/>
            <a:ext cx="2743200" cy="399981"/>
          </a:xfrm>
          <a:prstGeom prst="rect">
            <a:avLst/>
          </a:prstGeom>
          <a:noFill/>
        </p:spPr>
        <p:txBody>
          <a:bodyPr wrap="square" lIns="146304" tIns="91440" rIns="146304" bIns="91440">
            <a:spAutoFit/>
          </a:bodyPr>
          <a:lstStyle/>
          <a:p>
            <a:pPr defTabSz="914224"/>
            <a:r>
              <a:rPr lang="en-US" sz="1399" b="1" dirty="0">
                <a:gradFill>
                  <a:gsLst>
                    <a:gs pos="2920">
                      <a:srgbClr val="FFFFFF"/>
                    </a:gs>
                    <a:gs pos="92000">
                      <a:srgbClr val="FFFFFF"/>
                    </a:gs>
                  </a:gsLst>
                  <a:lin ang="5400000" scaled="0"/>
                </a:gradFill>
                <a:ea typeface="Calibri" panose="020F0502020204030204" pitchFamily="34" charset="0"/>
              </a:rPr>
              <a:t>Business value</a:t>
            </a:r>
          </a:p>
        </p:txBody>
      </p:sp>
      <p:sp>
        <p:nvSpPr>
          <p:cNvPr id="146" name="Rectangle 145"/>
          <p:cNvSpPr/>
          <p:nvPr/>
        </p:nvSpPr>
        <p:spPr>
          <a:xfrm>
            <a:off x="3267886" y="5775599"/>
            <a:ext cx="2743200" cy="399981"/>
          </a:xfrm>
          <a:prstGeom prst="rect">
            <a:avLst/>
          </a:prstGeom>
          <a:noFill/>
        </p:spPr>
        <p:txBody>
          <a:bodyPr wrap="square" lIns="146304" tIns="91440" rIns="146304" bIns="91440">
            <a:spAutoFit/>
          </a:bodyPr>
          <a:lstStyle/>
          <a:p>
            <a:pPr defTabSz="914224"/>
            <a:r>
              <a:rPr lang="en-US" sz="1399" b="1" dirty="0">
                <a:gradFill>
                  <a:gsLst>
                    <a:gs pos="2920">
                      <a:srgbClr val="FFFFFF"/>
                    </a:gs>
                    <a:gs pos="92000">
                      <a:srgbClr val="FFFFFF"/>
                    </a:gs>
                  </a:gsLst>
                  <a:lin ang="5400000" scaled="0"/>
                </a:gradFill>
                <a:ea typeface="Calibri" panose="020F0502020204030204" pitchFamily="34" charset="0"/>
              </a:rPr>
              <a:t>Modeling</a:t>
            </a:r>
          </a:p>
        </p:txBody>
      </p:sp>
      <p:sp>
        <p:nvSpPr>
          <p:cNvPr id="147" name="Rectangle 146"/>
          <p:cNvSpPr/>
          <p:nvPr/>
        </p:nvSpPr>
        <p:spPr>
          <a:xfrm>
            <a:off x="6250203" y="5775599"/>
            <a:ext cx="2743200" cy="399981"/>
          </a:xfrm>
          <a:prstGeom prst="rect">
            <a:avLst/>
          </a:prstGeom>
          <a:noFill/>
        </p:spPr>
        <p:txBody>
          <a:bodyPr wrap="square" lIns="146304" tIns="91440" rIns="146304" bIns="91440">
            <a:spAutoFit/>
          </a:bodyPr>
          <a:lstStyle/>
          <a:p>
            <a:pPr defTabSz="914224"/>
            <a:r>
              <a:rPr lang="en-US" sz="1399" b="1" dirty="0">
                <a:gradFill>
                  <a:gsLst>
                    <a:gs pos="2920">
                      <a:srgbClr val="FFFFFF"/>
                    </a:gs>
                    <a:gs pos="92000">
                      <a:srgbClr val="FFFFFF"/>
                    </a:gs>
                  </a:gsLst>
                  <a:lin ang="5400000" scaled="0"/>
                </a:gradFill>
                <a:ea typeface="Calibri" panose="020F0502020204030204" pitchFamily="34" charset="0"/>
              </a:rPr>
              <a:t>Deployment</a:t>
            </a:r>
          </a:p>
        </p:txBody>
      </p:sp>
      <p:sp>
        <p:nvSpPr>
          <p:cNvPr id="168" name="Freeform 5"/>
          <p:cNvSpPr>
            <a:spLocks/>
          </p:cNvSpPr>
          <p:nvPr/>
        </p:nvSpPr>
        <p:spPr bwMode="auto">
          <a:xfrm>
            <a:off x="943321" y="2354950"/>
            <a:ext cx="1798879" cy="1205677"/>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199" dirty="0">
              <a:solidFill>
                <a:srgbClr val="505050"/>
              </a:solidFill>
            </a:endParaRPr>
          </a:p>
        </p:txBody>
      </p:sp>
      <p:sp>
        <p:nvSpPr>
          <p:cNvPr id="140" name="TextBox 139"/>
          <p:cNvSpPr txBox="1"/>
          <p:nvPr/>
        </p:nvSpPr>
        <p:spPr>
          <a:xfrm>
            <a:off x="1136872" y="2648262"/>
            <a:ext cx="1612953" cy="936624"/>
          </a:xfrm>
          <a:prstGeom prst="rect">
            <a:avLst/>
          </a:prstGeom>
          <a:noFill/>
        </p:spPr>
        <p:txBody>
          <a:bodyPr wrap="none" lIns="182854" tIns="146283" rIns="182854" bIns="146283" rtlCol="0">
            <a:spAutoFit/>
          </a:bodyPr>
          <a:lstStyle/>
          <a:p>
            <a:pPr marL="117475" indent="-117475" fontAlgn="base">
              <a:lnSpc>
                <a:spcPts val="800"/>
              </a:lnSpc>
              <a:spcBef>
                <a:spcPct val="0"/>
              </a:spcBef>
              <a:spcAft>
                <a:spcPts val="600"/>
              </a:spcAft>
              <a:buFont typeface="Arial" panose="020B0604020202020204" pitchFamily="34" charset="0"/>
              <a:buChar char="•"/>
            </a:pPr>
            <a:r>
              <a:rPr lang="en-US" sz="1200" dirty="0" smtClean="0">
                <a:gradFill>
                  <a:gsLst>
                    <a:gs pos="2917">
                      <a:srgbClr val="505050">
                        <a:lumMod val="50000"/>
                      </a:srgbClr>
                    </a:gs>
                    <a:gs pos="100000">
                      <a:srgbClr val="505050">
                        <a:lumMod val="50000"/>
                      </a:srgbClr>
                    </a:gs>
                  </a:gsLst>
                  <a:lin ang="5400000" scaled="0"/>
                </a:gradFill>
              </a:rPr>
              <a:t>HDFS</a:t>
            </a:r>
            <a:endParaRPr lang="en-US" sz="1200" dirty="0">
              <a:gradFill>
                <a:gsLst>
                  <a:gs pos="2917">
                    <a:srgbClr val="505050">
                      <a:lumMod val="50000"/>
                    </a:srgbClr>
                  </a:gs>
                  <a:gs pos="100000">
                    <a:srgbClr val="505050">
                      <a:lumMod val="50000"/>
                    </a:srgbClr>
                  </a:gs>
                </a:gsLst>
                <a:lin ang="5400000" scaled="0"/>
              </a:gradFill>
            </a:endParaRPr>
          </a:p>
          <a:p>
            <a:pPr marL="117475" indent="-117475" fontAlgn="base">
              <a:lnSpc>
                <a:spcPts val="800"/>
              </a:lnSpc>
              <a:spcBef>
                <a:spcPct val="0"/>
              </a:spcBef>
              <a:spcAft>
                <a:spcPts val="600"/>
              </a:spcAft>
              <a:buFont typeface="Arial" panose="020B0604020202020204" pitchFamily="34" charset="0"/>
              <a:buChar char="•"/>
            </a:pPr>
            <a:r>
              <a:rPr lang="en-US" sz="1200" dirty="0" smtClean="0">
                <a:gradFill>
                  <a:gsLst>
                    <a:gs pos="2917">
                      <a:srgbClr val="505050">
                        <a:lumMod val="50000"/>
                      </a:srgbClr>
                    </a:gs>
                    <a:gs pos="100000">
                      <a:srgbClr val="505050">
                        <a:lumMod val="50000"/>
                      </a:srgbClr>
                    </a:gs>
                  </a:gsLst>
                  <a:lin ang="5400000" scaled="0"/>
                </a:gradFill>
              </a:rPr>
              <a:t>RDBMS</a:t>
            </a:r>
            <a:endParaRPr lang="en-US" sz="1200" dirty="0">
              <a:gradFill>
                <a:gsLst>
                  <a:gs pos="2917">
                    <a:srgbClr val="505050">
                      <a:lumMod val="50000"/>
                    </a:srgbClr>
                  </a:gs>
                  <a:gs pos="100000">
                    <a:srgbClr val="505050">
                      <a:lumMod val="50000"/>
                    </a:srgbClr>
                  </a:gs>
                </a:gsLst>
                <a:lin ang="5400000" scaled="0"/>
              </a:gradFill>
            </a:endParaRPr>
          </a:p>
          <a:p>
            <a:pPr marL="117475" indent="-117475" fontAlgn="base">
              <a:lnSpc>
                <a:spcPts val="800"/>
              </a:lnSpc>
              <a:spcBef>
                <a:spcPct val="0"/>
              </a:spcBef>
              <a:spcAft>
                <a:spcPts val="600"/>
              </a:spcAft>
              <a:buFont typeface="Arial" panose="020B0604020202020204" pitchFamily="34" charset="0"/>
              <a:buChar char="•"/>
            </a:pPr>
            <a:r>
              <a:rPr lang="en-US" sz="1200" dirty="0" smtClean="0">
                <a:gradFill>
                  <a:gsLst>
                    <a:gs pos="2917">
                      <a:srgbClr val="505050">
                        <a:lumMod val="50000"/>
                      </a:srgbClr>
                    </a:gs>
                    <a:gs pos="100000">
                      <a:srgbClr val="505050">
                        <a:lumMod val="50000"/>
                      </a:srgbClr>
                    </a:gs>
                  </a:gsLst>
                  <a:lin ang="5400000" scaled="0"/>
                </a:gradFill>
              </a:rPr>
              <a:t>NoSQL stores</a:t>
            </a:r>
            <a:endParaRPr lang="en-US" sz="1200" dirty="0">
              <a:gradFill>
                <a:gsLst>
                  <a:gs pos="2917">
                    <a:srgbClr val="505050">
                      <a:lumMod val="50000"/>
                    </a:srgbClr>
                  </a:gs>
                  <a:gs pos="100000">
                    <a:srgbClr val="505050">
                      <a:lumMod val="50000"/>
                    </a:srgbClr>
                  </a:gs>
                </a:gsLst>
                <a:lin ang="5400000" scaled="0"/>
              </a:gradFill>
            </a:endParaRPr>
          </a:p>
          <a:p>
            <a:pPr marL="117475" indent="-117475" fontAlgn="base">
              <a:lnSpc>
                <a:spcPts val="800"/>
              </a:lnSpc>
              <a:spcBef>
                <a:spcPct val="0"/>
              </a:spcBef>
              <a:spcAft>
                <a:spcPts val="600"/>
              </a:spcAft>
              <a:buFont typeface="Arial" panose="020B0604020202020204" pitchFamily="34" charset="0"/>
              <a:buChar char="•"/>
            </a:pPr>
            <a:r>
              <a:rPr lang="en-US" sz="1200" dirty="0">
                <a:gradFill>
                  <a:gsLst>
                    <a:gs pos="2917">
                      <a:srgbClr val="505050">
                        <a:lumMod val="50000"/>
                      </a:srgbClr>
                    </a:gs>
                    <a:gs pos="100000">
                      <a:srgbClr val="505050">
                        <a:lumMod val="50000"/>
                      </a:srgbClr>
                    </a:gs>
                  </a:gsLst>
                  <a:lin ang="5400000" scaled="0"/>
                </a:gradFill>
              </a:rPr>
              <a:t>Blobs </a:t>
            </a:r>
            <a:r>
              <a:rPr lang="en-US" sz="1200" dirty="0" smtClean="0">
                <a:gradFill>
                  <a:gsLst>
                    <a:gs pos="2917">
                      <a:srgbClr val="505050">
                        <a:lumMod val="50000"/>
                      </a:srgbClr>
                    </a:gs>
                    <a:gs pos="100000">
                      <a:srgbClr val="505050">
                        <a:lumMod val="50000"/>
                      </a:srgbClr>
                    </a:gs>
                  </a:gsLst>
                  <a:lin ang="5400000" scaled="0"/>
                </a:gradFill>
              </a:rPr>
              <a:t>and tables</a:t>
            </a:r>
            <a:endParaRPr lang="en-US" sz="1200" dirty="0">
              <a:gradFill>
                <a:gsLst>
                  <a:gs pos="2917">
                    <a:srgbClr val="505050">
                      <a:lumMod val="50000"/>
                    </a:srgbClr>
                  </a:gs>
                  <a:gs pos="100000">
                    <a:srgbClr val="505050">
                      <a:lumMod val="50000"/>
                    </a:srgbClr>
                  </a:gs>
                </a:gsLst>
                <a:lin ang="5400000" scaled="0"/>
              </a:gradFill>
            </a:endParaRPr>
          </a:p>
        </p:txBody>
      </p:sp>
      <p:sp>
        <p:nvSpPr>
          <p:cNvPr id="21" name="Rectangle 20"/>
          <p:cNvSpPr/>
          <p:nvPr/>
        </p:nvSpPr>
        <p:spPr>
          <a:xfrm>
            <a:off x="298819" y="1710414"/>
            <a:ext cx="875828" cy="553959"/>
          </a:xfrm>
          <a:prstGeom prst="rect">
            <a:avLst/>
          </a:prstGeom>
        </p:spPr>
        <p:txBody>
          <a:bodyPr wrap="none" lIns="182854" tIns="137141" rIns="182854" bIns="137141">
            <a:spAutoFit/>
          </a:bodyPr>
          <a:lstStyle/>
          <a:p>
            <a:pPr defTabSz="914224"/>
            <a:r>
              <a:rPr lang="en-US" dirty="0">
                <a:gradFill>
                  <a:gsLst>
                    <a:gs pos="2920">
                      <a:srgbClr val="FFFFFF"/>
                    </a:gs>
                    <a:gs pos="40000">
                      <a:srgbClr val="FFFFFF"/>
                    </a:gs>
                  </a:gsLst>
                  <a:lin ang="5400000" scaled="0"/>
                </a:gradFill>
                <a:latin typeface="Segoe UI Semibold" panose="020B0702040204020203" pitchFamily="34" charset="0"/>
                <a:ea typeface="Calibri" panose="020F0502020204030204" pitchFamily="34" charset="0"/>
                <a:cs typeface="Segoe UI Semibold" panose="020B0702040204020203" pitchFamily="34" charset="0"/>
              </a:rPr>
              <a:t>Data</a:t>
            </a:r>
          </a:p>
        </p:txBody>
      </p:sp>
      <p:grpSp>
        <p:nvGrpSpPr>
          <p:cNvPr id="222" name="Group 121"/>
          <p:cNvGrpSpPr>
            <a:grpSpLocks/>
          </p:cNvGrpSpPr>
          <p:nvPr/>
        </p:nvGrpSpPr>
        <p:grpSpPr bwMode="auto">
          <a:xfrm>
            <a:off x="979360" y="3839439"/>
            <a:ext cx="1726901" cy="1461626"/>
            <a:chOff x="4181671" y="3069339"/>
            <a:chExt cx="1136235" cy="963517"/>
          </a:xfrm>
          <a:solidFill>
            <a:schemeClr val="bg1"/>
          </a:solidFill>
        </p:grpSpPr>
        <p:sp>
          <p:nvSpPr>
            <p:cNvPr id="223" name="Rectangle 222"/>
            <p:cNvSpPr/>
            <p:nvPr/>
          </p:nvSpPr>
          <p:spPr bwMode="auto">
            <a:xfrm>
              <a:off x="4230283" y="3103221"/>
              <a:ext cx="1046239" cy="75387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226" name="Freeform 88"/>
            <p:cNvSpPr>
              <a:spLocks noEditPoints="1"/>
            </p:cNvSpPr>
            <p:nvPr/>
          </p:nvSpPr>
          <p:spPr bwMode="black">
            <a:xfrm>
              <a:off x="4181671" y="3069339"/>
              <a:ext cx="1136235" cy="96351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solidFill>
                  <a:srgbClr val="505050"/>
                </a:solidFill>
              </a:endParaRPr>
            </a:p>
          </p:txBody>
        </p:sp>
      </p:grpSp>
      <p:sp>
        <p:nvSpPr>
          <p:cNvPr id="143" name="Rectangle 142"/>
          <p:cNvSpPr>
            <a:spLocks noChangeAspect="1"/>
          </p:cNvSpPr>
          <p:nvPr/>
        </p:nvSpPr>
        <p:spPr bwMode="auto">
          <a:xfrm>
            <a:off x="1067953" y="3952305"/>
            <a:ext cx="1531696" cy="849572"/>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marL="117475" indent="-117475" fontAlgn="base">
              <a:lnSpc>
                <a:spcPct val="90000"/>
              </a:lnSpc>
              <a:spcBef>
                <a:spcPct val="0"/>
              </a:spcBef>
              <a:spcAft>
                <a:spcPts val="600"/>
              </a:spcAft>
              <a:buFont typeface="Arial" panose="020B0604020202020204" pitchFamily="34" charset="0"/>
              <a:buChar char="•"/>
            </a:pPr>
            <a:r>
              <a:rPr lang="en-US" sz="1200" dirty="0" smtClean="0">
                <a:gradFill>
                  <a:gsLst>
                    <a:gs pos="2920">
                      <a:srgbClr val="FFFFFF"/>
                    </a:gs>
                    <a:gs pos="40000">
                      <a:srgbClr val="FFFFFF"/>
                    </a:gs>
                  </a:gsLst>
                  <a:lin ang="5400000" scaled="0"/>
                </a:gradFill>
              </a:rPr>
              <a:t>Desktop files</a:t>
            </a:r>
            <a:endParaRPr lang="en-US" sz="1200" dirty="0">
              <a:gradFill>
                <a:gsLst>
                  <a:gs pos="2920">
                    <a:srgbClr val="FFFFFF"/>
                  </a:gs>
                  <a:gs pos="40000">
                    <a:srgbClr val="FFFFFF"/>
                  </a:gs>
                </a:gsLst>
                <a:lin ang="5400000" scaled="0"/>
              </a:gradFill>
            </a:endParaRPr>
          </a:p>
          <a:p>
            <a:pPr marL="117475" indent="-117475" fontAlgn="base">
              <a:lnSpc>
                <a:spcPct val="90000"/>
              </a:lnSpc>
              <a:spcBef>
                <a:spcPct val="0"/>
              </a:spcBef>
              <a:spcAft>
                <a:spcPts val="600"/>
              </a:spcAft>
              <a:buFont typeface="Arial" panose="020B0604020202020204" pitchFamily="34" charset="0"/>
              <a:buChar char="•"/>
            </a:pPr>
            <a:r>
              <a:rPr lang="en-US" sz="1200" dirty="0" smtClean="0">
                <a:gradFill>
                  <a:gsLst>
                    <a:gs pos="2920">
                      <a:srgbClr val="FFFFFF"/>
                    </a:gs>
                    <a:gs pos="40000">
                      <a:srgbClr val="FFFFFF"/>
                    </a:gs>
                  </a:gsLst>
                  <a:lin ang="5400000" scaled="0"/>
                </a:gradFill>
              </a:rPr>
              <a:t>Spreadsheets</a:t>
            </a:r>
          </a:p>
          <a:p>
            <a:pPr marL="117475" indent="-117475" fontAlgn="base">
              <a:lnSpc>
                <a:spcPct val="90000"/>
              </a:lnSpc>
              <a:spcBef>
                <a:spcPct val="0"/>
              </a:spcBef>
              <a:spcAft>
                <a:spcPts val="600"/>
              </a:spcAft>
              <a:buFont typeface="Arial" panose="020B0604020202020204" pitchFamily="34" charset="0"/>
              <a:buChar char="•"/>
            </a:pPr>
            <a:r>
              <a:rPr lang="en-US" sz="1200" dirty="0" smtClean="0">
                <a:gradFill>
                  <a:gsLst>
                    <a:gs pos="2920">
                      <a:srgbClr val="FFFFFF"/>
                    </a:gs>
                    <a:gs pos="40000">
                      <a:srgbClr val="FFFFFF"/>
                    </a:gs>
                  </a:gsLst>
                  <a:lin ang="5400000" scaled="0"/>
                </a:gradFill>
              </a:rPr>
              <a:t>Server stores</a:t>
            </a:r>
          </a:p>
          <a:p>
            <a:pPr marL="117475" indent="-117475" fontAlgn="base">
              <a:lnSpc>
                <a:spcPct val="90000"/>
              </a:lnSpc>
              <a:spcBef>
                <a:spcPct val="0"/>
              </a:spcBef>
              <a:spcAft>
                <a:spcPts val="600"/>
              </a:spcAft>
              <a:buFont typeface="Arial" panose="020B0604020202020204" pitchFamily="34" charset="0"/>
              <a:buChar char="•"/>
            </a:pPr>
            <a:r>
              <a:rPr lang="en-US" sz="1200" dirty="0" smtClean="0">
                <a:gradFill>
                  <a:gsLst>
                    <a:gs pos="2920">
                      <a:srgbClr val="FFFFFF"/>
                    </a:gs>
                    <a:gs pos="40000">
                      <a:srgbClr val="FFFFFF"/>
                    </a:gs>
                  </a:gsLst>
                  <a:lin ang="5400000" scaled="0"/>
                </a:gradFill>
              </a:rPr>
              <a:t>Sensors</a:t>
            </a:r>
            <a:endParaRPr lang="en-US" sz="1200" dirty="0">
              <a:gradFill>
                <a:gsLst>
                  <a:gs pos="2920">
                    <a:srgbClr val="FFFFFF"/>
                  </a:gs>
                  <a:gs pos="40000">
                    <a:srgbClr val="FFFFFF"/>
                  </a:gs>
                </a:gsLst>
                <a:lin ang="5400000" scaled="0"/>
              </a:gradFill>
            </a:endParaRPr>
          </a:p>
        </p:txBody>
      </p:sp>
      <p:sp>
        <p:nvSpPr>
          <p:cNvPr id="127" name="Rectangle 126"/>
          <p:cNvSpPr/>
          <p:nvPr/>
        </p:nvSpPr>
        <p:spPr>
          <a:xfrm>
            <a:off x="277722" y="2546611"/>
            <a:ext cx="835754" cy="492404"/>
          </a:xfrm>
          <a:prstGeom prst="rect">
            <a:avLst/>
          </a:prstGeom>
        </p:spPr>
        <p:txBody>
          <a:bodyPr wrap="none" lIns="182854" tIns="137141" rIns="182854" bIns="137141">
            <a:spAutoFit/>
          </a:bodyPr>
          <a:lstStyle/>
          <a:p>
            <a:pPr defTabSz="914224"/>
            <a:r>
              <a:rPr lang="en-US" sz="1400" dirty="0">
                <a:gradFill>
                  <a:gsLst>
                    <a:gs pos="2920">
                      <a:srgbClr val="FFFFFF"/>
                    </a:gs>
                    <a:gs pos="40000">
                      <a:srgbClr val="FFFFFF"/>
                    </a:gs>
                  </a:gsLst>
                  <a:lin ang="5400000" scaled="0"/>
                </a:gradFill>
                <a:ea typeface="Calibri" panose="020F0502020204030204" pitchFamily="34" charset="0"/>
              </a:rPr>
              <a:t>Cloud</a:t>
            </a:r>
          </a:p>
        </p:txBody>
      </p:sp>
      <p:sp>
        <p:nvSpPr>
          <p:cNvPr id="129" name="Rectangle 128"/>
          <p:cNvSpPr/>
          <p:nvPr/>
        </p:nvSpPr>
        <p:spPr>
          <a:xfrm>
            <a:off x="277722" y="3580387"/>
            <a:ext cx="778046" cy="492404"/>
          </a:xfrm>
          <a:prstGeom prst="rect">
            <a:avLst/>
          </a:prstGeom>
        </p:spPr>
        <p:txBody>
          <a:bodyPr wrap="none" lIns="182854" tIns="137141" rIns="182854" bIns="137141">
            <a:spAutoFit/>
          </a:bodyPr>
          <a:lstStyle/>
          <a:p>
            <a:pPr defTabSz="914224"/>
            <a:r>
              <a:rPr lang="en-US" sz="1400" dirty="0" smtClean="0">
                <a:gradFill>
                  <a:gsLst>
                    <a:gs pos="2920">
                      <a:srgbClr val="FFFFFF"/>
                    </a:gs>
                    <a:gs pos="40000">
                      <a:srgbClr val="FFFFFF"/>
                    </a:gs>
                  </a:gsLst>
                  <a:lin ang="5400000" scaled="0"/>
                </a:gradFill>
                <a:ea typeface="Calibri" panose="020F0502020204030204" pitchFamily="34" charset="0"/>
              </a:rPr>
              <a:t>Local</a:t>
            </a:r>
            <a:endParaRPr lang="en-US" sz="1400" dirty="0">
              <a:gradFill>
                <a:gsLst>
                  <a:gs pos="2920">
                    <a:srgbClr val="FFFFFF"/>
                  </a:gs>
                  <a:gs pos="40000">
                    <a:srgbClr val="FFFFFF"/>
                  </a:gs>
                </a:gsLst>
                <a:lin ang="5400000" scaled="0"/>
              </a:gradFill>
              <a:ea typeface="Calibri" panose="020F0502020204030204" pitchFamily="34" charset="0"/>
            </a:endParaRPr>
          </a:p>
        </p:txBody>
      </p:sp>
      <p:grpSp>
        <p:nvGrpSpPr>
          <p:cNvPr id="20" name="Group 19"/>
          <p:cNvGrpSpPr/>
          <p:nvPr/>
        </p:nvGrpSpPr>
        <p:grpSpPr>
          <a:xfrm>
            <a:off x="1986322" y="4611873"/>
            <a:ext cx="955153" cy="955664"/>
            <a:chOff x="12923838" y="-3173413"/>
            <a:chExt cx="2962275" cy="2963863"/>
          </a:xfrm>
        </p:grpSpPr>
        <p:sp>
          <p:nvSpPr>
            <p:cNvPr id="9" name="Freeform 5"/>
            <p:cNvSpPr>
              <a:spLocks/>
            </p:cNvSpPr>
            <p:nvPr/>
          </p:nvSpPr>
          <p:spPr bwMode="auto">
            <a:xfrm>
              <a:off x="14673263" y="-1425575"/>
              <a:ext cx="1212850" cy="1216025"/>
            </a:xfrm>
            <a:custGeom>
              <a:avLst/>
              <a:gdLst>
                <a:gd name="T0" fmla="*/ 297 w 322"/>
                <a:gd name="T1" fmla="*/ 297 h 323"/>
                <a:gd name="T2" fmla="*/ 296 w 322"/>
                <a:gd name="T3" fmla="*/ 298 h 323"/>
                <a:gd name="T4" fmla="*/ 206 w 322"/>
                <a:gd name="T5" fmla="*/ 298 h 323"/>
                <a:gd name="T6" fmla="*/ 0 w 322"/>
                <a:gd name="T7" fmla="*/ 91 h 323"/>
                <a:gd name="T8" fmla="*/ 90 w 322"/>
                <a:gd name="T9" fmla="*/ 0 h 323"/>
                <a:gd name="T10" fmla="*/ 297 w 322"/>
                <a:gd name="T11" fmla="*/ 207 h 323"/>
                <a:gd name="T12" fmla="*/ 297 w 322"/>
                <a:gd name="T13" fmla="*/ 297 h 323"/>
              </a:gdLst>
              <a:ahLst/>
              <a:cxnLst>
                <a:cxn ang="0">
                  <a:pos x="T0" y="T1"/>
                </a:cxn>
                <a:cxn ang="0">
                  <a:pos x="T2" y="T3"/>
                </a:cxn>
                <a:cxn ang="0">
                  <a:pos x="T4" y="T5"/>
                </a:cxn>
                <a:cxn ang="0">
                  <a:pos x="T6" y="T7"/>
                </a:cxn>
                <a:cxn ang="0">
                  <a:pos x="T8" y="T9"/>
                </a:cxn>
                <a:cxn ang="0">
                  <a:pos x="T10" y="T11"/>
                </a:cxn>
                <a:cxn ang="0">
                  <a:pos x="T12" y="T13"/>
                </a:cxn>
              </a:cxnLst>
              <a:rect l="0" t="0" r="r" b="b"/>
              <a:pathLst>
                <a:path w="322" h="323">
                  <a:moveTo>
                    <a:pt x="297" y="297"/>
                  </a:moveTo>
                  <a:cubicBezTo>
                    <a:pt x="296" y="298"/>
                    <a:pt x="296" y="298"/>
                    <a:pt x="296" y="298"/>
                  </a:cubicBezTo>
                  <a:cubicBezTo>
                    <a:pt x="271" y="323"/>
                    <a:pt x="231" y="323"/>
                    <a:pt x="206" y="298"/>
                  </a:cubicBezTo>
                  <a:cubicBezTo>
                    <a:pt x="0" y="91"/>
                    <a:pt x="0" y="91"/>
                    <a:pt x="0" y="91"/>
                  </a:cubicBezTo>
                  <a:cubicBezTo>
                    <a:pt x="90" y="0"/>
                    <a:pt x="90" y="0"/>
                    <a:pt x="90" y="0"/>
                  </a:cubicBezTo>
                  <a:cubicBezTo>
                    <a:pt x="297" y="207"/>
                    <a:pt x="297" y="207"/>
                    <a:pt x="297" y="207"/>
                  </a:cubicBezTo>
                  <a:cubicBezTo>
                    <a:pt x="322" y="232"/>
                    <a:pt x="322" y="272"/>
                    <a:pt x="297" y="29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0" name="Freeform 6"/>
            <p:cNvSpPr>
              <a:spLocks/>
            </p:cNvSpPr>
            <p:nvPr/>
          </p:nvSpPr>
          <p:spPr bwMode="auto">
            <a:xfrm>
              <a:off x="12923838" y="-3173413"/>
              <a:ext cx="2435225" cy="2432050"/>
            </a:xfrm>
            <a:custGeom>
              <a:avLst/>
              <a:gdLst>
                <a:gd name="T0" fmla="*/ 532 w 647"/>
                <a:gd name="T1" fmla="*/ 115 h 646"/>
                <a:gd name="T2" fmla="*/ 532 w 647"/>
                <a:gd name="T3" fmla="*/ 531 h 646"/>
                <a:gd name="T4" fmla="*/ 115 w 647"/>
                <a:gd name="T5" fmla="*/ 531 h 646"/>
                <a:gd name="T6" fmla="*/ 115 w 647"/>
                <a:gd name="T7" fmla="*/ 115 h 646"/>
                <a:gd name="T8" fmla="*/ 532 w 647"/>
                <a:gd name="T9" fmla="*/ 115 h 646"/>
              </a:gdLst>
              <a:ahLst/>
              <a:cxnLst>
                <a:cxn ang="0">
                  <a:pos x="T0" y="T1"/>
                </a:cxn>
                <a:cxn ang="0">
                  <a:pos x="T2" y="T3"/>
                </a:cxn>
                <a:cxn ang="0">
                  <a:pos x="T4" y="T5"/>
                </a:cxn>
                <a:cxn ang="0">
                  <a:pos x="T6" y="T7"/>
                </a:cxn>
                <a:cxn ang="0">
                  <a:pos x="T8" y="T9"/>
                </a:cxn>
              </a:cxnLst>
              <a:rect l="0" t="0" r="r" b="b"/>
              <a:pathLst>
                <a:path w="647" h="646">
                  <a:moveTo>
                    <a:pt x="532" y="115"/>
                  </a:moveTo>
                  <a:cubicBezTo>
                    <a:pt x="647" y="230"/>
                    <a:pt x="647" y="416"/>
                    <a:pt x="532" y="531"/>
                  </a:cubicBezTo>
                  <a:cubicBezTo>
                    <a:pt x="417" y="646"/>
                    <a:pt x="230" y="646"/>
                    <a:pt x="115" y="531"/>
                  </a:cubicBezTo>
                  <a:cubicBezTo>
                    <a:pt x="0" y="416"/>
                    <a:pt x="0" y="230"/>
                    <a:pt x="115" y="115"/>
                  </a:cubicBezTo>
                  <a:cubicBezTo>
                    <a:pt x="230" y="0"/>
                    <a:pt x="417" y="0"/>
                    <a:pt x="532" y="11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1" name="Freeform 7"/>
            <p:cNvSpPr>
              <a:spLocks/>
            </p:cNvSpPr>
            <p:nvPr/>
          </p:nvSpPr>
          <p:spPr bwMode="auto">
            <a:xfrm>
              <a:off x="13160376" y="-2935287"/>
              <a:ext cx="1960563" cy="1957389"/>
            </a:xfrm>
            <a:custGeom>
              <a:avLst/>
              <a:gdLst>
                <a:gd name="T0" fmla="*/ 428 w 521"/>
                <a:gd name="T1" fmla="*/ 92 h 520"/>
                <a:gd name="T2" fmla="*/ 428 w 521"/>
                <a:gd name="T3" fmla="*/ 428 h 520"/>
                <a:gd name="T4" fmla="*/ 93 w 521"/>
                <a:gd name="T5" fmla="*/ 428 h 520"/>
                <a:gd name="T6" fmla="*/ 93 w 521"/>
                <a:gd name="T7" fmla="*/ 92 h 520"/>
                <a:gd name="T8" fmla="*/ 428 w 521"/>
                <a:gd name="T9" fmla="*/ 92 h 520"/>
              </a:gdLst>
              <a:ahLst/>
              <a:cxnLst>
                <a:cxn ang="0">
                  <a:pos x="T0" y="T1"/>
                </a:cxn>
                <a:cxn ang="0">
                  <a:pos x="T2" y="T3"/>
                </a:cxn>
                <a:cxn ang="0">
                  <a:pos x="T4" y="T5"/>
                </a:cxn>
                <a:cxn ang="0">
                  <a:pos x="T6" y="T7"/>
                </a:cxn>
                <a:cxn ang="0">
                  <a:pos x="T8" y="T9"/>
                </a:cxn>
              </a:cxnLst>
              <a:rect l="0" t="0" r="r" b="b"/>
              <a:pathLst>
                <a:path w="521" h="520">
                  <a:moveTo>
                    <a:pt x="428" y="92"/>
                  </a:moveTo>
                  <a:cubicBezTo>
                    <a:pt x="521" y="185"/>
                    <a:pt x="521" y="335"/>
                    <a:pt x="428" y="428"/>
                  </a:cubicBezTo>
                  <a:cubicBezTo>
                    <a:pt x="336" y="520"/>
                    <a:pt x="185" y="520"/>
                    <a:pt x="93" y="428"/>
                  </a:cubicBezTo>
                  <a:cubicBezTo>
                    <a:pt x="0" y="335"/>
                    <a:pt x="0" y="185"/>
                    <a:pt x="93" y="92"/>
                  </a:cubicBezTo>
                  <a:cubicBezTo>
                    <a:pt x="185" y="0"/>
                    <a:pt x="336" y="0"/>
                    <a:pt x="428" y="92"/>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2" name="Freeform 8"/>
            <p:cNvSpPr>
              <a:spLocks/>
            </p:cNvSpPr>
            <p:nvPr/>
          </p:nvSpPr>
          <p:spPr bwMode="auto">
            <a:xfrm>
              <a:off x="14128750" y="-1738313"/>
              <a:ext cx="101600" cy="376238"/>
            </a:xfrm>
            <a:custGeom>
              <a:avLst/>
              <a:gdLst>
                <a:gd name="T0" fmla="*/ 0 w 64"/>
                <a:gd name="T1" fmla="*/ 0 h 237"/>
                <a:gd name="T2" fmla="*/ 64 w 64"/>
                <a:gd name="T3" fmla="*/ 0 h 237"/>
                <a:gd name="T4" fmla="*/ 64 w 64"/>
                <a:gd name="T5" fmla="*/ 237 h 237"/>
                <a:gd name="T6" fmla="*/ 0 w 64"/>
                <a:gd name="T7" fmla="*/ 237 h 237"/>
                <a:gd name="T8" fmla="*/ 0 w 64"/>
                <a:gd name="T9" fmla="*/ 0 h 237"/>
                <a:gd name="T10" fmla="*/ 0 w 64"/>
                <a:gd name="T11" fmla="*/ 0 h 237"/>
              </a:gdLst>
              <a:ahLst/>
              <a:cxnLst>
                <a:cxn ang="0">
                  <a:pos x="T0" y="T1"/>
                </a:cxn>
                <a:cxn ang="0">
                  <a:pos x="T2" y="T3"/>
                </a:cxn>
                <a:cxn ang="0">
                  <a:pos x="T4" y="T5"/>
                </a:cxn>
                <a:cxn ang="0">
                  <a:pos x="T6" y="T7"/>
                </a:cxn>
                <a:cxn ang="0">
                  <a:pos x="T8" y="T9"/>
                </a:cxn>
                <a:cxn ang="0">
                  <a:pos x="T10" y="T11"/>
                </a:cxn>
              </a:cxnLst>
              <a:rect l="0" t="0" r="r" b="b"/>
              <a:pathLst>
                <a:path w="64" h="237">
                  <a:moveTo>
                    <a:pt x="0" y="0"/>
                  </a:moveTo>
                  <a:lnTo>
                    <a:pt x="64" y="0"/>
                  </a:lnTo>
                  <a:lnTo>
                    <a:pt x="64" y="237"/>
                  </a:lnTo>
                  <a:lnTo>
                    <a:pt x="0" y="237"/>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3" name="Freeform 9"/>
            <p:cNvSpPr>
              <a:spLocks/>
            </p:cNvSpPr>
            <p:nvPr/>
          </p:nvSpPr>
          <p:spPr bwMode="auto">
            <a:xfrm>
              <a:off x="13981113" y="-1617663"/>
              <a:ext cx="101600" cy="255588"/>
            </a:xfrm>
            <a:custGeom>
              <a:avLst/>
              <a:gdLst>
                <a:gd name="T0" fmla="*/ 0 w 64"/>
                <a:gd name="T1" fmla="*/ 0 h 161"/>
                <a:gd name="T2" fmla="*/ 64 w 64"/>
                <a:gd name="T3" fmla="*/ 0 h 161"/>
                <a:gd name="T4" fmla="*/ 64 w 64"/>
                <a:gd name="T5" fmla="*/ 161 h 161"/>
                <a:gd name="T6" fmla="*/ 0 w 64"/>
                <a:gd name="T7" fmla="*/ 161 h 161"/>
                <a:gd name="T8" fmla="*/ 0 w 64"/>
                <a:gd name="T9" fmla="*/ 0 h 161"/>
                <a:gd name="T10" fmla="*/ 0 w 64"/>
                <a:gd name="T11" fmla="*/ 0 h 161"/>
              </a:gdLst>
              <a:ahLst/>
              <a:cxnLst>
                <a:cxn ang="0">
                  <a:pos x="T0" y="T1"/>
                </a:cxn>
                <a:cxn ang="0">
                  <a:pos x="T2" y="T3"/>
                </a:cxn>
                <a:cxn ang="0">
                  <a:pos x="T4" y="T5"/>
                </a:cxn>
                <a:cxn ang="0">
                  <a:pos x="T6" y="T7"/>
                </a:cxn>
                <a:cxn ang="0">
                  <a:pos x="T8" y="T9"/>
                </a:cxn>
                <a:cxn ang="0">
                  <a:pos x="T10" y="T11"/>
                </a:cxn>
              </a:cxnLst>
              <a:rect l="0" t="0" r="r" b="b"/>
              <a:pathLst>
                <a:path w="64" h="161">
                  <a:moveTo>
                    <a:pt x="0" y="0"/>
                  </a:moveTo>
                  <a:lnTo>
                    <a:pt x="64" y="0"/>
                  </a:lnTo>
                  <a:lnTo>
                    <a:pt x="64" y="161"/>
                  </a:lnTo>
                  <a:lnTo>
                    <a:pt x="0" y="161"/>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4" name="Freeform 10"/>
            <p:cNvSpPr>
              <a:spLocks/>
            </p:cNvSpPr>
            <p:nvPr/>
          </p:nvSpPr>
          <p:spPr bwMode="auto">
            <a:xfrm>
              <a:off x="13835063" y="-2051050"/>
              <a:ext cx="101600" cy="688975"/>
            </a:xfrm>
            <a:custGeom>
              <a:avLst/>
              <a:gdLst>
                <a:gd name="T0" fmla="*/ 0 w 64"/>
                <a:gd name="T1" fmla="*/ 0 h 434"/>
                <a:gd name="T2" fmla="*/ 64 w 64"/>
                <a:gd name="T3" fmla="*/ 0 h 434"/>
                <a:gd name="T4" fmla="*/ 64 w 64"/>
                <a:gd name="T5" fmla="*/ 434 h 434"/>
                <a:gd name="T6" fmla="*/ 0 w 64"/>
                <a:gd name="T7" fmla="*/ 434 h 434"/>
                <a:gd name="T8" fmla="*/ 0 w 64"/>
                <a:gd name="T9" fmla="*/ 0 h 434"/>
                <a:gd name="T10" fmla="*/ 0 w 64"/>
                <a:gd name="T11" fmla="*/ 0 h 434"/>
              </a:gdLst>
              <a:ahLst/>
              <a:cxnLst>
                <a:cxn ang="0">
                  <a:pos x="T0" y="T1"/>
                </a:cxn>
                <a:cxn ang="0">
                  <a:pos x="T2" y="T3"/>
                </a:cxn>
                <a:cxn ang="0">
                  <a:pos x="T4" y="T5"/>
                </a:cxn>
                <a:cxn ang="0">
                  <a:pos x="T6" y="T7"/>
                </a:cxn>
                <a:cxn ang="0">
                  <a:pos x="T8" y="T9"/>
                </a:cxn>
                <a:cxn ang="0">
                  <a:pos x="T10" y="T11"/>
                </a:cxn>
              </a:cxnLst>
              <a:rect l="0" t="0" r="r" b="b"/>
              <a:pathLst>
                <a:path w="64" h="434">
                  <a:moveTo>
                    <a:pt x="0" y="0"/>
                  </a:moveTo>
                  <a:lnTo>
                    <a:pt x="64" y="0"/>
                  </a:lnTo>
                  <a:lnTo>
                    <a:pt x="64" y="434"/>
                  </a:lnTo>
                  <a:lnTo>
                    <a:pt x="0" y="434"/>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6" name="Freeform 11"/>
            <p:cNvSpPr>
              <a:spLocks/>
            </p:cNvSpPr>
            <p:nvPr/>
          </p:nvSpPr>
          <p:spPr bwMode="auto">
            <a:xfrm>
              <a:off x="13684250" y="-2232025"/>
              <a:ext cx="101600" cy="869950"/>
            </a:xfrm>
            <a:custGeom>
              <a:avLst/>
              <a:gdLst>
                <a:gd name="T0" fmla="*/ 0 w 64"/>
                <a:gd name="T1" fmla="*/ 0 h 548"/>
                <a:gd name="T2" fmla="*/ 64 w 64"/>
                <a:gd name="T3" fmla="*/ 0 h 548"/>
                <a:gd name="T4" fmla="*/ 64 w 64"/>
                <a:gd name="T5" fmla="*/ 548 h 548"/>
                <a:gd name="T6" fmla="*/ 0 w 64"/>
                <a:gd name="T7" fmla="*/ 548 h 548"/>
                <a:gd name="T8" fmla="*/ 0 w 64"/>
                <a:gd name="T9" fmla="*/ 0 h 548"/>
                <a:gd name="T10" fmla="*/ 0 w 64"/>
                <a:gd name="T11" fmla="*/ 0 h 548"/>
              </a:gdLst>
              <a:ahLst/>
              <a:cxnLst>
                <a:cxn ang="0">
                  <a:pos x="T0" y="T1"/>
                </a:cxn>
                <a:cxn ang="0">
                  <a:pos x="T2" y="T3"/>
                </a:cxn>
                <a:cxn ang="0">
                  <a:pos x="T4" y="T5"/>
                </a:cxn>
                <a:cxn ang="0">
                  <a:pos x="T6" y="T7"/>
                </a:cxn>
                <a:cxn ang="0">
                  <a:pos x="T8" y="T9"/>
                </a:cxn>
                <a:cxn ang="0">
                  <a:pos x="T10" y="T11"/>
                </a:cxn>
              </a:cxnLst>
              <a:rect l="0" t="0" r="r" b="b"/>
              <a:pathLst>
                <a:path w="64" h="548">
                  <a:moveTo>
                    <a:pt x="0" y="0"/>
                  </a:moveTo>
                  <a:lnTo>
                    <a:pt x="64" y="0"/>
                  </a:lnTo>
                  <a:lnTo>
                    <a:pt x="64" y="548"/>
                  </a:lnTo>
                  <a:lnTo>
                    <a:pt x="0" y="548"/>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7" name="Freeform 12"/>
            <p:cNvSpPr>
              <a:spLocks/>
            </p:cNvSpPr>
            <p:nvPr/>
          </p:nvSpPr>
          <p:spPr bwMode="auto">
            <a:xfrm>
              <a:off x="13536613" y="-1900238"/>
              <a:ext cx="101600" cy="538163"/>
            </a:xfrm>
            <a:custGeom>
              <a:avLst/>
              <a:gdLst>
                <a:gd name="T0" fmla="*/ 0 w 64"/>
                <a:gd name="T1" fmla="*/ 0 h 339"/>
                <a:gd name="T2" fmla="*/ 64 w 64"/>
                <a:gd name="T3" fmla="*/ 0 h 339"/>
                <a:gd name="T4" fmla="*/ 64 w 64"/>
                <a:gd name="T5" fmla="*/ 339 h 339"/>
                <a:gd name="T6" fmla="*/ 0 w 64"/>
                <a:gd name="T7" fmla="*/ 339 h 339"/>
                <a:gd name="T8" fmla="*/ 0 w 64"/>
                <a:gd name="T9" fmla="*/ 0 h 339"/>
                <a:gd name="T10" fmla="*/ 0 w 64"/>
                <a:gd name="T11" fmla="*/ 0 h 339"/>
              </a:gdLst>
              <a:ahLst/>
              <a:cxnLst>
                <a:cxn ang="0">
                  <a:pos x="T0" y="T1"/>
                </a:cxn>
                <a:cxn ang="0">
                  <a:pos x="T2" y="T3"/>
                </a:cxn>
                <a:cxn ang="0">
                  <a:pos x="T4" y="T5"/>
                </a:cxn>
                <a:cxn ang="0">
                  <a:pos x="T6" y="T7"/>
                </a:cxn>
                <a:cxn ang="0">
                  <a:pos x="T8" y="T9"/>
                </a:cxn>
                <a:cxn ang="0">
                  <a:pos x="T10" y="T11"/>
                </a:cxn>
              </a:cxnLst>
              <a:rect l="0" t="0" r="r" b="b"/>
              <a:pathLst>
                <a:path w="64" h="339">
                  <a:moveTo>
                    <a:pt x="0" y="0"/>
                  </a:moveTo>
                  <a:lnTo>
                    <a:pt x="64" y="0"/>
                  </a:lnTo>
                  <a:lnTo>
                    <a:pt x="64" y="339"/>
                  </a:lnTo>
                  <a:lnTo>
                    <a:pt x="0" y="339"/>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8" name="Freeform 13"/>
            <p:cNvSpPr>
              <a:spLocks/>
            </p:cNvSpPr>
            <p:nvPr/>
          </p:nvSpPr>
          <p:spPr bwMode="auto">
            <a:xfrm>
              <a:off x="14082713" y="-2570163"/>
              <a:ext cx="669925" cy="669925"/>
            </a:xfrm>
            <a:custGeom>
              <a:avLst/>
              <a:gdLst>
                <a:gd name="T0" fmla="*/ 89 w 178"/>
                <a:gd name="T1" fmla="*/ 0 h 178"/>
                <a:gd name="T2" fmla="*/ 0 w 178"/>
                <a:gd name="T3" fmla="*/ 89 h 178"/>
                <a:gd name="T4" fmla="*/ 89 w 178"/>
                <a:gd name="T5" fmla="*/ 178 h 178"/>
                <a:gd name="T6" fmla="*/ 178 w 178"/>
                <a:gd name="T7" fmla="*/ 89 h 178"/>
                <a:gd name="T8" fmla="*/ 89 w 178"/>
                <a:gd name="T9" fmla="*/ 89 h 178"/>
                <a:gd name="T10" fmla="*/ 89 w 178"/>
                <a:gd name="T11" fmla="*/ 0 h 178"/>
              </a:gdLst>
              <a:ahLst/>
              <a:cxnLst>
                <a:cxn ang="0">
                  <a:pos x="T0" y="T1"/>
                </a:cxn>
                <a:cxn ang="0">
                  <a:pos x="T2" y="T3"/>
                </a:cxn>
                <a:cxn ang="0">
                  <a:pos x="T4" y="T5"/>
                </a:cxn>
                <a:cxn ang="0">
                  <a:pos x="T6" y="T7"/>
                </a:cxn>
                <a:cxn ang="0">
                  <a:pos x="T8" y="T9"/>
                </a:cxn>
                <a:cxn ang="0">
                  <a:pos x="T10" y="T11"/>
                </a:cxn>
              </a:cxnLst>
              <a:rect l="0" t="0" r="r" b="b"/>
              <a:pathLst>
                <a:path w="178" h="178">
                  <a:moveTo>
                    <a:pt x="89" y="0"/>
                  </a:moveTo>
                  <a:cubicBezTo>
                    <a:pt x="40" y="0"/>
                    <a:pt x="0" y="39"/>
                    <a:pt x="0" y="89"/>
                  </a:cubicBezTo>
                  <a:cubicBezTo>
                    <a:pt x="0" y="138"/>
                    <a:pt x="40" y="178"/>
                    <a:pt x="89" y="178"/>
                  </a:cubicBezTo>
                  <a:cubicBezTo>
                    <a:pt x="138" y="178"/>
                    <a:pt x="178" y="138"/>
                    <a:pt x="178" y="89"/>
                  </a:cubicBezTo>
                  <a:cubicBezTo>
                    <a:pt x="89" y="89"/>
                    <a:pt x="89" y="89"/>
                    <a:pt x="89" y="89"/>
                  </a:cubicBezTo>
                  <a:lnTo>
                    <a:pt x="8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9" name="Freeform 14"/>
            <p:cNvSpPr>
              <a:spLocks/>
            </p:cNvSpPr>
            <p:nvPr/>
          </p:nvSpPr>
          <p:spPr bwMode="auto">
            <a:xfrm>
              <a:off x="14474825" y="-2627313"/>
              <a:ext cx="334963" cy="334963"/>
            </a:xfrm>
            <a:custGeom>
              <a:avLst/>
              <a:gdLst>
                <a:gd name="T0" fmla="*/ 0 w 89"/>
                <a:gd name="T1" fmla="*/ 0 h 89"/>
                <a:gd name="T2" fmla="*/ 0 w 89"/>
                <a:gd name="T3" fmla="*/ 89 h 89"/>
                <a:gd name="T4" fmla="*/ 89 w 89"/>
                <a:gd name="T5" fmla="*/ 89 h 89"/>
                <a:gd name="T6" fmla="*/ 0 w 89"/>
                <a:gd name="T7" fmla="*/ 0 h 89"/>
              </a:gdLst>
              <a:ahLst/>
              <a:cxnLst>
                <a:cxn ang="0">
                  <a:pos x="T0" y="T1"/>
                </a:cxn>
                <a:cxn ang="0">
                  <a:pos x="T2" y="T3"/>
                </a:cxn>
                <a:cxn ang="0">
                  <a:pos x="T4" y="T5"/>
                </a:cxn>
                <a:cxn ang="0">
                  <a:pos x="T6" y="T7"/>
                </a:cxn>
              </a:cxnLst>
              <a:rect l="0" t="0" r="r" b="b"/>
              <a:pathLst>
                <a:path w="89" h="89">
                  <a:moveTo>
                    <a:pt x="0" y="0"/>
                  </a:moveTo>
                  <a:cubicBezTo>
                    <a:pt x="0" y="89"/>
                    <a:pt x="0" y="89"/>
                    <a:pt x="0" y="89"/>
                  </a:cubicBezTo>
                  <a:cubicBezTo>
                    <a:pt x="89" y="89"/>
                    <a:pt x="89" y="89"/>
                    <a:pt x="89" y="89"/>
                  </a:cubicBezTo>
                  <a:cubicBezTo>
                    <a:pt x="89" y="39"/>
                    <a:pt x="49" y="0"/>
                    <a:pt x="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cxnSp>
        <p:nvCxnSpPr>
          <p:cNvPr id="118" name="Straight Arrow Connector 117"/>
          <p:cNvCxnSpPr/>
          <p:nvPr/>
        </p:nvCxnSpPr>
        <p:spPr>
          <a:xfrm flipH="1">
            <a:off x="8732617" y="3033643"/>
            <a:ext cx="1031480" cy="7830"/>
          </a:xfrm>
          <a:prstGeom prst="straightConnector1">
            <a:avLst/>
          </a:prstGeom>
          <a:solidFill>
            <a:srgbClr val="DC3C00"/>
          </a:solidFill>
          <a:ln w="38100">
            <a:solidFill>
              <a:srgbClr val="FFFFFF"/>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8" name="Group 37"/>
          <p:cNvGrpSpPr/>
          <p:nvPr/>
        </p:nvGrpSpPr>
        <p:grpSpPr>
          <a:xfrm>
            <a:off x="10664763" y="2476520"/>
            <a:ext cx="466278" cy="801015"/>
            <a:chOff x="9384608" y="3646197"/>
            <a:chExt cx="466344" cy="801128"/>
          </a:xfrm>
        </p:grpSpPr>
        <p:grpSp>
          <p:nvGrpSpPr>
            <p:cNvPr id="24" name="Group 23"/>
            <p:cNvGrpSpPr/>
            <p:nvPr/>
          </p:nvGrpSpPr>
          <p:grpSpPr>
            <a:xfrm>
              <a:off x="9384608" y="3646197"/>
              <a:ext cx="466344" cy="801128"/>
              <a:chOff x="9384608" y="3646197"/>
              <a:chExt cx="466344" cy="801128"/>
            </a:xfrm>
          </p:grpSpPr>
          <p:sp>
            <p:nvSpPr>
              <p:cNvPr id="95" name="Freeform 10"/>
              <p:cNvSpPr>
                <a:spLocks/>
              </p:cNvSpPr>
              <p:nvPr/>
            </p:nvSpPr>
            <p:spPr bwMode="auto">
              <a:xfrm>
                <a:off x="9384608" y="3646197"/>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96" name="Rectangle 11"/>
              <p:cNvSpPr>
                <a:spLocks noChangeArrowheads="1"/>
              </p:cNvSpPr>
              <p:nvPr/>
            </p:nvSpPr>
            <p:spPr bwMode="auto">
              <a:xfrm>
                <a:off x="9430600" y="3692189"/>
                <a:ext cx="374359" cy="62999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nvGrpSpPr>
              <p:cNvPr id="125" name="Group 124"/>
              <p:cNvGrpSpPr/>
              <p:nvPr/>
            </p:nvGrpSpPr>
            <p:grpSpPr>
              <a:xfrm>
                <a:off x="9484650" y="3817383"/>
                <a:ext cx="268769" cy="458657"/>
                <a:chOff x="10365212" y="5859572"/>
                <a:chExt cx="483110" cy="660040"/>
              </a:xfrm>
              <a:solidFill>
                <a:schemeClr val="bg1"/>
              </a:solidFill>
            </p:grpSpPr>
            <p:sp>
              <p:nvSpPr>
                <p:cNvPr id="126" name="Rectangle 9"/>
                <p:cNvSpPr>
                  <a:spLocks noChangeArrowheads="1"/>
                </p:cNvSpPr>
                <p:nvPr/>
              </p:nvSpPr>
              <p:spPr bwMode="auto">
                <a:xfrm>
                  <a:off x="10631433" y="6241326"/>
                  <a:ext cx="83515" cy="27828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28"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69"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70"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sp>
          <p:nvSpPr>
            <p:cNvPr id="97"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98"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99"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00"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02"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41" name="Group 40"/>
          <p:cNvGrpSpPr/>
          <p:nvPr/>
        </p:nvGrpSpPr>
        <p:grpSpPr>
          <a:xfrm>
            <a:off x="10043060" y="3589432"/>
            <a:ext cx="1709685" cy="873590"/>
            <a:chOff x="9708797" y="4105152"/>
            <a:chExt cx="1709928" cy="873714"/>
          </a:xfrm>
        </p:grpSpPr>
        <p:grpSp>
          <p:nvGrpSpPr>
            <p:cNvPr id="15" name="Group 14"/>
            <p:cNvGrpSpPr/>
            <p:nvPr/>
          </p:nvGrpSpPr>
          <p:grpSpPr>
            <a:xfrm>
              <a:off x="9708797" y="4105152"/>
              <a:ext cx="1709928" cy="873714"/>
              <a:chOff x="13377563" y="2176438"/>
              <a:chExt cx="1709928" cy="873714"/>
            </a:xfrm>
          </p:grpSpPr>
          <p:sp>
            <p:nvSpPr>
              <p:cNvPr id="90"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91"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92"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accent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178" name="Group 1031"/>
            <p:cNvGrpSpPr>
              <a:grpSpLocks/>
            </p:cNvGrpSpPr>
            <p:nvPr/>
          </p:nvGrpSpPr>
          <p:grpSpPr bwMode="auto">
            <a:xfrm>
              <a:off x="10118108" y="4299632"/>
              <a:ext cx="923472" cy="460684"/>
              <a:chOff x="4841436" y="5510539"/>
              <a:chExt cx="1049696" cy="523224"/>
            </a:xfrm>
            <a:solidFill>
              <a:schemeClr val="bg1"/>
            </a:solidFill>
          </p:grpSpPr>
          <p:sp>
            <p:nvSpPr>
              <p:cNvPr id="179"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0"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1"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2"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3"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4"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5"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6"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7"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8"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189"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solidFill>
                <a:schemeClr val="tx1"/>
              </a:solidFill>
              <a:ln>
                <a:noFill/>
              </a:ln>
            </p:spPr>
            <p:txBody>
              <a:bodyPr/>
              <a:lstStyle/>
              <a:p>
                <a:pPr defTabSz="932509">
                  <a:defRPr/>
                </a:pPr>
                <a:endParaRPr lang="en-US" sz="1836" dirty="0">
                  <a:solidFill>
                    <a:srgbClr val="505050"/>
                  </a:solidFill>
                </a:endParaRPr>
              </a:p>
            </p:txBody>
          </p:sp>
        </p:grpSp>
      </p:grpSp>
      <p:grpSp>
        <p:nvGrpSpPr>
          <p:cNvPr id="37" name="Group 36"/>
          <p:cNvGrpSpPr/>
          <p:nvPr/>
        </p:nvGrpSpPr>
        <p:grpSpPr>
          <a:xfrm>
            <a:off x="10343209" y="4763691"/>
            <a:ext cx="1109387" cy="720776"/>
            <a:chOff x="10355354" y="2960609"/>
            <a:chExt cx="1109544" cy="720878"/>
          </a:xfrm>
        </p:grpSpPr>
        <p:grpSp>
          <p:nvGrpSpPr>
            <p:cNvPr id="34" name="Group 33"/>
            <p:cNvGrpSpPr/>
            <p:nvPr/>
          </p:nvGrpSpPr>
          <p:grpSpPr>
            <a:xfrm>
              <a:off x="10355354" y="2960609"/>
              <a:ext cx="1109544" cy="720878"/>
              <a:chOff x="10355354" y="2831936"/>
              <a:chExt cx="1307592" cy="849551"/>
            </a:xfrm>
          </p:grpSpPr>
          <p:sp>
            <p:nvSpPr>
              <p:cNvPr id="103"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04"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bg2"/>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271" name="Group 1031"/>
            <p:cNvGrpSpPr>
              <a:grpSpLocks/>
            </p:cNvGrpSpPr>
            <p:nvPr/>
          </p:nvGrpSpPr>
          <p:grpSpPr bwMode="auto">
            <a:xfrm>
              <a:off x="10599291" y="3157951"/>
              <a:ext cx="595154" cy="296900"/>
              <a:chOff x="4841436" y="5510539"/>
              <a:chExt cx="1049696" cy="523224"/>
            </a:xfrm>
            <a:solidFill>
              <a:schemeClr val="bg1"/>
            </a:solidFill>
          </p:grpSpPr>
          <p:sp>
            <p:nvSpPr>
              <p:cNvPr id="272"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73"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74"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75"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76"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77"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78"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79"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80"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81"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solidFill>
                <a:schemeClr val="tx1"/>
              </a:solidFill>
              <a:ln>
                <a:noFill/>
              </a:ln>
            </p:spPr>
            <p:txBody>
              <a:bodyPr/>
              <a:lstStyle/>
              <a:p>
                <a:pPr defTabSz="932509">
                  <a:defRPr/>
                </a:pPr>
                <a:endParaRPr lang="en-US" sz="1836" dirty="0">
                  <a:solidFill>
                    <a:srgbClr val="505050"/>
                  </a:solidFill>
                </a:endParaRPr>
              </a:p>
            </p:txBody>
          </p:sp>
          <p:sp>
            <p:nvSpPr>
              <p:cNvPr id="282"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solidFill>
                <a:schemeClr val="tx1"/>
              </a:solidFill>
              <a:ln>
                <a:noFill/>
              </a:ln>
            </p:spPr>
            <p:txBody>
              <a:bodyPr/>
              <a:lstStyle/>
              <a:p>
                <a:pPr defTabSz="932509">
                  <a:defRPr/>
                </a:pPr>
                <a:endParaRPr lang="en-US" sz="1836" dirty="0">
                  <a:solidFill>
                    <a:srgbClr val="505050"/>
                  </a:solidFill>
                </a:endParaRPr>
              </a:p>
            </p:txBody>
          </p:sp>
        </p:grpSp>
      </p:grpSp>
      <p:sp>
        <p:nvSpPr>
          <p:cNvPr id="303" name="Rectangle 302"/>
          <p:cNvSpPr/>
          <p:nvPr/>
        </p:nvSpPr>
        <p:spPr>
          <a:xfrm>
            <a:off x="9271652" y="1709111"/>
            <a:ext cx="2905241" cy="775559"/>
          </a:xfrm>
          <a:prstGeom prst="rect">
            <a:avLst/>
          </a:prstGeom>
        </p:spPr>
        <p:txBody>
          <a:bodyPr wrap="square" lIns="182854" tIns="137141" rIns="182854" bIns="137141">
            <a:spAutoFit/>
          </a:bodyPr>
          <a:lstStyle/>
          <a:p>
            <a:pPr defTabSz="914224">
              <a:lnSpc>
                <a:spcPct val="90000"/>
              </a:lnSpc>
            </a:pPr>
            <a:r>
              <a:rPr lang="en-US" dirty="0" smtClean="0">
                <a:gradFill>
                  <a:gsLst>
                    <a:gs pos="2920">
                      <a:srgbClr val="FFFFFF"/>
                    </a:gs>
                    <a:gs pos="40000">
                      <a:srgbClr val="FFFFFF"/>
                    </a:gs>
                  </a:gsLst>
                  <a:lin ang="5400000" scaled="0"/>
                </a:gradFill>
                <a:latin typeface="Segoe UI Semibold" panose="020B0702040204020203" pitchFamily="34" charset="0"/>
                <a:ea typeface="Calibri" panose="020F0502020204030204" pitchFamily="34" charset="0"/>
                <a:cs typeface="Segoe UI Semibold" panose="020B0702040204020203" pitchFamily="34" charset="0"/>
              </a:rPr>
              <a:t>Apps, dashboards</a:t>
            </a:r>
            <a:br>
              <a:rPr lang="en-US" dirty="0" smtClean="0">
                <a:gradFill>
                  <a:gsLst>
                    <a:gs pos="2920">
                      <a:srgbClr val="FFFFFF"/>
                    </a:gs>
                    <a:gs pos="40000">
                      <a:srgbClr val="FFFFFF"/>
                    </a:gs>
                  </a:gsLst>
                  <a:lin ang="5400000" scaled="0"/>
                </a:gradFill>
                <a:latin typeface="Segoe UI Semibold" panose="020B0702040204020203" pitchFamily="34" charset="0"/>
                <a:ea typeface="Calibri" panose="020F0502020204030204" pitchFamily="34" charset="0"/>
                <a:cs typeface="Segoe UI Semibold" panose="020B0702040204020203" pitchFamily="34" charset="0"/>
              </a:rPr>
            </a:br>
            <a:r>
              <a:rPr lang="en-US" dirty="0" smtClean="0">
                <a:gradFill>
                  <a:gsLst>
                    <a:gs pos="2920">
                      <a:srgbClr val="FFFFFF"/>
                    </a:gs>
                    <a:gs pos="40000">
                      <a:srgbClr val="FFFFFF"/>
                    </a:gs>
                  </a:gsLst>
                  <a:lin ang="5400000" scaled="0"/>
                </a:gradFill>
                <a:latin typeface="Segoe UI Semibold" panose="020B0702040204020203" pitchFamily="34" charset="0"/>
                <a:ea typeface="Calibri" panose="020F0502020204030204" pitchFamily="34" charset="0"/>
                <a:cs typeface="Segoe UI Semibold" panose="020B0702040204020203" pitchFamily="34" charset="0"/>
              </a:rPr>
              <a:t>and processes</a:t>
            </a:r>
            <a:endParaRPr lang="en-US" dirty="0">
              <a:gradFill>
                <a:gsLst>
                  <a:gs pos="2920">
                    <a:srgbClr val="FFFFFF"/>
                  </a:gs>
                  <a:gs pos="40000">
                    <a:srgbClr val="FFFFFF"/>
                  </a:gs>
                </a:gsLst>
                <a:lin ang="5400000" scaled="0"/>
              </a:gradFill>
              <a:latin typeface="Segoe UI Semibold" panose="020B0702040204020203" pitchFamily="34" charset="0"/>
              <a:ea typeface="Calibri" panose="020F0502020204030204" pitchFamily="34" charset="0"/>
              <a:cs typeface="Segoe UI Semibold" panose="020B0702040204020203" pitchFamily="34" charset="0"/>
            </a:endParaRPr>
          </a:p>
        </p:txBody>
      </p:sp>
      <p:cxnSp>
        <p:nvCxnSpPr>
          <p:cNvPr id="308" name="Straight Arrow Connector 307"/>
          <p:cNvCxnSpPr/>
          <p:nvPr/>
        </p:nvCxnSpPr>
        <p:spPr>
          <a:xfrm flipH="1">
            <a:off x="8763439" y="4667246"/>
            <a:ext cx="1031480" cy="7830"/>
          </a:xfrm>
          <a:prstGeom prst="straightConnector1">
            <a:avLst/>
          </a:prstGeom>
          <a:solidFill>
            <a:srgbClr val="DC3C00"/>
          </a:solidFill>
          <a:ln w="38100">
            <a:solidFill>
              <a:srgbClr val="FFFFFF"/>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31" name="Group 230"/>
          <p:cNvGrpSpPr/>
          <p:nvPr/>
        </p:nvGrpSpPr>
        <p:grpSpPr>
          <a:xfrm>
            <a:off x="3165852" y="2501069"/>
            <a:ext cx="3072483" cy="2962839"/>
            <a:chOff x="3103986" y="2957330"/>
            <a:chExt cx="3072483" cy="2962839"/>
          </a:xfrm>
        </p:grpSpPr>
        <p:cxnSp>
          <p:nvCxnSpPr>
            <p:cNvPr id="152" name="Straight Arrow Connector 151"/>
            <p:cNvCxnSpPr/>
            <p:nvPr/>
          </p:nvCxnSpPr>
          <p:spPr>
            <a:xfrm>
              <a:off x="4320225" y="4516980"/>
              <a:ext cx="2906" cy="352078"/>
            </a:xfrm>
            <a:prstGeom prst="straightConnector1">
              <a:avLst/>
            </a:prstGeom>
            <a:solidFill>
              <a:srgbClr val="DC3C00"/>
            </a:solidFill>
            <a:ln w="38100">
              <a:solidFill>
                <a:srgbClr val="FFFF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76" name="Freeform 175"/>
            <p:cNvSpPr>
              <a:spLocks noEditPoints="1"/>
            </p:cNvSpPr>
            <p:nvPr/>
          </p:nvSpPr>
          <p:spPr bwMode="black">
            <a:xfrm>
              <a:off x="4921536" y="3105468"/>
              <a:ext cx="395252" cy="73864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solidFill>
                  <a:srgbClr val="505050"/>
                </a:solidFill>
              </a:endParaRPr>
            </a:p>
          </p:txBody>
        </p:sp>
        <p:sp>
          <p:nvSpPr>
            <p:cNvPr id="177" name="Freeform 88"/>
            <p:cNvSpPr>
              <a:spLocks noEditPoints="1"/>
            </p:cNvSpPr>
            <p:nvPr/>
          </p:nvSpPr>
          <p:spPr bwMode="black">
            <a:xfrm>
              <a:off x="3727755" y="2957330"/>
              <a:ext cx="1128444" cy="88678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solidFill>
                  <a:srgbClr val="505050"/>
                </a:solidFill>
              </a:endParaRPr>
            </a:p>
          </p:txBody>
        </p:sp>
        <p:sp>
          <p:nvSpPr>
            <p:cNvPr id="174" name="Rectangle 173"/>
            <p:cNvSpPr/>
            <p:nvPr/>
          </p:nvSpPr>
          <p:spPr bwMode="auto">
            <a:xfrm>
              <a:off x="3789352" y="3011301"/>
              <a:ext cx="1039065" cy="662580"/>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198" name="Rectangle 197"/>
            <p:cNvSpPr>
              <a:spLocks noChangeAspect="1"/>
            </p:cNvSpPr>
            <p:nvPr/>
          </p:nvSpPr>
          <p:spPr bwMode="auto">
            <a:xfrm>
              <a:off x="3627721" y="5524565"/>
              <a:ext cx="1364823" cy="395604"/>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gn="ctr" fontAlgn="base">
                <a:lnSpc>
                  <a:spcPct val="90000"/>
                </a:lnSpc>
                <a:spcBef>
                  <a:spcPct val="0"/>
                </a:spcBef>
                <a:spcAft>
                  <a:spcPts val="600"/>
                </a:spcAft>
              </a:pPr>
              <a:r>
                <a:rPr lang="en-US" sz="1399" dirty="0">
                  <a:gradFill>
                    <a:gsLst>
                      <a:gs pos="2920">
                        <a:srgbClr val="FFFFFF"/>
                      </a:gs>
                      <a:gs pos="40000">
                        <a:srgbClr val="FFFFFF"/>
                      </a:gs>
                    </a:gsLst>
                    <a:lin ang="5400000" scaled="0"/>
                  </a:gradFill>
                </a:rPr>
                <a:t>Storage space</a:t>
              </a:r>
            </a:p>
          </p:txBody>
        </p:sp>
        <p:sp>
          <p:nvSpPr>
            <p:cNvPr id="221" name="Rectangle 220"/>
            <p:cNvSpPr>
              <a:spLocks noChangeAspect="1"/>
            </p:cNvSpPr>
            <p:nvPr/>
          </p:nvSpPr>
          <p:spPr bwMode="auto">
            <a:xfrm>
              <a:off x="3103986" y="3881006"/>
              <a:ext cx="3072483" cy="669392"/>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gn="ctr" fontAlgn="base">
                <a:lnSpc>
                  <a:spcPct val="90000"/>
                </a:lnSpc>
                <a:spcBef>
                  <a:spcPct val="0"/>
                </a:spcBef>
                <a:spcAft>
                  <a:spcPts val="600"/>
                </a:spcAft>
              </a:pPr>
              <a:r>
                <a:rPr lang="en-US" sz="1400" dirty="0">
                  <a:gradFill>
                    <a:gsLst>
                      <a:gs pos="2920">
                        <a:srgbClr val="FFFFFF"/>
                      </a:gs>
                      <a:gs pos="40000">
                        <a:srgbClr val="FFFFFF"/>
                      </a:gs>
                    </a:gsLst>
                    <a:lin ang="5400000" scaled="0"/>
                  </a:gradFill>
                </a:rPr>
                <a:t>Integrated </a:t>
              </a:r>
              <a:r>
                <a:rPr lang="en-US" sz="1400" dirty="0" smtClean="0">
                  <a:gradFill>
                    <a:gsLst>
                      <a:gs pos="2920">
                        <a:srgbClr val="FFFFFF"/>
                      </a:gs>
                      <a:gs pos="40000">
                        <a:srgbClr val="FFFFFF"/>
                      </a:gs>
                    </a:gsLst>
                    <a:lin ang="5400000" scaled="0"/>
                  </a:gradFill>
                </a:rPr>
                <a:t>development environment </a:t>
              </a:r>
              <a:r>
                <a:rPr lang="en-US" sz="1400" dirty="0">
                  <a:gradFill>
                    <a:gsLst>
                      <a:gs pos="2920">
                        <a:srgbClr val="FFFFFF"/>
                      </a:gs>
                      <a:gs pos="40000">
                        <a:srgbClr val="FFFFFF"/>
                      </a:gs>
                    </a:gsLst>
                    <a:lin ang="5400000" scaled="0"/>
                  </a:gradFill>
                </a:rPr>
                <a:t>for </a:t>
              </a:r>
              <a:r>
                <a:rPr lang="en-US" sz="1400" dirty="0" smtClean="0">
                  <a:gradFill>
                    <a:gsLst>
                      <a:gs pos="2920">
                        <a:srgbClr val="FFFFFF"/>
                      </a:gs>
                      <a:gs pos="40000">
                        <a:srgbClr val="FFFFFF"/>
                      </a:gs>
                    </a:gsLst>
                    <a:lin ang="5400000" scaled="0"/>
                  </a:gradFill>
                </a:rPr>
                <a:t>machine </a:t>
              </a:r>
              <a:r>
                <a:rPr lang="en-US" sz="1400" dirty="0">
                  <a:gradFill>
                    <a:gsLst>
                      <a:gs pos="2920">
                        <a:srgbClr val="FFFFFF"/>
                      </a:gs>
                      <a:gs pos="40000">
                        <a:srgbClr val="FFFFFF"/>
                      </a:gs>
                    </a:gsLst>
                    <a:lin ang="5400000" scaled="0"/>
                  </a:gradFill>
                </a:rPr>
                <a:t>l</a:t>
              </a:r>
              <a:r>
                <a:rPr lang="en-US" sz="1400" dirty="0" smtClean="0">
                  <a:gradFill>
                    <a:gsLst>
                      <a:gs pos="2920">
                        <a:srgbClr val="FFFFFF"/>
                      </a:gs>
                      <a:gs pos="40000">
                        <a:srgbClr val="FFFFFF"/>
                      </a:gs>
                    </a:gsLst>
                    <a:lin ang="5400000" scaled="0"/>
                  </a:gradFill>
                </a:rPr>
                <a:t>earning </a:t>
              </a:r>
              <a:endParaRPr lang="en-US" sz="1400" dirty="0">
                <a:gradFill>
                  <a:gsLst>
                    <a:gs pos="2920">
                      <a:srgbClr val="FFFFFF"/>
                    </a:gs>
                    <a:gs pos="40000">
                      <a:srgbClr val="FFFFFF"/>
                    </a:gs>
                  </a:gsLst>
                  <a:lin ang="5400000" scaled="0"/>
                </a:gradFill>
              </a:endParaRPr>
            </a:p>
          </p:txBody>
        </p:sp>
        <p:sp>
          <p:nvSpPr>
            <p:cNvPr id="139" name="Rectangle 138"/>
            <p:cNvSpPr/>
            <p:nvPr/>
          </p:nvSpPr>
          <p:spPr>
            <a:xfrm>
              <a:off x="3681768" y="3086590"/>
              <a:ext cx="1095996" cy="703236"/>
            </a:xfrm>
            <a:prstGeom prst="rect">
              <a:avLst/>
            </a:prstGeom>
          </p:spPr>
          <p:txBody>
            <a:bodyPr wrap="square" lIns="182854" tIns="146283" rIns="182854" bIns="146283">
              <a:spAutoFit/>
            </a:bodyPr>
            <a:lstStyle/>
            <a:p>
              <a:pPr defTabSz="914224"/>
              <a:r>
                <a:rPr lang="en-US" sz="1299" dirty="0">
                  <a:solidFill>
                    <a:srgbClr val="505050"/>
                  </a:solidFill>
                  <a:ea typeface="Calibri" panose="020F0502020204030204" pitchFamily="34" charset="0"/>
                </a:rPr>
                <a:t>ML</a:t>
              </a:r>
              <a:br>
                <a:rPr lang="en-US" sz="1299" dirty="0">
                  <a:solidFill>
                    <a:srgbClr val="505050"/>
                  </a:solidFill>
                  <a:ea typeface="Calibri" panose="020F0502020204030204" pitchFamily="34" charset="0"/>
                </a:rPr>
              </a:br>
              <a:r>
                <a:rPr lang="en-US" sz="1299" dirty="0">
                  <a:solidFill>
                    <a:srgbClr val="505050"/>
                  </a:solidFill>
                  <a:ea typeface="Calibri" panose="020F0502020204030204" pitchFamily="34" charset="0"/>
                </a:rPr>
                <a:t>Studio</a:t>
              </a:r>
            </a:p>
          </p:txBody>
        </p:sp>
        <p:sp>
          <p:nvSpPr>
            <p:cNvPr id="284" name="Background"/>
            <p:cNvSpPr/>
            <p:nvPr/>
          </p:nvSpPr>
          <p:spPr>
            <a:xfrm>
              <a:off x="3789352" y="3015644"/>
              <a:ext cx="1039065" cy="98672"/>
            </a:xfrm>
            <a:prstGeom prst="rect">
              <a:avLst/>
            </a:prstGeom>
            <a:solidFill>
              <a:schemeClr val="bg2">
                <a:lumMod val="50000"/>
              </a:schemeClr>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b="1" dirty="0">
                <a:gradFill>
                  <a:gsLst>
                    <a:gs pos="2920">
                      <a:srgbClr val="FFFFFF"/>
                    </a:gs>
                    <a:gs pos="40000">
                      <a:srgbClr val="FFFFFF"/>
                    </a:gs>
                  </a:gsLst>
                  <a:lin ang="5400000" scaled="0"/>
                </a:gradFill>
              </a:endParaRPr>
            </a:p>
          </p:txBody>
        </p:sp>
        <p:sp>
          <p:nvSpPr>
            <p:cNvPr id="286" name="Content"/>
            <p:cNvSpPr/>
            <p:nvPr/>
          </p:nvSpPr>
          <p:spPr>
            <a:xfrm>
              <a:off x="3920010" y="3036872"/>
              <a:ext cx="602913" cy="56216"/>
            </a:xfrm>
            <a:prstGeom prst="rect">
              <a:avLst/>
            </a:prstGeom>
            <a:noFill/>
            <a:ln w="6350" cap="flat" cmpd="sng" algn="ctr">
              <a:solidFill>
                <a:srgbClr val="FFFFFF">
                  <a:lumMod val="75000"/>
                </a:srgbClr>
              </a:solidFill>
              <a:prstDash val="solid"/>
            </a:ln>
            <a:effectLst/>
          </p:spPr>
          <p:txBody>
            <a:bodyPr rot="0" spcFirstLastPara="0" vertOverflow="overflow" horzOverflow="overflow" vert="horz" wrap="square" lIns="46630" tIns="46630" rIns="93260" bIns="46630" numCol="1" spcCol="0" rtlCol="0" fromWordArt="0" anchor="ctr" anchorCtr="0" forceAA="0" compatLnSpc="1">
              <a:prstTxWarp prst="textNoShape">
                <a:avLst/>
              </a:prstTxWarp>
              <a:noAutofit/>
            </a:bodyPr>
            <a:lstStyle/>
            <a:p>
              <a:r>
                <a:rPr lang="en-US" sz="300" b="1" dirty="0">
                  <a:gradFill>
                    <a:gsLst>
                      <a:gs pos="2920">
                        <a:srgbClr val="FFFFFF"/>
                      </a:gs>
                      <a:gs pos="40000">
                        <a:srgbClr val="FFFFFF"/>
                      </a:gs>
                    </a:gsLst>
                    <a:lin ang="5400000" scaled="0"/>
                  </a:gradFill>
                  <a:latin typeface="Segoe UI Semilight"/>
                </a:rPr>
                <a:t>http://studio.azureml.net</a:t>
              </a:r>
            </a:p>
          </p:txBody>
        </p:sp>
        <p:grpSp>
          <p:nvGrpSpPr>
            <p:cNvPr id="287" name="Group 286"/>
            <p:cNvGrpSpPr/>
            <p:nvPr/>
          </p:nvGrpSpPr>
          <p:grpSpPr>
            <a:xfrm>
              <a:off x="4764737" y="3050168"/>
              <a:ext cx="27432" cy="27432"/>
              <a:chOff x="7933908" y="6458958"/>
              <a:chExt cx="268296" cy="280737"/>
            </a:xfrm>
            <a:solidFill>
              <a:schemeClr val="tx1"/>
            </a:solidFill>
          </p:grpSpPr>
          <p:sp>
            <p:nvSpPr>
              <p:cNvPr id="301" name="Oval127"/>
              <p:cNvSpPr/>
              <p:nvPr/>
            </p:nvSpPr>
            <p:spPr>
              <a:xfrm>
                <a:off x="7933908" y="6458958"/>
                <a:ext cx="268296" cy="280737"/>
              </a:xfrm>
              <a:prstGeom prst="ellipse">
                <a:avLst/>
              </a:prstGeom>
              <a:grpFill/>
              <a:ln w="19050">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b="1" dirty="0">
                  <a:gradFill>
                    <a:gsLst>
                      <a:gs pos="2920">
                        <a:srgbClr val="FFFFFF"/>
                      </a:gs>
                      <a:gs pos="40000">
                        <a:srgbClr val="FFFFFF"/>
                      </a:gs>
                    </a:gsLst>
                    <a:lin ang="5400000" scaled="0"/>
                  </a:gradFill>
                </a:endParaRPr>
              </a:p>
            </p:txBody>
          </p:sp>
          <p:sp>
            <p:nvSpPr>
              <p:cNvPr id="302" name="Right"/>
              <p:cNvSpPr>
                <a:spLocks noChangeAspect="1"/>
              </p:cNvSpPr>
              <p:nvPr>
                <p:custDataLst>
                  <p:custData r:id="rId4"/>
                </p:custDataLst>
              </p:nvPr>
            </p:nvSpPr>
            <p:spPr bwMode="black">
              <a:xfrm>
                <a:off x="8009790" y="6551973"/>
                <a:ext cx="115732" cy="10254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9518" tIns="49759" rIns="99518" bIns="49759" numCol="1" anchor="t" anchorCtr="0" compatLnSpc="1">
                <a:prstTxWarp prst="textNoShape">
                  <a:avLst/>
                </a:prstTxWarp>
              </a:bodyPr>
              <a:lstStyle/>
              <a:p>
                <a:endParaRPr lang="en-US" b="1" dirty="0">
                  <a:gradFill>
                    <a:gsLst>
                      <a:gs pos="2920">
                        <a:srgbClr val="FFFFFF"/>
                      </a:gs>
                      <a:gs pos="40000">
                        <a:srgbClr val="FFFFFF"/>
                      </a:gs>
                    </a:gsLst>
                    <a:lin ang="5400000" scaled="0"/>
                  </a:gradFill>
                </a:endParaRPr>
              </a:p>
            </p:txBody>
          </p:sp>
        </p:grpSp>
        <p:grpSp>
          <p:nvGrpSpPr>
            <p:cNvPr id="288" name="Group 287"/>
            <p:cNvGrpSpPr/>
            <p:nvPr/>
          </p:nvGrpSpPr>
          <p:grpSpPr>
            <a:xfrm>
              <a:off x="4627444" y="3050168"/>
              <a:ext cx="27432" cy="27432"/>
              <a:chOff x="7482756" y="6476313"/>
              <a:chExt cx="268296" cy="280737"/>
            </a:xfrm>
            <a:solidFill>
              <a:schemeClr val="tx1"/>
            </a:solidFill>
          </p:grpSpPr>
          <p:sp>
            <p:nvSpPr>
              <p:cNvPr id="299" name="Oval126"/>
              <p:cNvSpPr/>
              <p:nvPr/>
            </p:nvSpPr>
            <p:spPr>
              <a:xfrm>
                <a:off x="7482756" y="6476313"/>
                <a:ext cx="268296" cy="280737"/>
              </a:xfrm>
              <a:prstGeom prst="ellipse">
                <a:avLst/>
              </a:prstGeom>
              <a:grpFill/>
              <a:ln w="19050">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b="1" dirty="0">
                  <a:gradFill>
                    <a:gsLst>
                      <a:gs pos="2920">
                        <a:srgbClr val="FFFFFF"/>
                      </a:gs>
                      <a:gs pos="40000">
                        <a:srgbClr val="FFFFFF"/>
                      </a:gs>
                    </a:gsLst>
                    <a:lin ang="5400000" scaled="0"/>
                  </a:gradFill>
                </a:endParaRPr>
              </a:p>
            </p:txBody>
          </p:sp>
          <p:sp>
            <p:nvSpPr>
              <p:cNvPr id="300" name="Pin"/>
              <p:cNvSpPr>
                <a:spLocks noChangeAspect="1"/>
              </p:cNvSpPr>
              <p:nvPr>
                <p:custDataLst>
                  <p:custData r:id="rId3"/>
                </p:custDataLst>
              </p:nvPr>
            </p:nvSpPr>
            <p:spPr bwMode="black">
              <a:xfrm>
                <a:off x="7555059" y="6548700"/>
                <a:ext cx="123689" cy="135962"/>
              </a:xfrm>
              <a:custGeom>
                <a:avLst/>
                <a:gdLst>
                  <a:gd name="T0" fmla="*/ 63 w 75"/>
                  <a:gd name="T1" fmla="*/ 29 h 75"/>
                  <a:gd name="T2" fmla="*/ 44 w 75"/>
                  <a:gd name="T3" fmla="*/ 48 h 75"/>
                  <a:gd name="T4" fmla="*/ 40 w 75"/>
                  <a:gd name="T5" fmla="*/ 68 h 75"/>
                  <a:gd name="T6" fmla="*/ 26 w 75"/>
                  <a:gd name="T7" fmla="*/ 54 h 75"/>
                  <a:gd name="T8" fmla="*/ 0 w 75"/>
                  <a:gd name="T9" fmla="*/ 74 h 75"/>
                  <a:gd name="T10" fmla="*/ 0 w 75"/>
                  <a:gd name="T11" fmla="*/ 74 h 75"/>
                  <a:gd name="T12" fmla="*/ 0 w 75"/>
                  <a:gd name="T13" fmla="*/ 74 h 75"/>
                  <a:gd name="T14" fmla="*/ 0 w 75"/>
                  <a:gd name="T15" fmla="*/ 74 h 75"/>
                  <a:gd name="T16" fmla="*/ 0 w 75"/>
                  <a:gd name="T17" fmla="*/ 74 h 75"/>
                  <a:gd name="T18" fmla="*/ 20 w 75"/>
                  <a:gd name="T19" fmla="*/ 49 h 75"/>
                  <a:gd name="T20" fmla="*/ 6 w 75"/>
                  <a:gd name="T21" fmla="*/ 35 h 75"/>
                  <a:gd name="T22" fmla="*/ 27 w 75"/>
                  <a:gd name="T23" fmla="*/ 31 h 75"/>
                  <a:gd name="T24" fmla="*/ 46 w 75"/>
                  <a:gd name="T25" fmla="*/ 11 h 75"/>
                  <a:gd name="T26" fmla="*/ 50 w 75"/>
                  <a:gd name="T27" fmla="*/ 0 h 75"/>
                  <a:gd name="T28" fmla="*/ 75 w 75"/>
                  <a:gd name="T29" fmla="*/ 25 h 75"/>
                  <a:gd name="T30" fmla="*/ 63 w 75"/>
                  <a:gd name="T31"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5">
                    <a:moveTo>
                      <a:pt x="63" y="29"/>
                    </a:moveTo>
                    <a:cubicBezTo>
                      <a:pt x="44" y="48"/>
                      <a:pt x="44" y="48"/>
                      <a:pt x="44" y="48"/>
                    </a:cubicBezTo>
                    <a:cubicBezTo>
                      <a:pt x="47" y="55"/>
                      <a:pt x="46" y="63"/>
                      <a:pt x="40" y="68"/>
                    </a:cubicBezTo>
                    <a:cubicBezTo>
                      <a:pt x="26" y="54"/>
                      <a:pt x="26" y="54"/>
                      <a:pt x="26" y="54"/>
                    </a:cubicBezTo>
                    <a:cubicBezTo>
                      <a:pt x="11" y="67"/>
                      <a:pt x="2" y="75"/>
                      <a:pt x="0" y="74"/>
                    </a:cubicBezTo>
                    <a:cubicBezTo>
                      <a:pt x="0" y="74"/>
                      <a:pt x="0" y="74"/>
                      <a:pt x="0" y="74"/>
                    </a:cubicBezTo>
                    <a:cubicBezTo>
                      <a:pt x="0" y="74"/>
                      <a:pt x="0" y="74"/>
                      <a:pt x="0" y="74"/>
                    </a:cubicBezTo>
                    <a:cubicBezTo>
                      <a:pt x="0" y="74"/>
                      <a:pt x="0" y="74"/>
                      <a:pt x="0" y="74"/>
                    </a:cubicBezTo>
                    <a:cubicBezTo>
                      <a:pt x="0" y="74"/>
                      <a:pt x="0" y="74"/>
                      <a:pt x="0" y="74"/>
                    </a:cubicBezTo>
                    <a:cubicBezTo>
                      <a:pt x="0" y="73"/>
                      <a:pt x="7" y="63"/>
                      <a:pt x="20" y="49"/>
                    </a:cubicBezTo>
                    <a:cubicBezTo>
                      <a:pt x="6" y="35"/>
                      <a:pt x="6" y="35"/>
                      <a:pt x="6" y="35"/>
                    </a:cubicBezTo>
                    <a:cubicBezTo>
                      <a:pt x="12" y="29"/>
                      <a:pt x="20" y="28"/>
                      <a:pt x="27" y="31"/>
                    </a:cubicBezTo>
                    <a:cubicBezTo>
                      <a:pt x="46" y="11"/>
                      <a:pt x="46" y="11"/>
                      <a:pt x="46" y="11"/>
                    </a:cubicBezTo>
                    <a:cubicBezTo>
                      <a:pt x="45" y="7"/>
                      <a:pt x="46" y="3"/>
                      <a:pt x="50" y="0"/>
                    </a:cubicBezTo>
                    <a:cubicBezTo>
                      <a:pt x="75" y="25"/>
                      <a:pt x="75" y="25"/>
                      <a:pt x="75" y="25"/>
                    </a:cubicBezTo>
                    <a:cubicBezTo>
                      <a:pt x="72" y="28"/>
                      <a:pt x="67" y="30"/>
                      <a:pt x="63" y="29"/>
                    </a:cubicBezTo>
                    <a:close/>
                  </a:path>
                </a:pathLst>
              </a:custGeom>
              <a:grpFill/>
              <a:ln>
                <a:noFill/>
              </a:ln>
              <a:extLst/>
            </p:spPr>
            <p:txBody>
              <a:bodyPr vert="horz" wrap="square" lIns="99518" tIns="49759" rIns="99518" bIns="49759" numCol="1" anchor="t" anchorCtr="0" compatLnSpc="1">
                <a:prstTxWarp prst="textNoShape">
                  <a:avLst/>
                </a:prstTxWarp>
              </a:bodyPr>
              <a:lstStyle/>
              <a:p>
                <a:endParaRPr lang="en-US" b="1" dirty="0">
                  <a:gradFill>
                    <a:gsLst>
                      <a:gs pos="2920">
                        <a:srgbClr val="FFFFFF"/>
                      </a:gs>
                      <a:gs pos="40000">
                        <a:srgbClr val="FFFFFF"/>
                      </a:gs>
                    </a:gsLst>
                    <a:lin ang="5400000" scaled="0"/>
                  </a:gradFill>
                </a:endParaRPr>
              </a:p>
            </p:txBody>
          </p:sp>
        </p:grpSp>
        <p:sp>
          <p:nvSpPr>
            <p:cNvPr id="289" name="Tile"/>
            <p:cNvSpPr/>
            <p:nvPr/>
          </p:nvSpPr>
          <p:spPr>
            <a:xfrm>
              <a:off x="3872688" y="3044100"/>
              <a:ext cx="28524" cy="43698"/>
            </a:xfrm>
            <a:prstGeom prst="rect">
              <a:avLst/>
            </a:prstGeom>
            <a:solidFill>
              <a:srgbClr val="FFFFFF"/>
            </a:solidFill>
            <a:ln w="12700" cap="flat" cmpd="sng" algn="ctr">
              <a:noFill/>
              <a:prstDash val="solid"/>
            </a:ln>
            <a:effectLst/>
          </p:spPr>
          <p:txBody>
            <a:bodyPr rot="0" spcFirstLastPara="0" vertOverflow="overflow" horzOverflow="overflow" vert="horz" wrap="square" lIns="46630" tIns="46630" rIns="93260" bIns="46630" numCol="1" spcCol="0" rtlCol="0" fromWordArt="0" anchor="b" anchorCtr="0" forceAA="0" compatLnSpc="1">
              <a:prstTxWarp prst="textNoShape">
                <a:avLst/>
              </a:prstTxWarp>
              <a:noAutofit/>
            </a:bodyPr>
            <a:lstStyle/>
            <a:p>
              <a:pPr defTabSz="932597"/>
              <a:endParaRPr lang="en-US" sz="900" b="1" kern="0" dirty="0">
                <a:gradFill>
                  <a:gsLst>
                    <a:gs pos="2920">
                      <a:srgbClr val="FFFFFF"/>
                    </a:gs>
                    <a:gs pos="40000">
                      <a:srgbClr val="FFFFFF"/>
                    </a:gs>
                  </a:gsLst>
                  <a:lin ang="5400000" scaled="0"/>
                </a:gradFill>
              </a:endParaRPr>
            </a:p>
          </p:txBody>
        </p:sp>
        <p:grpSp>
          <p:nvGrpSpPr>
            <p:cNvPr id="290" name="Group 289"/>
            <p:cNvGrpSpPr/>
            <p:nvPr/>
          </p:nvGrpSpPr>
          <p:grpSpPr>
            <a:xfrm>
              <a:off x="4558798" y="3050168"/>
              <a:ext cx="27432" cy="27432"/>
              <a:chOff x="7134583" y="6466673"/>
              <a:chExt cx="268296" cy="280737"/>
            </a:xfrm>
            <a:solidFill>
              <a:schemeClr val="tx1"/>
            </a:solidFill>
          </p:grpSpPr>
          <p:sp>
            <p:nvSpPr>
              <p:cNvPr id="297" name="Oval138"/>
              <p:cNvSpPr/>
              <p:nvPr/>
            </p:nvSpPr>
            <p:spPr>
              <a:xfrm>
                <a:off x="7134583" y="6466673"/>
                <a:ext cx="268296" cy="280737"/>
              </a:xfrm>
              <a:prstGeom prst="ellipse">
                <a:avLst/>
              </a:prstGeom>
              <a:grpFill/>
              <a:ln w="19050">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b="1" dirty="0">
                  <a:gradFill>
                    <a:gsLst>
                      <a:gs pos="2920">
                        <a:srgbClr val="FFFFFF"/>
                      </a:gs>
                      <a:gs pos="40000">
                        <a:srgbClr val="FFFFFF"/>
                      </a:gs>
                    </a:gsLst>
                    <a:lin ang="5400000" scaled="0"/>
                  </a:gradFill>
                </a:endParaRPr>
              </a:p>
            </p:txBody>
          </p:sp>
          <p:sp>
            <p:nvSpPr>
              <p:cNvPr id="298" name="Refresh"/>
              <p:cNvSpPr>
                <a:spLocks noChangeAspect="1"/>
              </p:cNvSpPr>
              <p:nvPr>
                <p:custDataLst>
                  <p:custData r:id="rId2"/>
                </p:custDataLst>
              </p:nvPr>
            </p:nvSpPr>
            <p:spPr bwMode="black">
              <a:xfrm>
                <a:off x="7212367" y="6550234"/>
                <a:ext cx="112727" cy="113614"/>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grpFill/>
              <a:ln>
                <a:noFill/>
              </a:ln>
              <a:extLst/>
            </p:spPr>
            <p:txBody>
              <a:bodyPr vert="horz" wrap="square" lIns="99518" tIns="49759" rIns="99518" bIns="49759" numCol="1" anchor="t" anchorCtr="0" compatLnSpc="1">
                <a:prstTxWarp prst="textNoShape">
                  <a:avLst/>
                </a:prstTxWarp>
              </a:bodyPr>
              <a:lstStyle/>
              <a:p>
                <a:endParaRPr lang="en-US" b="1" dirty="0">
                  <a:gradFill>
                    <a:gsLst>
                      <a:gs pos="2920">
                        <a:srgbClr val="FFFFFF"/>
                      </a:gs>
                      <a:gs pos="40000">
                        <a:srgbClr val="FFFFFF"/>
                      </a:gs>
                    </a:gsLst>
                    <a:lin ang="5400000" scaled="0"/>
                  </a:gradFill>
                </a:endParaRPr>
              </a:p>
            </p:txBody>
          </p:sp>
        </p:grpSp>
        <p:grpSp>
          <p:nvGrpSpPr>
            <p:cNvPr id="291" name="Group 290"/>
            <p:cNvGrpSpPr/>
            <p:nvPr/>
          </p:nvGrpSpPr>
          <p:grpSpPr>
            <a:xfrm>
              <a:off x="3819916" y="3050168"/>
              <a:ext cx="27432" cy="27432"/>
              <a:chOff x="242988" y="6397592"/>
              <a:chExt cx="267760" cy="280737"/>
            </a:xfrm>
            <a:solidFill>
              <a:schemeClr val="tx1"/>
            </a:solidFill>
          </p:grpSpPr>
          <p:sp>
            <p:nvSpPr>
              <p:cNvPr id="295" name="Oval124"/>
              <p:cNvSpPr/>
              <p:nvPr/>
            </p:nvSpPr>
            <p:spPr>
              <a:xfrm>
                <a:off x="242988" y="6397592"/>
                <a:ext cx="267760" cy="280737"/>
              </a:xfrm>
              <a:prstGeom prst="ellipse">
                <a:avLst/>
              </a:prstGeom>
              <a:grpFill/>
              <a:ln w="19050">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b="1" dirty="0">
                  <a:gradFill>
                    <a:gsLst>
                      <a:gs pos="2920">
                        <a:srgbClr val="FFFFFF"/>
                      </a:gs>
                      <a:gs pos="40000">
                        <a:srgbClr val="FFFFFF"/>
                      </a:gs>
                    </a:gsLst>
                    <a:lin ang="5400000" scaled="0"/>
                  </a:gradFill>
                </a:endParaRPr>
              </a:p>
            </p:txBody>
          </p:sp>
          <p:sp>
            <p:nvSpPr>
              <p:cNvPr id="296" name="Right"/>
              <p:cNvSpPr>
                <a:spLocks noChangeAspect="1"/>
              </p:cNvSpPr>
              <p:nvPr>
                <p:custDataLst>
                  <p:custData r:id="rId1"/>
                </p:custDataLst>
              </p:nvPr>
            </p:nvSpPr>
            <p:spPr bwMode="black">
              <a:xfrm flipH="1">
                <a:off x="319118" y="6486688"/>
                <a:ext cx="115501" cy="10254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9518" tIns="49759" rIns="99518" bIns="49759" numCol="1" anchor="t" anchorCtr="0" compatLnSpc="1">
                <a:prstTxWarp prst="textNoShape">
                  <a:avLst/>
                </a:prstTxWarp>
              </a:bodyPr>
              <a:lstStyle/>
              <a:p>
                <a:endParaRPr lang="en-US" b="1" dirty="0">
                  <a:gradFill>
                    <a:gsLst>
                      <a:gs pos="2920">
                        <a:srgbClr val="FFFFFF"/>
                      </a:gs>
                      <a:gs pos="40000">
                        <a:srgbClr val="FFFFFF"/>
                      </a:gs>
                    </a:gsLst>
                    <a:lin ang="5400000" scaled="0"/>
                  </a:gradFill>
                </a:endParaRPr>
              </a:p>
            </p:txBody>
          </p:sp>
        </p:grpSp>
        <p:grpSp>
          <p:nvGrpSpPr>
            <p:cNvPr id="292" name="Group 291"/>
            <p:cNvGrpSpPr/>
            <p:nvPr/>
          </p:nvGrpSpPr>
          <p:grpSpPr>
            <a:xfrm>
              <a:off x="4696090" y="3050168"/>
              <a:ext cx="27432" cy="27432"/>
              <a:chOff x="7989560" y="6349204"/>
              <a:chExt cx="342900" cy="342900"/>
            </a:xfrm>
            <a:solidFill>
              <a:schemeClr val="tx1"/>
            </a:solidFill>
          </p:grpSpPr>
          <p:sp>
            <p:nvSpPr>
              <p:cNvPr id="293" name="Oval128"/>
              <p:cNvSpPr/>
              <p:nvPr/>
            </p:nvSpPr>
            <p:spPr>
              <a:xfrm>
                <a:off x="8027130" y="6380286"/>
                <a:ext cx="267760" cy="280737"/>
              </a:xfrm>
              <a:prstGeom prst="ellipse">
                <a:avLst/>
              </a:prstGeom>
              <a:grpFill/>
              <a:ln w="19050">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b="1" dirty="0">
                  <a:gradFill>
                    <a:gsLst>
                      <a:gs pos="2920">
                        <a:srgbClr val="FFFFFF"/>
                      </a:gs>
                      <a:gs pos="40000">
                        <a:srgbClr val="FFFFFF"/>
                      </a:gs>
                    </a:gsLst>
                    <a:lin ang="5400000" scaled="0"/>
                  </a:gradFill>
                </a:endParaRPr>
              </a:p>
            </p:txBody>
          </p:sp>
          <p:pic>
            <p:nvPicPr>
              <p:cNvPr id="294" name="Picture 293"/>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989560" y="6349204"/>
                <a:ext cx="342900" cy="342900"/>
              </a:xfrm>
              <a:prstGeom prst="rect">
                <a:avLst/>
              </a:prstGeom>
              <a:grpFill/>
              <a:ln>
                <a:noFill/>
              </a:ln>
            </p:spPr>
          </p:pic>
        </p:grpSp>
        <p:pic>
          <p:nvPicPr>
            <p:cNvPr id="46" name="Picture 45" descr="Screen Clippin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375352" y="3125045"/>
              <a:ext cx="453065" cy="278490"/>
            </a:xfrm>
            <a:prstGeom prst="rect">
              <a:avLst/>
            </a:prstGeom>
            <a:noFill/>
            <a:ln>
              <a:noFill/>
            </a:ln>
          </p:spPr>
        </p:pic>
        <p:sp>
          <p:nvSpPr>
            <p:cNvPr id="4" name="Rectangle 3"/>
            <p:cNvSpPr/>
            <p:nvPr/>
          </p:nvSpPr>
          <p:spPr bwMode="auto">
            <a:xfrm>
              <a:off x="3839214" y="4819055"/>
              <a:ext cx="956549" cy="721719"/>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9" name="Group 28"/>
            <p:cNvGrpSpPr/>
            <p:nvPr/>
          </p:nvGrpSpPr>
          <p:grpSpPr>
            <a:xfrm>
              <a:off x="3860887" y="4814730"/>
              <a:ext cx="913435" cy="764126"/>
              <a:chOff x="4218300" y="3125461"/>
              <a:chExt cx="528127" cy="486041"/>
            </a:xfrm>
          </p:grpSpPr>
          <p:sp>
            <p:nvSpPr>
              <p:cNvPr id="218" name="Freeform 12"/>
              <p:cNvSpPr>
                <a:spLocks noEditPoints="1"/>
              </p:cNvSpPr>
              <p:nvPr/>
            </p:nvSpPr>
            <p:spPr bwMode="auto">
              <a:xfrm>
                <a:off x="4218300" y="3125461"/>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219" name="Freeform 13"/>
              <p:cNvSpPr>
                <a:spLocks noEditPoints="1"/>
              </p:cNvSpPr>
              <p:nvPr/>
            </p:nvSpPr>
            <p:spPr bwMode="auto">
              <a:xfrm>
                <a:off x="4218300" y="3290416"/>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220" name="Freeform 14"/>
              <p:cNvSpPr>
                <a:spLocks noEditPoints="1"/>
              </p:cNvSpPr>
              <p:nvPr/>
            </p:nvSpPr>
            <p:spPr bwMode="auto">
              <a:xfrm>
                <a:off x="4218300" y="3457408"/>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sp>
          <p:nvSpPr>
            <p:cNvPr id="134" name="Freeform 33"/>
            <p:cNvSpPr>
              <a:spLocks noEditPoints="1"/>
            </p:cNvSpPr>
            <p:nvPr/>
          </p:nvSpPr>
          <p:spPr bwMode="auto">
            <a:xfrm>
              <a:off x="4588416" y="3443327"/>
              <a:ext cx="212354" cy="207880"/>
            </a:xfrm>
            <a:custGeom>
              <a:avLst/>
              <a:gdLst>
                <a:gd name="T0" fmla="*/ 322 w 339"/>
                <a:gd name="T1" fmla="*/ 105 h 331"/>
                <a:gd name="T2" fmla="*/ 322 w 339"/>
                <a:gd name="T3" fmla="*/ 97 h 331"/>
                <a:gd name="T4" fmla="*/ 332 w 339"/>
                <a:gd name="T5" fmla="*/ 58 h 331"/>
                <a:gd name="T6" fmla="*/ 281 w 339"/>
                <a:gd name="T7" fmla="*/ 0 h 331"/>
                <a:gd name="T8" fmla="*/ 212 w 339"/>
                <a:gd name="T9" fmla="*/ 15 h 331"/>
                <a:gd name="T10" fmla="*/ 178 w 339"/>
                <a:gd name="T11" fmla="*/ 23 h 331"/>
                <a:gd name="T12" fmla="*/ 176 w 339"/>
                <a:gd name="T13" fmla="*/ 23 h 331"/>
                <a:gd name="T14" fmla="*/ 43 w 339"/>
                <a:gd name="T15" fmla="*/ 124 h 331"/>
                <a:gd name="T16" fmla="*/ 39 w 339"/>
                <a:gd name="T17" fmla="*/ 138 h 331"/>
                <a:gd name="T18" fmla="*/ 112 w 339"/>
                <a:gd name="T19" fmla="*/ 77 h 331"/>
                <a:gd name="T20" fmla="*/ 114 w 339"/>
                <a:gd name="T21" fmla="*/ 78 h 331"/>
                <a:gd name="T22" fmla="*/ 111 w 339"/>
                <a:gd name="T23" fmla="*/ 80 h 331"/>
                <a:gd name="T24" fmla="*/ 13 w 339"/>
                <a:gd name="T25" fmla="*/ 224 h 331"/>
                <a:gd name="T26" fmla="*/ 1 w 339"/>
                <a:gd name="T27" fmla="*/ 287 h 331"/>
                <a:gd name="T28" fmla="*/ 36 w 339"/>
                <a:gd name="T29" fmla="*/ 330 h 331"/>
                <a:gd name="T30" fmla="*/ 65 w 339"/>
                <a:gd name="T31" fmla="*/ 330 h 331"/>
                <a:gd name="T32" fmla="*/ 117 w 339"/>
                <a:gd name="T33" fmla="*/ 311 h 331"/>
                <a:gd name="T34" fmla="*/ 124 w 339"/>
                <a:gd name="T35" fmla="*/ 311 h 331"/>
                <a:gd name="T36" fmla="*/ 206 w 339"/>
                <a:gd name="T37" fmla="*/ 322 h 331"/>
                <a:gd name="T38" fmla="*/ 320 w 339"/>
                <a:gd name="T39" fmla="*/ 246 h 331"/>
                <a:gd name="T40" fmla="*/ 331 w 339"/>
                <a:gd name="T41" fmla="*/ 224 h 331"/>
                <a:gd name="T42" fmla="*/ 250 w 339"/>
                <a:gd name="T43" fmla="*/ 224 h 331"/>
                <a:gd name="T44" fmla="*/ 246 w 339"/>
                <a:gd name="T45" fmla="*/ 227 h 331"/>
                <a:gd name="T46" fmla="*/ 146 w 339"/>
                <a:gd name="T47" fmla="*/ 242 h 331"/>
                <a:gd name="T48" fmla="*/ 122 w 339"/>
                <a:gd name="T49" fmla="*/ 191 h 331"/>
                <a:gd name="T50" fmla="*/ 336 w 339"/>
                <a:gd name="T51" fmla="*/ 191 h 331"/>
                <a:gd name="T52" fmla="*/ 336 w 339"/>
                <a:gd name="T53" fmla="*/ 188 h 331"/>
                <a:gd name="T54" fmla="*/ 322 w 339"/>
                <a:gd name="T55" fmla="*/ 105 h 331"/>
                <a:gd name="T56" fmla="*/ 64 w 339"/>
                <a:gd name="T57" fmla="*/ 319 h 331"/>
                <a:gd name="T58" fmla="*/ 26 w 339"/>
                <a:gd name="T59" fmla="*/ 286 h 331"/>
                <a:gd name="T60" fmla="*/ 36 w 339"/>
                <a:gd name="T61" fmla="*/ 240 h 331"/>
                <a:gd name="T62" fmla="*/ 44 w 339"/>
                <a:gd name="T63" fmla="*/ 223 h 331"/>
                <a:gd name="T64" fmla="*/ 110 w 339"/>
                <a:gd name="T65" fmla="*/ 304 h 331"/>
                <a:gd name="T66" fmla="*/ 64 w 339"/>
                <a:gd name="T67" fmla="*/ 319 h 331"/>
                <a:gd name="T68" fmla="*/ 123 w 339"/>
                <a:gd name="T69" fmla="*/ 151 h 331"/>
                <a:gd name="T70" fmla="*/ 185 w 339"/>
                <a:gd name="T71" fmla="*/ 89 h 331"/>
                <a:gd name="T72" fmla="*/ 253 w 339"/>
                <a:gd name="T73" fmla="*/ 151 h 331"/>
                <a:gd name="T74" fmla="*/ 123 w 339"/>
                <a:gd name="T75" fmla="*/ 151 h 331"/>
                <a:gd name="T76" fmla="*/ 241 w 339"/>
                <a:gd name="T77" fmla="*/ 32 h 331"/>
                <a:gd name="T78" fmla="*/ 295 w 339"/>
                <a:gd name="T79" fmla="*/ 20 h 331"/>
                <a:gd name="T80" fmla="*/ 325 w 339"/>
                <a:gd name="T81" fmla="*/ 52 h 331"/>
                <a:gd name="T82" fmla="*/ 315 w 339"/>
                <a:gd name="T83" fmla="*/ 92 h 331"/>
                <a:gd name="T84" fmla="*/ 241 w 339"/>
                <a:gd name="T85" fmla="*/ 32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9" h="331">
                  <a:moveTo>
                    <a:pt x="322" y="105"/>
                  </a:moveTo>
                  <a:cubicBezTo>
                    <a:pt x="321" y="102"/>
                    <a:pt x="320" y="100"/>
                    <a:pt x="322" y="97"/>
                  </a:cubicBezTo>
                  <a:cubicBezTo>
                    <a:pt x="327" y="85"/>
                    <a:pt x="331" y="72"/>
                    <a:pt x="332" y="58"/>
                  </a:cubicBezTo>
                  <a:cubicBezTo>
                    <a:pt x="335" y="29"/>
                    <a:pt x="323" y="0"/>
                    <a:pt x="281" y="0"/>
                  </a:cubicBezTo>
                  <a:cubicBezTo>
                    <a:pt x="257" y="0"/>
                    <a:pt x="234" y="6"/>
                    <a:pt x="212" y="15"/>
                  </a:cubicBezTo>
                  <a:cubicBezTo>
                    <a:pt x="201" y="20"/>
                    <a:pt x="190" y="24"/>
                    <a:pt x="178" y="23"/>
                  </a:cubicBezTo>
                  <a:cubicBezTo>
                    <a:pt x="177" y="23"/>
                    <a:pt x="177" y="23"/>
                    <a:pt x="176" y="23"/>
                  </a:cubicBezTo>
                  <a:cubicBezTo>
                    <a:pt x="116" y="26"/>
                    <a:pt x="63" y="67"/>
                    <a:pt x="43" y="124"/>
                  </a:cubicBezTo>
                  <a:cubicBezTo>
                    <a:pt x="41" y="128"/>
                    <a:pt x="40" y="133"/>
                    <a:pt x="39" y="138"/>
                  </a:cubicBezTo>
                  <a:cubicBezTo>
                    <a:pt x="61" y="114"/>
                    <a:pt x="84" y="92"/>
                    <a:pt x="112" y="77"/>
                  </a:cubicBezTo>
                  <a:cubicBezTo>
                    <a:pt x="113" y="77"/>
                    <a:pt x="113" y="78"/>
                    <a:pt x="114" y="78"/>
                  </a:cubicBezTo>
                  <a:cubicBezTo>
                    <a:pt x="113" y="79"/>
                    <a:pt x="112" y="79"/>
                    <a:pt x="111" y="80"/>
                  </a:cubicBezTo>
                  <a:cubicBezTo>
                    <a:pt x="67" y="120"/>
                    <a:pt x="34" y="168"/>
                    <a:pt x="13" y="224"/>
                  </a:cubicBezTo>
                  <a:cubicBezTo>
                    <a:pt x="5" y="244"/>
                    <a:pt x="0" y="265"/>
                    <a:pt x="1" y="287"/>
                  </a:cubicBezTo>
                  <a:cubicBezTo>
                    <a:pt x="2" y="311"/>
                    <a:pt x="14" y="326"/>
                    <a:pt x="36" y="330"/>
                  </a:cubicBezTo>
                  <a:cubicBezTo>
                    <a:pt x="45" y="331"/>
                    <a:pt x="55" y="331"/>
                    <a:pt x="65" y="330"/>
                  </a:cubicBezTo>
                  <a:cubicBezTo>
                    <a:pt x="84" y="327"/>
                    <a:pt x="101" y="319"/>
                    <a:pt x="117" y="311"/>
                  </a:cubicBezTo>
                  <a:cubicBezTo>
                    <a:pt x="119" y="310"/>
                    <a:pt x="122" y="310"/>
                    <a:pt x="124" y="311"/>
                  </a:cubicBezTo>
                  <a:cubicBezTo>
                    <a:pt x="150" y="322"/>
                    <a:pt x="178" y="325"/>
                    <a:pt x="206" y="322"/>
                  </a:cubicBezTo>
                  <a:cubicBezTo>
                    <a:pt x="257" y="316"/>
                    <a:pt x="295" y="291"/>
                    <a:pt x="320" y="246"/>
                  </a:cubicBezTo>
                  <a:cubicBezTo>
                    <a:pt x="324" y="239"/>
                    <a:pt x="327" y="232"/>
                    <a:pt x="331" y="224"/>
                  </a:cubicBezTo>
                  <a:cubicBezTo>
                    <a:pt x="303" y="224"/>
                    <a:pt x="277" y="224"/>
                    <a:pt x="250" y="224"/>
                  </a:cubicBezTo>
                  <a:cubicBezTo>
                    <a:pt x="249" y="224"/>
                    <a:pt x="247" y="225"/>
                    <a:pt x="246" y="227"/>
                  </a:cubicBezTo>
                  <a:cubicBezTo>
                    <a:pt x="224" y="261"/>
                    <a:pt x="177" y="268"/>
                    <a:pt x="146" y="242"/>
                  </a:cubicBezTo>
                  <a:cubicBezTo>
                    <a:pt x="130" y="229"/>
                    <a:pt x="122" y="212"/>
                    <a:pt x="122" y="191"/>
                  </a:cubicBezTo>
                  <a:cubicBezTo>
                    <a:pt x="194" y="191"/>
                    <a:pt x="265" y="191"/>
                    <a:pt x="336" y="191"/>
                  </a:cubicBezTo>
                  <a:cubicBezTo>
                    <a:pt x="336" y="190"/>
                    <a:pt x="336" y="189"/>
                    <a:pt x="336" y="188"/>
                  </a:cubicBezTo>
                  <a:cubicBezTo>
                    <a:pt x="339" y="159"/>
                    <a:pt x="335" y="131"/>
                    <a:pt x="322" y="105"/>
                  </a:cubicBezTo>
                  <a:close/>
                  <a:moveTo>
                    <a:pt x="64" y="319"/>
                  </a:moveTo>
                  <a:cubicBezTo>
                    <a:pt x="42" y="322"/>
                    <a:pt x="27" y="309"/>
                    <a:pt x="26" y="286"/>
                  </a:cubicBezTo>
                  <a:cubicBezTo>
                    <a:pt x="25" y="270"/>
                    <a:pt x="30" y="255"/>
                    <a:pt x="36" y="240"/>
                  </a:cubicBezTo>
                  <a:cubicBezTo>
                    <a:pt x="38" y="235"/>
                    <a:pt x="41" y="230"/>
                    <a:pt x="44" y="223"/>
                  </a:cubicBezTo>
                  <a:cubicBezTo>
                    <a:pt x="57" y="258"/>
                    <a:pt x="78" y="285"/>
                    <a:pt x="110" y="304"/>
                  </a:cubicBezTo>
                  <a:cubicBezTo>
                    <a:pt x="95" y="311"/>
                    <a:pt x="80" y="317"/>
                    <a:pt x="64" y="319"/>
                  </a:cubicBezTo>
                  <a:close/>
                  <a:moveTo>
                    <a:pt x="123" y="151"/>
                  </a:moveTo>
                  <a:cubicBezTo>
                    <a:pt x="120" y="123"/>
                    <a:pt x="152" y="92"/>
                    <a:pt x="185" y="89"/>
                  </a:cubicBezTo>
                  <a:cubicBezTo>
                    <a:pt x="221" y="87"/>
                    <a:pt x="251" y="114"/>
                    <a:pt x="253" y="151"/>
                  </a:cubicBezTo>
                  <a:cubicBezTo>
                    <a:pt x="209" y="151"/>
                    <a:pt x="166" y="151"/>
                    <a:pt x="123" y="151"/>
                  </a:cubicBezTo>
                  <a:close/>
                  <a:moveTo>
                    <a:pt x="241" y="32"/>
                  </a:moveTo>
                  <a:cubicBezTo>
                    <a:pt x="259" y="25"/>
                    <a:pt x="276" y="19"/>
                    <a:pt x="295" y="20"/>
                  </a:cubicBezTo>
                  <a:cubicBezTo>
                    <a:pt x="313" y="22"/>
                    <a:pt x="325" y="34"/>
                    <a:pt x="325" y="52"/>
                  </a:cubicBezTo>
                  <a:cubicBezTo>
                    <a:pt x="325" y="63"/>
                    <a:pt x="321" y="81"/>
                    <a:pt x="315" y="92"/>
                  </a:cubicBezTo>
                  <a:cubicBezTo>
                    <a:pt x="297" y="64"/>
                    <a:pt x="272" y="45"/>
                    <a:pt x="241" y="3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32" name="Group 231"/>
          <p:cNvGrpSpPr/>
          <p:nvPr/>
        </p:nvGrpSpPr>
        <p:grpSpPr>
          <a:xfrm>
            <a:off x="6965147" y="2079048"/>
            <a:ext cx="2282081" cy="3241295"/>
            <a:chOff x="6944940" y="2678874"/>
            <a:chExt cx="2282081" cy="3241295"/>
          </a:xfrm>
        </p:grpSpPr>
        <p:cxnSp>
          <p:nvCxnSpPr>
            <p:cNvPr id="161" name="Straight Arrow Connector 160"/>
            <p:cNvCxnSpPr/>
            <p:nvPr/>
          </p:nvCxnSpPr>
          <p:spPr>
            <a:xfrm flipV="1">
              <a:off x="7874165" y="4128611"/>
              <a:ext cx="0" cy="598863"/>
            </a:xfrm>
            <a:prstGeom prst="straightConnector1">
              <a:avLst/>
            </a:prstGeom>
            <a:solidFill>
              <a:srgbClr val="DC3C00"/>
            </a:solidFill>
            <a:ln w="38100">
              <a:solidFill>
                <a:srgbClr val="FFFFFF"/>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38" name="Rectangle 337"/>
            <p:cNvSpPr/>
            <p:nvPr/>
          </p:nvSpPr>
          <p:spPr>
            <a:xfrm>
              <a:off x="7710117" y="2678874"/>
              <a:ext cx="747588" cy="584737"/>
            </a:xfrm>
            <a:prstGeom prst="rect">
              <a:avLst/>
            </a:prstGeom>
          </p:spPr>
          <p:txBody>
            <a:bodyPr wrap="none" lIns="182854" tIns="137141" rIns="182854" bIns="137141">
              <a:spAutoFit/>
            </a:bodyPr>
            <a:lstStyle/>
            <a:p>
              <a:pPr defTabSz="914224"/>
              <a:r>
                <a:rPr lang="en-US" sz="2000" dirty="0">
                  <a:solidFill>
                    <a:srgbClr val="FFFFFF"/>
                  </a:solidFill>
                  <a:ea typeface="Calibri" panose="020F0502020204030204" pitchFamily="34" charset="0"/>
                </a:rPr>
                <a:t>API</a:t>
              </a:r>
            </a:p>
          </p:txBody>
        </p:sp>
        <p:sp>
          <p:nvSpPr>
            <p:cNvPr id="339" name="Rectangle 338"/>
            <p:cNvSpPr>
              <a:spLocks noChangeAspect="1"/>
            </p:cNvSpPr>
            <p:nvPr/>
          </p:nvSpPr>
          <p:spPr bwMode="auto">
            <a:xfrm>
              <a:off x="6944940" y="3779823"/>
              <a:ext cx="2168579" cy="395604"/>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fontAlgn="base">
                <a:lnSpc>
                  <a:spcPct val="90000"/>
                </a:lnSpc>
                <a:spcBef>
                  <a:spcPct val="0"/>
                </a:spcBef>
                <a:spcAft>
                  <a:spcPts val="600"/>
                </a:spcAft>
              </a:pPr>
              <a:r>
                <a:rPr lang="en-US" sz="1400" dirty="0" smtClean="0">
                  <a:gradFill>
                    <a:gsLst>
                      <a:gs pos="2920">
                        <a:srgbClr val="FFFFFF"/>
                      </a:gs>
                      <a:gs pos="40000">
                        <a:srgbClr val="FFFFFF"/>
                      </a:gs>
                    </a:gsLst>
                    <a:lin ang="5400000" scaled="0"/>
                  </a:gradFill>
                </a:rPr>
                <a:t>Model is now a web svc</a:t>
              </a:r>
              <a:endParaRPr lang="en-US" sz="1400" dirty="0">
                <a:gradFill>
                  <a:gsLst>
                    <a:gs pos="2920">
                      <a:srgbClr val="FFFFFF"/>
                    </a:gs>
                    <a:gs pos="40000">
                      <a:srgbClr val="FFFFFF"/>
                    </a:gs>
                  </a:gsLst>
                  <a:lin ang="5400000" scaled="0"/>
                </a:gradFill>
              </a:endParaRPr>
            </a:p>
          </p:txBody>
        </p:sp>
        <p:sp>
          <p:nvSpPr>
            <p:cNvPr id="340" name="Rectangle 339"/>
            <p:cNvSpPr>
              <a:spLocks noChangeAspect="1"/>
            </p:cNvSpPr>
            <p:nvPr/>
          </p:nvSpPr>
          <p:spPr bwMode="auto">
            <a:xfrm>
              <a:off x="6944940" y="5524565"/>
              <a:ext cx="1860977" cy="395604"/>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gn="ctr" fontAlgn="base">
                <a:lnSpc>
                  <a:spcPct val="90000"/>
                </a:lnSpc>
                <a:spcBef>
                  <a:spcPct val="0"/>
                </a:spcBef>
                <a:spcAft>
                  <a:spcPts val="600"/>
                </a:spcAft>
              </a:pPr>
              <a:r>
                <a:rPr lang="en-US" sz="1400" dirty="0">
                  <a:gradFill>
                    <a:gsLst>
                      <a:gs pos="2920">
                        <a:srgbClr val="FFFFFF"/>
                      </a:gs>
                      <a:gs pos="40000">
                        <a:srgbClr val="FFFFFF"/>
                      </a:gs>
                    </a:gsLst>
                    <a:lin ang="5400000" scaled="0"/>
                  </a:gradFill>
                </a:rPr>
                <a:t>Monetize </a:t>
              </a:r>
              <a:r>
                <a:rPr lang="en-US" sz="1400" dirty="0" smtClean="0">
                  <a:gradFill>
                    <a:gsLst>
                      <a:gs pos="2920">
                        <a:srgbClr val="FFFFFF"/>
                      </a:gs>
                      <a:gs pos="40000">
                        <a:srgbClr val="FFFFFF"/>
                      </a:gs>
                    </a:gsLst>
                    <a:lin ang="5400000" scaled="0"/>
                  </a:gradFill>
                </a:rPr>
                <a:t>this </a:t>
              </a:r>
              <a:r>
                <a:rPr lang="en-US" sz="1400" dirty="0">
                  <a:gradFill>
                    <a:gsLst>
                      <a:gs pos="2920">
                        <a:srgbClr val="FFFFFF"/>
                      </a:gs>
                      <a:gs pos="40000">
                        <a:srgbClr val="FFFFFF"/>
                      </a:gs>
                    </a:gsLst>
                    <a:lin ang="5400000" scaled="0"/>
                  </a:gradFill>
                </a:rPr>
                <a:t>API</a:t>
              </a:r>
            </a:p>
          </p:txBody>
        </p:sp>
        <p:grpSp>
          <p:nvGrpSpPr>
            <p:cNvPr id="7" name="Group 6"/>
            <p:cNvGrpSpPr/>
            <p:nvPr/>
          </p:nvGrpSpPr>
          <p:grpSpPr>
            <a:xfrm>
              <a:off x="7205628" y="4824698"/>
              <a:ext cx="1253240" cy="698173"/>
              <a:chOff x="7129898" y="4964398"/>
              <a:chExt cx="1253240" cy="698173"/>
            </a:xfrm>
          </p:grpSpPr>
          <p:grpSp>
            <p:nvGrpSpPr>
              <p:cNvPr id="190" name="Group 115"/>
              <p:cNvGrpSpPr>
                <a:grpSpLocks/>
              </p:cNvGrpSpPr>
              <p:nvPr/>
            </p:nvGrpSpPr>
            <p:grpSpPr bwMode="auto">
              <a:xfrm>
                <a:off x="7225888" y="4964398"/>
                <a:ext cx="1157250" cy="673300"/>
                <a:chOff x="5437370" y="1237061"/>
                <a:chExt cx="4120641" cy="2908114"/>
              </a:xfrm>
            </p:grpSpPr>
            <p:sp>
              <p:nvSpPr>
                <p:cNvPr id="191" name="Rectangle 190"/>
                <p:cNvSpPr/>
                <p:nvPr/>
              </p:nvSpPr>
              <p:spPr bwMode="auto">
                <a:xfrm>
                  <a:off x="5437370" y="1237061"/>
                  <a:ext cx="4120641" cy="33846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solidFill>
                      <a:srgbClr val="505050"/>
                    </a:solidFill>
                  </a:endParaRPr>
                </a:p>
              </p:txBody>
            </p:sp>
            <p:sp>
              <p:nvSpPr>
                <p:cNvPr id="192" name="Oval 191"/>
                <p:cNvSpPr/>
                <p:nvPr/>
              </p:nvSpPr>
              <p:spPr bwMode="auto">
                <a:xfrm>
                  <a:off x="5507238" y="1302873"/>
                  <a:ext cx="162796" cy="197474"/>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solidFill>
                      <a:srgbClr val="505050"/>
                    </a:solidFill>
                  </a:endParaRPr>
                </a:p>
              </p:txBody>
            </p:sp>
            <p:sp>
              <p:nvSpPr>
                <p:cNvPr id="193" name="Rectangle 192"/>
                <p:cNvSpPr/>
                <p:nvPr/>
              </p:nvSpPr>
              <p:spPr bwMode="auto">
                <a:xfrm>
                  <a:off x="5437370" y="1719554"/>
                  <a:ext cx="4120641" cy="242562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solidFill>
                      <a:srgbClr val="505050"/>
                    </a:solidFill>
                  </a:endParaRPr>
                </a:p>
              </p:txBody>
            </p:sp>
            <p:sp>
              <p:nvSpPr>
                <p:cNvPr id="194" name="Oval 193"/>
                <p:cNvSpPr/>
                <p:nvPr/>
              </p:nvSpPr>
              <p:spPr bwMode="auto">
                <a:xfrm>
                  <a:off x="5746515" y="1336169"/>
                  <a:ext cx="97678" cy="118484"/>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solidFill>
                      <a:srgbClr val="505050"/>
                    </a:solidFill>
                  </a:endParaRPr>
                </a:p>
              </p:txBody>
            </p:sp>
          </p:grpSp>
          <p:sp>
            <p:nvSpPr>
              <p:cNvPr id="135" name="Freeform 5"/>
              <p:cNvSpPr>
                <a:spLocks noEditPoints="1"/>
              </p:cNvSpPr>
              <p:nvPr/>
            </p:nvSpPr>
            <p:spPr bwMode="auto">
              <a:xfrm>
                <a:off x="7327554" y="5207813"/>
                <a:ext cx="959196" cy="12341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r>
                  <a:rPr lang="en-US" dirty="0" smtClean="0">
                    <a:solidFill>
                      <a:srgbClr val="FFFFFF"/>
                    </a:solidFill>
                  </a:rPr>
                  <a:t>M</a:t>
                </a:r>
                <a:endParaRPr lang="en-US" dirty="0">
                  <a:solidFill>
                    <a:srgbClr val="FFFFFF"/>
                  </a:solidFill>
                </a:endParaRPr>
              </a:p>
            </p:txBody>
          </p:sp>
          <p:sp>
            <p:nvSpPr>
              <p:cNvPr id="5" name="TextBox 4"/>
              <p:cNvSpPr txBox="1"/>
              <p:nvPr/>
            </p:nvSpPr>
            <p:spPr>
              <a:xfrm>
                <a:off x="7129898" y="5200906"/>
                <a:ext cx="1201419"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gradFill>
                      <a:gsLst>
                        <a:gs pos="2917">
                          <a:srgbClr val="00188F"/>
                        </a:gs>
                        <a:gs pos="100000">
                          <a:srgbClr val="00188F"/>
                        </a:gs>
                      </a:gsLst>
                      <a:lin ang="5400000" scaled="0"/>
                    </a:gradFill>
                  </a:rPr>
                  <a:t>Marketplace</a:t>
                </a:r>
              </a:p>
            </p:txBody>
          </p:sp>
        </p:grpSp>
        <p:grpSp>
          <p:nvGrpSpPr>
            <p:cNvPr id="225" name="Group 224"/>
            <p:cNvGrpSpPr/>
            <p:nvPr/>
          </p:nvGrpSpPr>
          <p:grpSpPr>
            <a:xfrm>
              <a:off x="6984111" y="3165783"/>
              <a:ext cx="2242910" cy="683956"/>
              <a:chOff x="6984111" y="3165783"/>
              <a:chExt cx="2242910" cy="683956"/>
            </a:xfrm>
          </p:grpSpPr>
          <p:grpSp>
            <p:nvGrpSpPr>
              <p:cNvPr id="30" name="Group 29"/>
              <p:cNvGrpSpPr/>
              <p:nvPr/>
            </p:nvGrpSpPr>
            <p:grpSpPr>
              <a:xfrm>
                <a:off x="7240863" y="3194723"/>
                <a:ext cx="784256" cy="501144"/>
                <a:chOff x="10409238" y="304800"/>
                <a:chExt cx="1147762" cy="733426"/>
              </a:xfrm>
            </p:grpSpPr>
            <p:sp>
              <p:nvSpPr>
                <p:cNvPr id="26" name="Freeform 5"/>
                <p:cNvSpPr>
                  <a:spLocks/>
                </p:cNvSpPr>
                <p:nvPr/>
              </p:nvSpPr>
              <p:spPr bwMode="auto">
                <a:xfrm>
                  <a:off x="10409238" y="304800"/>
                  <a:ext cx="893762" cy="668338"/>
                </a:xfrm>
                <a:custGeom>
                  <a:avLst/>
                  <a:gdLst>
                    <a:gd name="T0" fmla="*/ 505 w 1934"/>
                    <a:gd name="T1" fmla="*/ 1448 h 1448"/>
                    <a:gd name="T2" fmla="*/ 234 w 1934"/>
                    <a:gd name="T3" fmla="*/ 1448 h 1448"/>
                    <a:gd name="T4" fmla="*/ 0 w 1934"/>
                    <a:gd name="T5" fmla="*/ 1091 h 1448"/>
                    <a:gd name="T6" fmla="*/ 271 w 1934"/>
                    <a:gd name="T7" fmla="*/ 705 h 1448"/>
                    <a:gd name="T8" fmla="*/ 514 w 1934"/>
                    <a:gd name="T9" fmla="*/ 273 h 1448"/>
                    <a:gd name="T10" fmla="*/ 925 w 1934"/>
                    <a:gd name="T11" fmla="*/ 282 h 1448"/>
                    <a:gd name="T12" fmla="*/ 1346 w 1934"/>
                    <a:gd name="T13" fmla="*/ 0 h 1448"/>
                    <a:gd name="T14" fmla="*/ 1869 w 1934"/>
                    <a:gd name="T15" fmla="*/ 508 h 1448"/>
                    <a:gd name="T16" fmla="*/ 1701 w 1934"/>
                    <a:gd name="T17" fmla="*/ 527 h 1448"/>
                    <a:gd name="T18" fmla="*/ 1318 w 1934"/>
                    <a:gd name="T19" fmla="*/ 311 h 1448"/>
                    <a:gd name="T20" fmla="*/ 851 w 1934"/>
                    <a:gd name="T21" fmla="*/ 762 h 1448"/>
                    <a:gd name="T22" fmla="*/ 467 w 1934"/>
                    <a:gd name="T23" fmla="*/ 1213 h 1448"/>
                    <a:gd name="T24" fmla="*/ 505 w 1934"/>
                    <a:gd name="T25" fmla="*/ 144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4" h="1448">
                      <a:moveTo>
                        <a:pt x="505" y="1448"/>
                      </a:moveTo>
                      <a:cubicBezTo>
                        <a:pt x="234" y="1448"/>
                        <a:pt x="234" y="1448"/>
                        <a:pt x="234" y="1448"/>
                      </a:cubicBezTo>
                      <a:cubicBezTo>
                        <a:pt x="234" y="1448"/>
                        <a:pt x="10" y="1401"/>
                        <a:pt x="0" y="1091"/>
                      </a:cubicBezTo>
                      <a:cubicBezTo>
                        <a:pt x="0" y="781"/>
                        <a:pt x="271" y="705"/>
                        <a:pt x="271" y="705"/>
                      </a:cubicBezTo>
                      <a:cubicBezTo>
                        <a:pt x="271" y="705"/>
                        <a:pt x="253" y="386"/>
                        <a:pt x="514" y="273"/>
                      </a:cubicBezTo>
                      <a:cubicBezTo>
                        <a:pt x="776" y="160"/>
                        <a:pt x="925" y="282"/>
                        <a:pt x="925" y="282"/>
                      </a:cubicBezTo>
                      <a:cubicBezTo>
                        <a:pt x="925" y="282"/>
                        <a:pt x="1019" y="0"/>
                        <a:pt x="1346" y="0"/>
                      </a:cubicBezTo>
                      <a:cubicBezTo>
                        <a:pt x="1635" y="0"/>
                        <a:pt x="1934" y="282"/>
                        <a:pt x="1869" y="508"/>
                      </a:cubicBezTo>
                      <a:cubicBezTo>
                        <a:pt x="1766" y="508"/>
                        <a:pt x="1701" y="527"/>
                        <a:pt x="1701" y="527"/>
                      </a:cubicBezTo>
                      <a:cubicBezTo>
                        <a:pt x="1701" y="527"/>
                        <a:pt x="1626" y="311"/>
                        <a:pt x="1318" y="311"/>
                      </a:cubicBezTo>
                      <a:cubicBezTo>
                        <a:pt x="1056" y="311"/>
                        <a:pt x="785" y="564"/>
                        <a:pt x="851" y="762"/>
                      </a:cubicBezTo>
                      <a:cubicBezTo>
                        <a:pt x="851" y="762"/>
                        <a:pt x="467" y="781"/>
                        <a:pt x="467" y="1213"/>
                      </a:cubicBezTo>
                      <a:cubicBezTo>
                        <a:pt x="467" y="1317"/>
                        <a:pt x="486" y="1392"/>
                        <a:pt x="505" y="1448"/>
                      </a:cubicBezTo>
                      <a:close/>
                    </a:path>
                  </a:pathLst>
                </a:custGeom>
                <a:solidFill>
                  <a:schemeClr val="tx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6"/>
                <p:cNvSpPr>
                  <a:spLocks/>
                </p:cNvSpPr>
                <p:nvPr/>
              </p:nvSpPr>
              <p:spPr bwMode="auto">
                <a:xfrm>
                  <a:off x="10660063" y="487363"/>
                  <a:ext cx="896937" cy="550863"/>
                </a:xfrm>
                <a:custGeom>
                  <a:avLst/>
                  <a:gdLst>
                    <a:gd name="T0" fmla="*/ 290 w 1944"/>
                    <a:gd name="T1" fmla="*/ 1185 h 1194"/>
                    <a:gd name="T2" fmla="*/ 1748 w 1944"/>
                    <a:gd name="T3" fmla="*/ 1185 h 1194"/>
                    <a:gd name="T4" fmla="*/ 1944 w 1944"/>
                    <a:gd name="T5" fmla="*/ 893 h 1194"/>
                    <a:gd name="T6" fmla="*/ 1720 w 1944"/>
                    <a:gd name="T7" fmla="*/ 583 h 1194"/>
                    <a:gd name="T8" fmla="*/ 1514 w 1944"/>
                    <a:gd name="T9" fmla="*/ 207 h 1194"/>
                    <a:gd name="T10" fmla="*/ 1131 w 1944"/>
                    <a:gd name="T11" fmla="*/ 207 h 1194"/>
                    <a:gd name="T12" fmla="*/ 776 w 1944"/>
                    <a:gd name="T13" fmla="*/ 0 h 1194"/>
                    <a:gd name="T14" fmla="*/ 374 w 1944"/>
                    <a:gd name="T15" fmla="*/ 423 h 1194"/>
                    <a:gd name="T16" fmla="*/ 0 w 1944"/>
                    <a:gd name="T17" fmla="*/ 790 h 1194"/>
                    <a:gd name="T18" fmla="*/ 290 w 1944"/>
                    <a:gd name="T19" fmla="*/ 118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 h="1194">
                      <a:moveTo>
                        <a:pt x="290" y="1185"/>
                      </a:moveTo>
                      <a:cubicBezTo>
                        <a:pt x="1748" y="1185"/>
                        <a:pt x="1748" y="1185"/>
                        <a:pt x="1748" y="1185"/>
                      </a:cubicBezTo>
                      <a:cubicBezTo>
                        <a:pt x="1748" y="1185"/>
                        <a:pt x="1934" y="1147"/>
                        <a:pt x="1944" y="893"/>
                      </a:cubicBezTo>
                      <a:cubicBezTo>
                        <a:pt x="1944" y="639"/>
                        <a:pt x="1720" y="583"/>
                        <a:pt x="1720" y="583"/>
                      </a:cubicBezTo>
                      <a:cubicBezTo>
                        <a:pt x="1720" y="583"/>
                        <a:pt x="1738" y="301"/>
                        <a:pt x="1514" y="207"/>
                      </a:cubicBezTo>
                      <a:cubicBezTo>
                        <a:pt x="1299" y="113"/>
                        <a:pt x="1131" y="207"/>
                        <a:pt x="1131" y="207"/>
                      </a:cubicBezTo>
                      <a:cubicBezTo>
                        <a:pt x="1131" y="207"/>
                        <a:pt x="1056" y="0"/>
                        <a:pt x="776" y="0"/>
                      </a:cubicBezTo>
                      <a:cubicBezTo>
                        <a:pt x="533" y="0"/>
                        <a:pt x="318" y="245"/>
                        <a:pt x="374" y="423"/>
                      </a:cubicBezTo>
                      <a:cubicBezTo>
                        <a:pt x="374" y="423"/>
                        <a:pt x="0" y="395"/>
                        <a:pt x="0" y="790"/>
                      </a:cubicBezTo>
                      <a:cubicBezTo>
                        <a:pt x="0" y="1194"/>
                        <a:pt x="290" y="1185"/>
                        <a:pt x="290" y="118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24" name="Group 223"/>
              <p:cNvGrpSpPr/>
              <p:nvPr/>
            </p:nvGrpSpPr>
            <p:grpSpPr>
              <a:xfrm>
                <a:off x="6984111" y="3165783"/>
                <a:ext cx="2242910" cy="683956"/>
                <a:chOff x="7574869" y="2879940"/>
                <a:chExt cx="1364823" cy="416192"/>
              </a:xfrm>
            </p:grpSpPr>
            <p:sp>
              <p:nvSpPr>
                <p:cNvPr id="31" name="Rectangle 30"/>
                <p:cNvSpPr/>
                <p:nvPr/>
              </p:nvSpPr>
              <p:spPr bwMode="auto">
                <a:xfrm>
                  <a:off x="8051679" y="2888225"/>
                  <a:ext cx="408902" cy="270075"/>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3600" dirty="0">
                    <a:gradFill>
                      <a:gsLst>
                        <a:gs pos="0">
                          <a:srgbClr val="FFFFFF"/>
                        </a:gs>
                        <a:gs pos="100000">
                          <a:srgbClr val="FFFFFF"/>
                        </a:gs>
                      </a:gsLst>
                      <a:lin ang="5400000" scaled="0"/>
                    </a:gradFill>
                  </a:endParaRPr>
                </a:p>
              </p:txBody>
            </p:sp>
            <p:sp>
              <p:nvSpPr>
                <p:cNvPr id="150" name="Freeform 88"/>
                <p:cNvSpPr>
                  <a:spLocks noEditPoints="1"/>
                </p:cNvSpPr>
                <p:nvPr/>
              </p:nvSpPr>
              <p:spPr bwMode="black">
                <a:xfrm>
                  <a:off x="8037162" y="2879940"/>
                  <a:ext cx="441874" cy="34724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3200" dirty="0">
                    <a:gradFill>
                      <a:gsLst>
                        <a:gs pos="2920">
                          <a:srgbClr val="FFFFFF"/>
                        </a:gs>
                        <a:gs pos="40000">
                          <a:srgbClr val="FFFFFF"/>
                        </a:gs>
                      </a:gsLst>
                      <a:lin ang="5400000" scaled="0"/>
                    </a:gradFill>
                  </a:endParaRPr>
                </a:p>
              </p:txBody>
            </p:sp>
            <p:sp>
              <p:nvSpPr>
                <p:cNvPr id="199" name="Rectangle 198"/>
                <p:cNvSpPr>
                  <a:spLocks noChangeAspect="1"/>
                </p:cNvSpPr>
                <p:nvPr/>
              </p:nvSpPr>
              <p:spPr bwMode="auto">
                <a:xfrm>
                  <a:off x="7574869" y="2900528"/>
                  <a:ext cx="1364823" cy="395604"/>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gn="ctr" fontAlgn="base">
                    <a:lnSpc>
                      <a:spcPct val="90000"/>
                    </a:lnSpc>
                    <a:spcBef>
                      <a:spcPct val="0"/>
                    </a:spcBef>
                    <a:spcAft>
                      <a:spcPts val="600"/>
                    </a:spcAft>
                  </a:pPr>
                  <a:r>
                    <a:rPr lang="en-US" sz="2000" dirty="0">
                      <a:gradFill>
                        <a:gsLst>
                          <a:gs pos="2920">
                            <a:srgbClr val="FFFFFF"/>
                          </a:gs>
                          <a:gs pos="40000">
                            <a:srgbClr val="FFFFFF"/>
                          </a:gs>
                        </a:gsLst>
                        <a:lin ang="5400000" scaled="0"/>
                      </a:gradFill>
                    </a:rPr>
                    <a:t>Web</a:t>
                  </a:r>
                </a:p>
              </p:txBody>
            </p:sp>
          </p:grpSp>
        </p:grpSp>
      </p:grpSp>
      <p:sp useBgFill="1">
        <p:nvSpPr>
          <p:cNvPr id="235" name="Rectangle 234"/>
          <p:cNvSpPr/>
          <p:nvPr/>
        </p:nvSpPr>
        <p:spPr bwMode="auto">
          <a:xfrm>
            <a:off x="317" y="1432887"/>
            <a:ext cx="282920" cy="5310868"/>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1" name="TextBox 140"/>
          <p:cNvSpPr txBox="1"/>
          <p:nvPr/>
        </p:nvSpPr>
        <p:spPr>
          <a:xfrm>
            <a:off x="285569" y="6128909"/>
            <a:ext cx="2089264" cy="572464"/>
          </a:xfrm>
          <a:prstGeom prst="rect">
            <a:avLst/>
          </a:prstGeom>
          <a:noFill/>
        </p:spPr>
        <p:txBody>
          <a:bodyPr wrap="square" lIns="146304" tIns="91440" rIns="146304" bIns="91440" rtlCol="0">
            <a:spAutoFit/>
          </a:bodyPr>
          <a:lstStyle/>
          <a:p>
            <a:pPr marL="117475" indent="-117475" fontAlgn="base">
              <a:lnSpc>
                <a:spcPct val="90000"/>
              </a:lnSpc>
              <a:buFont typeface="Arial" panose="020B0604020202020204" pitchFamily="34" charset="0"/>
              <a:buChar char="•"/>
            </a:pPr>
            <a:r>
              <a:rPr lang="en-US" sz="1400" dirty="0" smtClean="0">
                <a:gradFill>
                  <a:gsLst>
                    <a:gs pos="2920">
                      <a:srgbClr val="FFFFFF"/>
                    </a:gs>
                    <a:gs pos="100000">
                      <a:srgbClr val="FFFFFF"/>
                    </a:gs>
                  </a:gsLst>
                  <a:lin ang="5400000" scaled="0"/>
                </a:gradFill>
              </a:rPr>
              <a:t>Data factory</a:t>
            </a:r>
          </a:p>
          <a:p>
            <a:pPr marL="117475" indent="-117475" fontAlgn="base">
              <a:lnSpc>
                <a:spcPct val="90000"/>
              </a:lnSpc>
              <a:buFont typeface="Arial" panose="020B0604020202020204" pitchFamily="34" charset="0"/>
              <a:buChar char="•"/>
            </a:pPr>
            <a:r>
              <a:rPr lang="en-US" sz="1400" dirty="0" smtClean="0">
                <a:gradFill>
                  <a:gsLst>
                    <a:gs pos="2920">
                      <a:srgbClr val="FFFFFF"/>
                    </a:gs>
                    <a:gs pos="100000">
                      <a:srgbClr val="FFFFFF"/>
                    </a:gs>
                  </a:gsLst>
                  <a:lin ang="5400000" scaled="0"/>
                </a:gradFill>
              </a:rPr>
              <a:t>Stream analytics</a:t>
            </a:r>
          </a:p>
        </p:txBody>
      </p:sp>
      <p:sp>
        <p:nvSpPr>
          <p:cNvPr id="142" name="TextBox 141"/>
          <p:cNvSpPr txBox="1"/>
          <p:nvPr/>
        </p:nvSpPr>
        <p:spPr>
          <a:xfrm>
            <a:off x="3267886" y="6128909"/>
            <a:ext cx="2089264" cy="572464"/>
          </a:xfrm>
          <a:prstGeom prst="rect">
            <a:avLst/>
          </a:prstGeom>
          <a:noFill/>
        </p:spPr>
        <p:txBody>
          <a:bodyPr wrap="square" lIns="146304" tIns="91440" rIns="146304" bIns="91440" rtlCol="0">
            <a:spAutoFit/>
          </a:bodyPr>
          <a:lstStyle/>
          <a:p>
            <a:pPr marL="117475" indent="-117475" fontAlgn="base">
              <a:lnSpc>
                <a:spcPct val="90000"/>
              </a:lnSpc>
              <a:buFont typeface="Arial" panose="020B0604020202020204" pitchFamily="34" charset="0"/>
              <a:buChar char="•"/>
            </a:pPr>
            <a:r>
              <a:rPr lang="en-US" sz="1400" dirty="0" smtClean="0">
                <a:gradFill>
                  <a:gsLst>
                    <a:gs pos="2920">
                      <a:srgbClr val="FFFFFF"/>
                    </a:gs>
                    <a:gs pos="100000">
                      <a:srgbClr val="FFFFFF"/>
                    </a:gs>
                  </a:gsLst>
                  <a:lin ang="5400000" scaled="0"/>
                </a:gradFill>
              </a:rPr>
              <a:t>Machine learning</a:t>
            </a:r>
          </a:p>
          <a:p>
            <a:pPr marL="117475" indent="-117475" fontAlgn="base">
              <a:lnSpc>
                <a:spcPct val="90000"/>
              </a:lnSpc>
              <a:buFont typeface="Arial" panose="020B0604020202020204" pitchFamily="34" charset="0"/>
              <a:buChar char="•"/>
            </a:pPr>
            <a:r>
              <a:rPr lang="en-US" sz="1400" dirty="0" err="1" smtClean="0">
                <a:gradFill>
                  <a:gsLst>
                    <a:gs pos="2920">
                      <a:srgbClr val="FFFFFF"/>
                    </a:gs>
                    <a:gs pos="100000">
                      <a:srgbClr val="FFFFFF"/>
                    </a:gs>
                  </a:gsLst>
                  <a:lin ang="5400000" scaled="0"/>
                </a:gradFill>
              </a:rPr>
              <a:t>HDInsight</a:t>
            </a:r>
            <a:endParaRPr lang="en-US" sz="1400" dirty="0">
              <a:gradFill>
                <a:gsLst>
                  <a:gs pos="2920">
                    <a:srgbClr val="FFFFFF"/>
                  </a:gs>
                  <a:gs pos="100000">
                    <a:srgbClr val="FFFFFF"/>
                  </a:gs>
                </a:gsLst>
                <a:lin ang="5400000" scaled="0"/>
              </a:gradFill>
            </a:endParaRPr>
          </a:p>
        </p:txBody>
      </p:sp>
      <p:sp>
        <p:nvSpPr>
          <p:cNvPr id="151" name="TextBox 150"/>
          <p:cNvSpPr txBox="1"/>
          <p:nvPr/>
        </p:nvSpPr>
        <p:spPr>
          <a:xfrm>
            <a:off x="6250203" y="6128909"/>
            <a:ext cx="2089264" cy="572464"/>
          </a:xfrm>
          <a:prstGeom prst="rect">
            <a:avLst/>
          </a:prstGeom>
          <a:noFill/>
        </p:spPr>
        <p:txBody>
          <a:bodyPr wrap="square" lIns="146304" tIns="91440" rIns="146304" bIns="91440" rtlCol="0">
            <a:spAutoFit/>
          </a:bodyPr>
          <a:lstStyle/>
          <a:p>
            <a:pPr marL="117475" indent="-117475" fontAlgn="base">
              <a:lnSpc>
                <a:spcPct val="90000"/>
              </a:lnSpc>
              <a:buFont typeface="Arial" panose="020B0604020202020204" pitchFamily="34" charset="0"/>
              <a:buChar char="•"/>
            </a:pPr>
            <a:r>
              <a:rPr lang="en-US" sz="1400" dirty="0" smtClean="0">
                <a:gradFill>
                  <a:gsLst>
                    <a:gs pos="2920">
                      <a:srgbClr val="FFFFFF"/>
                    </a:gs>
                    <a:gs pos="100000">
                      <a:srgbClr val="FFFFFF"/>
                    </a:gs>
                  </a:gsLst>
                  <a:lin ang="5400000" scaled="0"/>
                </a:gradFill>
              </a:rPr>
              <a:t>Marketplace</a:t>
            </a:r>
            <a:endParaRPr lang="en-US" sz="1400" dirty="0">
              <a:gradFill>
                <a:gsLst>
                  <a:gs pos="2920">
                    <a:srgbClr val="FFFFFF"/>
                  </a:gs>
                  <a:gs pos="100000">
                    <a:srgbClr val="FFFFFF"/>
                  </a:gs>
                </a:gsLst>
                <a:lin ang="5400000" scaled="0"/>
              </a:gradFill>
            </a:endParaRPr>
          </a:p>
          <a:p>
            <a:pPr marL="117475" indent="-117475" fontAlgn="base">
              <a:lnSpc>
                <a:spcPct val="90000"/>
              </a:lnSpc>
              <a:buFont typeface="Arial" panose="020B0604020202020204" pitchFamily="34" charset="0"/>
              <a:buChar char="•"/>
            </a:pPr>
            <a:r>
              <a:rPr lang="en-US" sz="1400" dirty="0" smtClean="0">
                <a:gradFill>
                  <a:gsLst>
                    <a:gs pos="2920">
                      <a:srgbClr val="FFFFFF"/>
                    </a:gs>
                    <a:gs pos="100000">
                      <a:srgbClr val="FFFFFF"/>
                    </a:gs>
                  </a:gsLst>
                  <a:lin ang="5400000" scaled="0"/>
                </a:gradFill>
              </a:rPr>
              <a:t>Azure portal</a:t>
            </a:r>
          </a:p>
        </p:txBody>
      </p:sp>
      <p:sp>
        <p:nvSpPr>
          <p:cNvPr id="153" name="TextBox 152"/>
          <p:cNvSpPr txBox="1"/>
          <p:nvPr/>
        </p:nvSpPr>
        <p:spPr>
          <a:xfrm>
            <a:off x="9232520" y="6128909"/>
            <a:ext cx="2089264" cy="572464"/>
          </a:xfrm>
          <a:prstGeom prst="rect">
            <a:avLst/>
          </a:prstGeom>
          <a:noFill/>
        </p:spPr>
        <p:txBody>
          <a:bodyPr wrap="square" lIns="146304" tIns="91440" rIns="146304" bIns="91440" rtlCol="0">
            <a:spAutoFit/>
          </a:bodyPr>
          <a:lstStyle/>
          <a:p>
            <a:pPr marL="117475" indent="-117475" fontAlgn="base">
              <a:lnSpc>
                <a:spcPct val="90000"/>
              </a:lnSpc>
              <a:buFont typeface="Arial" panose="020B0604020202020204" pitchFamily="34" charset="0"/>
              <a:buChar char="•"/>
            </a:pPr>
            <a:r>
              <a:rPr lang="en-US" sz="1400" dirty="0" smtClean="0">
                <a:gradFill>
                  <a:gsLst>
                    <a:gs pos="2920">
                      <a:srgbClr val="FFFFFF"/>
                    </a:gs>
                    <a:gs pos="100000">
                      <a:srgbClr val="FFFFFF"/>
                    </a:gs>
                  </a:gsLst>
                  <a:lin ang="5400000" scaled="0"/>
                </a:gradFill>
              </a:rPr>
              <a:t>Power BI</a:t>
            </a:r>
          </a:p>
          <a:p>
            <a:pPr marL="117475" indent="-117475" fontAlgn="base">
              <a:lnSpc>
                <a:spcPct val="90000"/>
              </a:lnSpc>
              <a:buFont typeface="Arial" panose="020B0604020202020204" pitchFamily="34" charset="0"/>
              <a:buChar char="•"/>
            </a:pPr>
            <a:r>
              <a:rPr lang="en-US" sz="1400" dirty="0" smtClean="0">
                <a:gradFill>
                  <a:gsLst>
                    <a:gs pos="2920">
                      <a:srgbClr val="FFFFFF"/>
                    </a:gs>
                    <a:gs pos="100000">
                      <a:srgbClr val="FFFFFF"/>
                    </a:gs>
                  </a:gsLst>
                  <a:lin ang="5400000" scaled="0"/>
                </a:gradFill>
              </a:rPr>
              <a:t>Apps</a:t>
            </a:r>
          </a:p>
        </p:txBody>
      </p:sp>
    </p:spTree>
    <p:extLst>
      <p:ext uri="{BB962C8B-B14F-4D97-AF65-F5344CB8AC3E}">
        <p14:creationId xmlns:p14="http://schemas.microsoft.com/office/powerpoint/2010/main" val="1533273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275481" y="295276"/>
            <a:ext cx="11887878" cy="762797"/>
          </a:xfrm>
        </p:spPr>
        <p:txBody>
          <a:bodyPr/>
          <a:lstStyle/>
          <a:p>
            <a:r>
              <a:rPr lang="en-US" sz="5303" dirty="0"/>
              <a:t>Azure </a:t>
            </a:r>
            <a:r>
              <a:rPr lang="en-US" sz="5303" dirty="0" err="1"/>
              <a:t>HDInsight</a:t>
            </a:r>
            <a:endParaRPr lang="en-US" sz="5303" dirty="0"/>
          </a:p>
        </p:txBody>
      </p:sp>
      <p:grpSp>
        <p:nvGrpSpPr>
          <p:cNvPr id="2" name="Group 1"/>
          <p:cNvGrpSpPr/>
          <p:nvPr/>
        </p:nvGrpSpPr>
        <p:grpSpPr>
          <a:xfrm>
            <a:off x="8481314" y="1649344"/>
            <a:ext cx="3439993" cy="1513808"/>
            <a:chOff x="8819152" y="2901664"/>
            <a:chExt cx="3372848" cy="1299796"/>
          </a:xfrm>
        </p:grpSpPr>
        <p:sp>
          <p:nvSpPr>
            <p:cNvPr id="25" name="TextBox 24"/>
            <p:cNvSpPr txBox="1"/>
            <p:nvPr/>
          </p:nvSpPr>
          <p:spPr>
            <a:xfrm>
              <a:off x="8819152" y="2901664"/>
              <a:ext cx="3372848" cy="726077"/>
            </a:xfrm>
            <a:prstGeom prst="rect">
              <a:avLst/>
            </a:prstGeom>
            <a:solidFill>
              <a:srgbClr val="EB3C00"/>
            </a:solidFill>
          </p:spPr>
          <p:txBody>
            <a:bodyPr wrap="square" lIns="186521" tIns="93260" bIns="93260" rtlCol="0" anchor="t">
              <a:noAutofit/>
            </a:bodyPr>
            <a:lstStyle/>
            <a:p>
              <a:pPr defTabSz="932597">
                <a:lnSpc>
                  <a:spcPct val="90000"/>
                </a:lnSpc>
              </a:pPr>
              <a:r>
                <a:rPr lang="en-US" sz="1632" dirty="0">
                  <a:solidFill>
                    <a:srgbClr val="FFFFFF"/>
                  </a:solidFill>
                  <a:latin typeface="Segoe UI Light"/>
                </a:rPr>
                <a:t>Support </a:t>
              </a:r>
              <a:r>
                <a:rPr lang="en-US" sz="1632" dirty="0" err="1">
                  <a:solidFill>
                    <a:srgbClr val="FFFFFF"/>
                  </a:solidFill>
                  <a:latin typeface="Segoe UI Light"/>
                </a:rPr>
                <a:t>HBase</a:t>
              </a:r>
              <a:r>
                <a:rPr lang="en-US" sz="1632" dirty="0">
                  <a:solidFill>
                    <a:srgbClr val="FFFFFF"/>
                  </a:solidFill>
                  <a:latin typeface="Segoe UI Light"/>
                </a:rPr>
                <a:t> as NoSQL columnar database on Azure Blobs</a:t>
              </a:r>
            </a:p>
          </p:txBody>
        </p:sp>
        <p:sp>
          <p:nvSpPr>
            <p:cNvPr id="26" name="TextBox 25"/>
            <p:cNvSpPr txBox="1"/>
            <p:nvPr/>
          </p:nvSpPr>
          <p:spPr>
            <a:xfrm>
              <a:off x="8819152" y="3696903"/>
              <a:ext cx="3372848" cy="504557"/>
            </a:xfrm>
            <a:prstGeom prst="rect">
              <a:avLst/>
            </a:prstGeom>
            <a:solidFill>
              <a:srgbClr val="EB3C00"/>
            </a:solidFill>
          </p:spPr>
          <p:txBody>
            <a:bodyPr wrap="square" lIns="186521" tIns="93260" bIns="93260" rtlCol="0" anchor="t">
              <a:noAutofit/>
            </a:bodyPr>
            <a:lstStyle/>
            <a:p>
              <a:pPr defTabSz="932597">
                <a:lnSpc>
                  <a:spcPct val="90000"/>
                </a:lnSpc>
              </a:pPr>
              <a:r>
                <a:rPr lang="en-US" sz="1632" dirty="0">
                  <a:solidFill>
                    <a:srgbClr val="FFFFFF"/>
                  </a:solidFill>
                  <a:latin typeface="Segoe UI Light"/>
                </a:rPr>
                <a:t>Support Storm as stream processing</a:t>
              </a:r>
            </a:p>
          </p:txBody>
        </p:sp>
      </p:grpSp>
      <p:sp>
        <p:nvSpPr>
          <p:cNvPr id="12" name="Rectangle 11"/>
          <p:cNvSpPr/>
          <p:nvPr/>
        </p:nvSpPr>
        <p:spPr>
          <a:xfrm>
            <a:off x="369132" y="1188601"/>
            <a:ext cx="11532192" cy="439988"/>
          </a:xfrm>
          <a:prstGeom prst="rect">
            <a:avLst/>
          </a:prstGeom>
        </p:spPr>
        <p:txBody>
          <a:bodyPr wrap="square">
            <a:spAutoFit/>
          </a:bodyPr>
          <a:lstStyle/>
          <a:p>
            <a:pPr defTabSz="913886" fontAlgn="base">
              <a:lnSpc>
                <a:spcPct val="90000"/>
              </a:lnSpc>
              <a:spcBef>
                <a:spcPts val="1199"/>
              </a:spcBef>
            </a:pPr>
            <a:r>
              <a:rPr lang="en-US" sz="2448" kern="0" dirty="0">
                <a:solidFill>
                  <a:srgbClr val="DC3C00"/>
                </a:solidFill>
                <a:latin typeface="Segoe UI Semilight" panose="020B0402040204020203" pitchFamily="34" charset="0"/>
                <a:ea typeface="Segoe UI" pitchFamily="34" charset="0"/>
                <a:cs typeface="Segoe UI Semilight" panose="020B0402040204020203" pitchFamily="34" charset="0"/>
              </a:rPr>
              <a:t>Hadoop in Azure</a:t>
            </a:r>
          </a:p>
        </p:txBody>
      </p:sp>
      <p:sp>
        <p:nvSpPr>
          <p:cNvPr id="3" name="TextBox 2"/>
          <p:cNvSpPr txBox="1"/>
          <p:nvPr/>
        </p:nvSpPr>
        <p:spPr>
          <a:xfrm>
            <a:off x="275481" y="6513703"/>
            <a:ext cx="1669903" cy="618325"/>
          </a:xfrm>
          <a:prstGeom prst="rect">
            <a:avLst/>
          </a:prstGeom>
          <a:noFill/>
        </p:spPr>
        <p:txBody>
          <a:bodyPr wrap="none" lIns="186521" tIns="149217" rIns="186521" bIns="149217" rtlCol="0">
            <a:spAutoFit/>
          </a:bodyPr>
          <a:lstStyle/>
          <a:p>
            <a:pPr defTabSz="932597">
              <a:lnSpc>
                <a:spcPct val="90000"/>
              </a:lnSpc>
            </a:pPr>
            <a:r>
              <a:rPr lang="en-US" sz="2244" dirty="0" err="1">
                <a:solidFill>
                  <a:srgbClr val="FFFFFF"/>
                </a:solidFill>
              </a:rPr>
              <a:t>HDInsight</a:t>
            </a:r>
            <a:endParaRPr lang="en-US" sz="2244" dirty="0">
              <a:solidFill>
                <a:srgbClr val="FFFFFF"/>
              </a:solidFill>
            </a:endParaRPr>
          </a:p>
        </p:txBody>
      </p:sp>
      <p:sp>
        <p:nvSpPr>
          <p:cNvPr id="4" name="TextBox 3"/>
          <p:cNvSpPr txBox="1"/>
          <p:nvPr/>
        </p:nvSpPr>
        <p:spPr>
          <a:xfrm>
            <a:off x="8588379" y="6553960"/>
            <a:ext cx="7149959" cy="499107"/>
          </a:xfrm>
          <a:prstGeom prst="rect">
            <a:avLst/>
          </a:prstGeom>
          <a:noFill/>
        </p:spPr>
        <p:txBody>
          <a:bodyPr wrap="square" lIns="186521" tIns="149217" rIns="186521" bIns="149217" rtlCol="0">
            <a:spAutoFit/>
          </a:bodyPr>
          <a:lstStyle/>
          <a:p>
            <a:pPr defTabSz="932597">
              <a:lnSpc>
                <a:spcPct val="90000"/>
              </a:lnSpc>
            </a:pPr>
            <a:r>
              <a:rPr lang="en-US" sz="1428" dirty="0">
                <a:solidFill>
                  <a:srgbClr val="FFFFFF"/>
                </a:solidFill>
              </a:rPr>
              <a:t>Microsoft Confidential – Under Strict NDA</a:t>
            </a:r>
          </a:p>
        </p:txBody>
      </p:sp>
      <p:grpSp>
        <p:nvGrpSpPr>
          <p:cNvPr id="20" name="Group 334"/>
          <p:cNvGrpSpPr/>
          <p:nvPr/>
        </p:nvGrpSpPr>
        <p:grpSpPr>
          <a:xfrm>
            <a:off x="4971386" y="3987995"/>
            <a:ext cx="474373" cy="725196"/>
            <a:chOff x="11312677" y="4385379"/>
            <a:chExt cx="420734" cy="643192"/>
          </a:xfrm>
        </p:grpSpPr>
        <p:sp>
          <p:nvSpPr>
            <p:cNvPr id="21" name="Rectangle 48"/>
            <p:cNvSpPr>
              <a:spLocks noChangeArrowheads="1"/>
            </p:cNvSpPr>
            <p:nvPr/>
          </p:nvSpPr>
          <p:spPr bwMode="auto">
            <a:xfrm>
              <a:off x="11312677" y="4385379"/>
              <a:ext cx="420734" cy="64319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2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2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2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2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3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31"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32"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33"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34"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35"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grpSp>
      <p:sp>
        <p:nvSpPr>
          <p:cNvPr id="36" name="Freeform 29"/>
          <p:cNvSpPr>
            <a:spLocks/>
          </p:cNvSpPr>
          <p:nvPr/>
        </p:nvSpPr>
        <p:spPr bwMode="auto">
          <a:xfrm>
            <a:off x="2433075" y="4312273"/>
            <a:ext cx="6808127" cy="23425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37" name="Freeform 29"/>
          <p:cNvSpPr>
            <a:spLocks/>
          </p:cNvSpPr>
          <p:nvPr/>
        </p:nvSpPr>
        <p:spPr bwMode="auto">
          <a:xfrm>
            <a:off x="6933164" y="4656042"/>
            <a:ext cx="5555315" cy="200939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9BD200"/>
          </a:solidFill>
          <a:ln>
            <a:noFill/>
          </a:ln>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38" name="Freeform 29"/>
          <p:cNvSpPr>
            <a:spLocks/>
          </p:cNvSpPr>
          <p:nvPr/>
        </p:nvSpPr>
        <p:spPr bwMode="auto">
          <a:xfrm>
            <a:off x="1872881" y="5925505"/>
            <a:ext cx="4284884" cy="770246"/>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39" name="Freeform 29"/>
          <p:cNvSpPr>
            <a:spLocks/>
          </p:cNvSpPr>
          <p:nvPr/>
        </p:nvSpPr>
        <p:spPr bwMode="auto">
          <a:xfrm>
            <a:off x="-44361" y="5883006"/>
            <a:ext cx="5669787" cy="770246"/>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9BD200"/>
          </a:solidFill>
          <a:ln>
            <a:noFill/>
          </a:ln>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grpSp>
        <p:nvGrpSpPr>
          <p:cNvPr id="40" name="Group 334"/>
          <p:cNvGrpSpPr/>
          <p:nvPr/>
        </p:nvGrpSpPr>
        <p:grpSpPr>
          <a:xfrm>
            <a:off x="6091078" y="3921834"/>
            <a:ext cx="506730" cy="774660"/>
            <a:chOff x="11312677" y="4385379"/>
            <a:chExt cx="420734" cy="643192"/>
          </a:xfrm>
        </p:grpSpPr>
        <p:sp>
          <p:nvSpPr>
            <p:cNvPr id="41" name="Rectangle 48"/>
            <p:cNvSpPr>
              <a:spLocks noChangeArrowheads="1"/>
            </p:cNvSpPr>
            <p:nvPr/>
          </p:nvSpPr>
          <p:spPr bwMode="auto">
            <a:xfrm>
              <a:off x="11312677" y="4385379"/>
              <a:ext cx="420734" cy="64319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4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4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44"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45"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46"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47"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48"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49"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50"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51"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grpSp>
      <p:grpSp>
        <p:nvGrpSpPr>
          <p:cNvPr id="52" name="Group 332"/>
          <p:cNvGrpSpPr/>
          <p:nvPr/>
        </p:nvGrpSpPr>
        <p:grpSpPr>
          <a:xfrm>
            <a:off x="2900153" y="5546088"/>
            <a:ext cx="729360" cy="1115002"/>
            <a:chOff x="11312677" y="4385379"/>
            <a:chExt cx="420734" cy="643192"/>
          </a:xfrm>
        </p:grpSpPr>
        <p:sp>
          <p:nvSpPr>
            <p:cNvPr id="53"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54"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55"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56"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57"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58"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59"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60"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61"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62"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63"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grpSp>
      <p:grpSp>
        <p:nvGrpSpPr>
          <p:cNvPr id="64" name="Group 63"/>
          <p:cNvGrpSpPr/>
          <p:nvPr/>
        </p:nvGrpSpPr>
        <p:grpSpPr>
          <a:xfrm>
            <a:off x="4470986" y="4485399"/>
            <a:ext cx="165087" cy="319981"/>
            <a:chOff x="8018355" y="6002801"/>
            <a:chExt cx="145517" cy="282046"/>
          </a:xfrm>
        </p:grpSpPr>
        <p:sp>
          <p:nvSpPr>
            <p:cNvPr id="65"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66"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67"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grpSp>
      <p:grpSp>
        <p:nvGrpSpPr>
          <p:cNvPr id="68" name="Group 67"/>
          <p:cNvGrpSpPr/>
          <p:nvPr/>
        </p:nvGrpSpPr>
        <p:grpSpPr>
          <a:xfrm>
            <a:off x="5524759" y="6055579"/>
            <a:ext cx="165087" cy="319981"/>
            <a:chOff x="8018355" y="6002801"/>
            <a:chExt cx="145517" cy="282046"/>
          </a:xfrm>
        </p:grpSpPr>
        <p:sp>
          <p:nvSpPr>
            <p:cNvPr id="69"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70"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71"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grpSp>
      <p:grpSp>
        <p:nvGrpSpPr>
          <p:cNvPr id="72" name="Group 71"/>
          <p:cNvGrpSpPr/>
          <p:nvPr/>
        </p:nvGrpSpPr>
        <p:grpSpPr>
          <a:xfrm>
            <a:off x="2582169" y="5658010"/>
            <a:ext cx="165087" cy="319981"/>
            <a:chOff x="6089354" y="5313902"/>
            <a:chExt cx="161865" cy="313735"/>
          </a:xfrm>
        </p:grpSpPr>
        <p:sp>
          <p:nvSpPr>
            <p:cNvPr id="73" name="Freeform 14"/>
            <p:cNvSpPr>
              <a:spLocks/>
            </p:cNvSpPr>
            <p:nvPr/>
          </p:nvSpPr>
          <p:spPr bwMode="auto">
            <a:xfrm>
              <a:off x="6154576" y="5505286"/>
              <a:ext cx="33325" cy="122351"/>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74" name="Freeform 15"/>
            <p:cNvSpPr>
              <a:spLocks/>
            </p:cNvSpPr>
            <p:nvPr/>
          </p:nvSpPr>
          <p:spPr bwMode="auto">
            <a:xfrm>
              <a:off x="6089354" y="5397691"/>
              <a:ext cx="161865" cy="162819"/>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9BD200"/>
            </a:solidFill>
            <a:ln>
              <a:noFill/>
            </a:ln>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75" name="Freeform 16"/>
            <p:cNvSpPr>
              <a:spLocks/>
            </p:cNvSpPr>
            <p:nvPr/>
          </p:nvSpPr>
          <p:spPr bwMode="auto">
            <a:xfrm>
              <a:off x="6110778" y="5313902"/>
              <a:ext cx="118543" cy="119019"/>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9BD200"/>
            </a:solidFill>
            <a:ln>
              <a:noFill/>
            </a:ln>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grpSp>
      <p:grpSp>
        <p:nvGrpSpPr>
          <p:cNvPr id="76" name="Group 75"/>
          <p:cNvGrpSpPr/>
          <p:nvPr/>
        </p:nvGrpSpPr>
        <p:grpSpPr>
          <a:xfrm>
            <a:off x="6963947" y="4495500"/>
            <a:ext cx="165087" cy="319981"/>
            <a:chOff x="8018355" y="6002801"/>
            <a:chExt cx="145517" cy="282046"/>
          </a:xfrm>
        </p:grpSpPr>
        <p:sp>
          <p:nvSpPr>
            <p:cNvPr id="77"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dirty="0">
                <a:solidFill>
                  <a:srgbClr val="000000"/>
                </a:solidFill>
              </a:endParaRPr>
            </a:p>
          </p:txBody>
        </p:sp>
        <p:sp>
          <p:nvSpPr>
            <p:cNvPr id="78"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dirty="0">
                <a:solidFill>
                  <a:srgbClr val="000000"/>
                </a:solidFill>
              </a:endParaRPr>
            </a:p>
          </p:txBody>
        </p:sp>
        <p:sp>
          <p:nvSpPr>
            <p:cNvPr id="79"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dirty="0">
                <a:solidFill>
                  <a:srgbClr val="000000"/>
                </a:solidFill>
              </a:endParaRPr>
            </a:p>
          </p:txBody>
        </p:sp>
      </p:grpSp>
      <p:grpSp>
        <p:nvGrpSpPr>
          <p:cNvPr id="80" name="Group 79"/>
          <p:cNvGrpSpPr/>
          <p:nvPr/>
        </p:nvGrpSpPr>
        <p:grpSpPr>
          <a:xfrm>
            <a:off x="11298823" y="6102150"/>
            <a:ext cx="165087" cy="319981"/>
            <a:chOff x="8018355" y="6002801"/>
            <a:chExt cx="145517" cy="282046"/>
          </a:xfrm>
        </p:grpSpPr>
        <p:sp>
          <p:nvSpPr>
            <p:cNvPr id="81"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dirty="0">
                <a:solidFill>
                  <a:srgbClr val="000000"/>
                </a:solidFill>
              </a:endParaRPr>
            </a:p>
          </p:txBody>
        </p:sp>
        <p:sp>
          <p:nvSpPr>
            <p:cNvPr id="82"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dirty="0">
                <a:solidFill>
                  <a:srgbClr val="000000"/>
                </a:solidFill>
              </a:endParaRPr>
            </a:p>
          </p:txBody>
        </p:sp>
        <p:sp>
          <p:nvSpPr>
            <p:cNvPr id="83"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dirty="0">
                <a:solidFill>
                  <a:srgbClr val="000000"/>
                </a:solidFill>
              </a:endParaRPr>
            </a:p>
          </p:txBody>
        </p:sp>
      </p:grpSp>
      <p:sp>
        <p:nvSpPr>
          <p:cNvPr id="84" name="Rounded Rectangle 83"/>
          <p:cNvSpPr/>
          <p:nvPr/>
        </p:nvSpPr>
        <p:spPr>
          <a:xfrm>
            <a:off x="3696048" y="5910805"/>
            <a:ext cx="1025864" cy="334334"/>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Data Node</a:t>
            </a:r>
            <a:endParaRPr lang="en-US" sz="1122" dirty="0">
              <a:solidFill>
                <a:srgbClr val="FFFFFF"/>
              </a:solidFill>
              <a:latin typeface="Arial" pitchFamily="34" charset="0"/>
              <a:cs typeface="Arial" pitchFamily="34" charset="0"/>
            </a:endParaRPr>
          </a:p>
        </p:txBody>
      </p:sp>
      <p:sp>
        <p:nvSpPr>
          <p:cNvPr id="85" name="Rounded Rectangle 84"/>
          <p:cNvSpPr/>
          <p:nvPr/>
        </p:nvSpPr>
        <p:spPr>
          <a:xfrm>
            <a:off x="6020627" y="5910805"/>
            <a:ext cx="1025864" cy="334334"/>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Data Node</a:t>
            </a:r>
            <a:endParaRPr lang="en-US" sz="1122" dirty="0">
              <a:solidFill>
                <a:srgbClr val="FFFFFF"/>
              </a:solidFill>
              <a:latin typeface="Arial" pitchFamily="34" charset="0"/>
              <a:cs typeface="Arial" pitchFamily="34" charset="0"/>
            </a:endParaRPr>
          </a:p>
        </p:txBody>
      </p:sp>
      <p:sp>
        <p:nvSpPr>
          <p:cNvPr id="86" name="Rounded Rectangle 85"/>
          <p:cNvSpPr/>
          <p:nvPr/>
        </p:nvSpPr>
        <p:spPr>
          <a:xfrm>
            <a:off x="8219649" y="5910805"/>
            <a:ext cx="1025864" cy="334334"/>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Data Node</a:t>
            </a:r>
            <a:endParaRPr lang="en-US" sz="1122" dirty="0">
              <a:solidFill>
                <a:srgbClr val="FFFFFF"/>
              </a:solidFill>
              <a:latin typeface="Arial" pitchFamily="34" charset="0"/>
              <a:cs typeface="Arial" pitchFamily="34" charset="0"/>
            </a:endParaRPr>
          </a:p>
        </p:txBody>
      </p:sp>
      <p:sp>
        <p:nvSpPr>
          <p:cNvPr id="87" name="Rounded Rectangle 86"/>
          <p:cNvSpPr/>
          <p:nvPr/>
        </p:nvSpPr>
        <p:spPr>
          <a:xfrm>
            <a:off x="10525166" y="5910805"/>
            <a:ext cx="1025864" cy="334334"/>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Data Node</a:t>
            </a:r>
            <a:endParaRPr lang="en-US" sz="1122" dirty="0">
              <a:solidFill>
                <a:srgbClr val="FFFFFF"/>
              </a:solidFill>
              <a:latin typeface="Arial" pitchFamily="34" charset="0"/>
              <a:cs typeface="Arial" pitchFamily="34" charset="0"/>
            </a:endParaRPr>
          </a:p>
        </p:txBody>
      </p:sp>
      <p:sp>
        <p:nvSpPr>
          <p:cNvPr id="88" name="Rounded Rectangle 87"/>
          <p:cNvSpPr/>
          <p:nvPr/>
        </p:nvSpPr>
        <p:spPr>
          <a:xfrm>
            <a:off x="3696048" y="6288491"/>
            <a:ext cx="1025864" cy="334334"/>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Task Tracker</a:t>
            </a:r>
            <a:endParaRPr lang="en-US" sz="1122" dirty="0">
              <a:solidFill>
                <a:srgbClr val="FFFFFF"/>
              </a:solidFill>
              <a:latin typeface="Arial" pitchFamily="34" charset="0"/>
              <a:cs typeface="Arial" pitchFamily="34" charset="0"/>
            </a:endParaRPr>
          </a:p>
        </p:txBody>
      </p:sp>
      <p:sp>
        <p:nvSpPr>
          <p:cNvPr id="89" name="Rounded Rectangle 88"/>
          <p:cNvSpPr/>
          <p:nvPr/>
        </p:nvSpPr>
        <p:spPr>
          <a:xfrm>
            <a:off x="6020627" y="6288491"/>
            <a:ext cx="1025864" cy="334334"/>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Task Tracker</a:t>
            </a:r>
            <a:endParaRPr lang="en-US" sz="1122" dirty="0">
              <a:solidFill>
                <a:srgbClr val="FFFFFF"/>
              </a:solidFill>
              <a:latin typeface="Arial" pitchFamily="34" charset="0"/>
              <a:cs typeface="Arial" pitchFamily="34" charset="0"/>
            </a:endParaRPr>
          </a:p>
        </p:txBody>
      </p:sp>
      <p:sp>
        <p:nvSpPr>
          <p:cNvPr id="90" name="Rounded Rectangle 89"/>
          <p:cNvSpPr/>
          <p:nvPr/>
        </p:nvSpPr>
        <p:spPr>
          <a:xfrm>
            <a:off x="8219649" y="6288491"/>
            <a:ext cx="1025864" cy="334334"/>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Task Tracker</a:t>
            </a:r>
            <a:endParaRPr lang="en-US" sz="1122" dirty="0">
              <a:solidFill>
                <a:srgbClr val="FFFFFF"/>
              </a:solidFill>
              <a:latin typeface="Arial" pitchFamily="34" charset="0"/>
              <a:cs typeface="Arial" pitchFamily="34" charset="0"/>
            </a:endParaRPr>
          </a:p>
        </p:txBody>
      </p:sp>
      <p:sp>
        <p:nvSpPr>
          <p:cNvPr id="91" name="Rounded Rectangle 90"/>
          <p:cNvSpPr/>
          <p:nvPr/>
        </p:nvSpPr>
        <p:spPr>
          <a:xfrm>
            <a:off x="10525166" y="6288491"/>
            <a:ext cx="1025864" cy="334334"/>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Task Tracker</a:t>
            </a:r>
            <a:endParaRPr lang="en-US" sz="1122" dirty="0">
              <a:solidFill>
                <a:srgbClr val="FFFFFF"/>
              </a:solidFill>
              <a:latin typeface="Arial" pitchFamily="34" charset="0"/>
              <a:cs typeface="Arial" pitchFamily="34" charset="0"/>
            </a:endParaRPr>
          </a:p>
        </p:txBody>
      </p:sp>
      <p:grpSp>
        <p:nvGrpSpPr>
          <p:cNvPr id="92" name="Group 332"/>
          <p:cNvGrpSpPr/>
          <p:nvPr/>
        </p:nvGrpSpPr>
        <p:grpSpPr>
          <a:xfrm>
            <a:off x="1619248" y="4919655"/>
            <a:ext cx="831848" cy="1271678"/>
            <a:chOff x="11312677" y="4385379"/>
            <a:chExt cx="420734" cy="643192"/>
          </a:xfrm>
        </p:grpSpPr>
        <p:sp>
          <p:nvSpPr>
            <p:cNvPr id="93" name="Rectangle 48"/>
            <p:cNvSpPr>
              <a:spLocks noChangeArrowheads="1"/>
            </p:cNvSpPr>
            <p:nvPr/>
          </p:nvSpPr>
          <p:spPr bwMode="auto">
            <a:xfrm>
              <a:off x="11312677" y="4385379"/>
              <a:ext cx="420734" cy="6431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94"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95"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96"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97"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98"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99" name="Oval 54"/>
            <p:cNvSpPr>
              <a:spLocks noChangeArrowheads="1"/>
            </p:cNvSpPr>
            <p:nvPr/>
          </p:nvSpPr>
          <p:spPr bwMode="auto">
            <a:xfrm>
              <a:off x="11625810" y="4466383"/>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00" name="Oval 55"/>
            <p:cNvSpPr>
              <a:spLocks noChangeArrowheads="1"/>
            </p:cNvSpPr>
            <p:nvPr/>
          </p:nvSpPr>
          <p:spPr bwMode="auto">
            <a:xfrm>
              <a:off x="11625810" y="4571566"/>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01" name="Oval 56"/>
            <p:cNvSpPr>
              <a:spLocks noChangeArrowheads="1"/>
            </p:cNvSpPr>
            <p:nvPr/>
          </p:nvSpPr>
          <p:spPr bwMode="auto">
            <a:xfrm>
              <a:off x="11625810" y="4671914"/>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02" name="Oval 57"/>
            <p:cNvSpPr>
              <a:spLocks noChangeArrowheads="1"/>
            </p:cNvSpPr>
            <p:nvPr/>
          </p:nvSpPr>
          <p:spPr bwMode="auto">
            <a:xfrm>
              <a:off x="11625810" y="4777097"/>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03" name="Oval 58"/>
            <p:cNvSpPr>
              <a:spLocks noChangeArrowheads="1"/>
            </p:cNvSpPr>
            <p:nvPr/>
          </p:nvSpPr>
          <p:spPr bwMode="auto">
            <a:xfrm>
              <a:off x="11625810" y="4881072"/>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grpSp>
      <p:sp>
        <p:nvSpPr>
          <p:cNvPr id="104" name="Rounded Rectangle 103"/>
          <p:cNvSpPr/>
          <p:nvPr/>
        </p:nvSpPr>
        <p:spPr>
          <a:xfrm>
            <a:off x="511674" y="5206768"/>
            <a:ext cx="1025864" cy="334334"/>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Name Node</a:t>
            </a:r>
            <a:endParaRPr lang="en-US" sz="1122" dirty="0">
              <a:solidFill>
                <a:srgbClr val="FFFFFF"/>
              </a:solidFill>
              <a:latin typeface="Arial" pitchFamily="34" charset="0"/>
              <a:cs typeface="Arial" pitchFamily="34" charset="0"/>
            </a:endParaRPr>
          </a:p>
        </p:txBody>
      </p:sp>
      <p:sp>
        <p:nvSpPr>
          <p:cNvPr id="105" name="Rounded Rectangle 104"/>
          <p:cNvSpPr/>
          <p:nvPr/>
        </p:nvSpPr>
        <p:spPr>
          <a:xfrm>
            <a:off x="511674" y="5583086"/>
            <a:ext cx="1025864" cy="334334"/>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6717" tIns="36717" rIns="36717" bIns="36717" rtlCol="0" anchor="ctr"/>
          <a:lstStyle/>
          <a:p>
            <a:pPr algn="ctr" defTabSz="932597"/>
            <a:r>
              <a:rPr lang="en-US" sz="1071" dirty="0">
                <a:solidFill>
                  <a:srgbClr val="FFFFFF"/>
                </a:solidFill>
                <a:latin typeface="Arial" pitchFamily="34" charset="0"/>
                <a:cs typeface="Arial" pitchFamily="34" charset="0"/>
              </a:rPr>
              <a:t>Job Tracker</a:t>
            </a:r>
            <a:endParaRPr lang="en-US" sz="1122" dirty="0">
              <a:solidFill>
                <a:srgbClr val="FFFFFF"/>
              </a:solidFill>
              <a:latin typeface="Arial" pitchFamily="34" charset="0"/>
              <a:cs typeface="Arial" pitchFamily="34" charset="0"/>
            </a:endParaRPr>
          </a:p>
        </p:txBody>
      </p:sp>
      <p:grpSp>
        <p:nvGrpSpPr>
          <p:cNvPr id="106" name="Group 332"/>
          <p:cNvGrpSpPr/>
          <p:nvPr/>
        </p:nvGrpSpPr>
        <p:grpSpPr>
          <a:xfrm>
            <a:off x="9351721" y="3679958"/>
            <a:ext cx="831848" cy="1271678"/>
            <a:chOff x="11312677" y="4385379"/>
            <a:chExt cx="420734" cy="643192"/>
          </a:xfrm>
        </p:grpSpPr>
        <p:sp>
          <p:nvSpPr>
            <p:cNvPr id="107" name="Rectangle 48"/>
            <p:cNvSpPr>
              <a:spLocks noChangeArrowheads="1"/>
            </p:cNvSpPr>
            <p:nvPr/>
          </p:nvSpPr>
          <p:spPr bwMode="auto">
            <a:xfrm>
              <a:off x="11312677" y="4385379"/>
              <a:ext cx="420734" cy="6431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0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0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1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1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1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13" name="Oval 54"/>
            <p:cNvSpPr>
              <a:spLocks noChangeArrowheads="1"/>
            </p:cNvSpPr>
            <p:nvPr/>
          </p:nvSpPr>
          <p:spPr bwMode="auto">
            <a:xfrm>
              <a:off x="11625810" y="4466383"/>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14" name="Oval 55"/>
            <p:cNvSpPr>
              <a:spLocks noChangeArrowheads="1"/>
            </p:cNvSpPr>
            <p:nvPr/>
          </p:nvSpPr>
          <p:spPr bwMode="auto">
            <a:xfrm>
              <a:off x="11625810" y="4571566"/>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15" name="Oval 56"/>
            <p:cNvSpPr>
              <a:spLocks noChangeArrowheads="1"/>
            </p:cNvSpPr>
            <p:nvPr/>
          </p:nvSpPr>
          <p:spPr bwMode="auto">
            <a:xfrm>
              <a:off x="11625810" y="4671914"/>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16" name="Oval 57"/>
            <p:cNvSpPr>
              <a:spLocks noChangeArrowheads="1"/>
            </p:cNvSpPr>
            <p:nvPr/>
          </p:nvSpPr>
          <p:spPr bwMode="auto">
            <a:xfrm>
              <a:off x="11625810" y="4777097"/>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17" name="Oval 58"/>
            <p:cNvSpPr>
              <a:spLocks noChangeArrowheads="1"/>
            </p:cNvSpPr>
            <p:nvPr/>
          </p:nvSpPr>
          <p:spPr bwMode="auto">
            <a:xfrm>
              <a:off x="11625810" y="4881072"/>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grpSp>
      <p:grpSp>
        <p:nvGrpSpPr>
          <p:cNvPr id="118" name="Group 334"/>
          <p:cNvGrpSpPr/>
          <p:nvPr/>
        </p:nvGrpSpPr>
        <p:grpSpPr>
          <a:xfrm>
            <a:off x="5467167" y="3833966"/>
            <a:ext cx="593280" cy="906974"/>
            <a:chOff x="11312677" y="4385379"/>
            <a:chExt cx="420734" cy="643192"/>
          </a:xfrm>
        </p:grpSpPr>
        <p:sp>
          <p:nvSpPr>
            <p:cNvPr id="119" name="Rectangle 48"/>
            <p:cNvSpPr>
              <a:spLocks noChangeArrowheads="1"/>
            </p:cNvSpPr>
            <p:nvPr/>
          </p:nvSpPr>
          <p:spPr bwMode="auto">
            <a:xfrm>
              <a:off x="11312677" y="4385379"/>
              <a:ext cx="420734" cy="643192"/>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0"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1"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2"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3"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4"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5"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6"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7"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8"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sp>
          <p:nvSpPr>
            <p:cNvPr id="129"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a:solidFill>
                  <a:srgbClr val="505050"/>
                </a:solidFill>
              </a:endParaRPr>
            </a:p>
          </p:txBody>
        </p:sp>
      </p:grpSp>
      <p:grpSp>
        <p:nvGrpSpPr>
          <p:cNvPr id="130" name="Group 129"/>
          <p:cNvGrpSpPr/>
          <p:nvPr/>
        </p:nvGrpSpPr>
        <p:grpSpPr>
          <a:xfrm>
            <a:off x="11921308" y="5667844"/>
            <a:ext cx="165087" cy="319981"/>
            <a:chOff x="8018355" y="6002801"/>
            <a:chExt cx="145517" cy="282046"/>
          </a:xfrm>
        </p:grpSpPr>
        <p:sp>
          <p:nvSpPr>
            <p:cNvPr id="131"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132"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133"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grpSp>
      <p:grpSp>
        <p:nvGrpSpPr>
          <p:cNvPr id="134" name="Group 133"/>
          <p:cNvGrpSpPr/>
          <p:nvPr/>
        </p:nvGrpSpPr>
        <p:grpSpPr>
          <a:xfrm>
            <a:off x="10238074" y="4625711"/>
            <a:ext cx="165087" cy="319981"/>
            <a:chOff x="8018355" y="6002801"/>
            <a:chExt cx="145517" cy="282046"/>
          </a:xfrm>
        </p:grpSpPr>
        <p:sp>
          <p:nvSpPr>
            <p:cNvPr id="135"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136"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sp>
          <p:nvSpPr>
            <p:cNvPr id="137"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00"/>
              <a:endParaRPr lang="en-US" sz="2244">
                <a:solidFill>
                  <a:srgbClr val="000000"/>
                </a:solidFill>
              </a:endParaRPr>
            </a:p>
          </p:txBody>
        </p:sp>
      </p:grpSp>
      <p:cxnSp>
        <p:nvCxnSpPr>
          <p:cNvPr id="138" name="Elbow Connector 137"/>
          <p:cNvCxnSpPr/>
          <p:nvPr/>
        </p:nvCxnSpPr>
        <p:spPr>
          <a:xfrm rot="16200000" flipH="1">
            <a:off x="2065954" y="4869042"/>
            <a:ext cx="580065" cy="2662758"/>
          </a:xfrm>
          <a:prstGeom prst="bentConnector2">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endCxn id="107" idx="3"/>
          </p:cNvCxnSpPr>
          <p:nvPr/>
        </p:nvCxnSpPr>
        <p:spPr>
          <a:xfrm rot="5400000" flipH="1" flipV="1">
            <a:off x="9540848" y="4876638"/>
            <a:ext cx="1203559" cy="81881"/>
          </a:xfrm>
          <a:prstGeom prst="bentConnector4">
            <a:avLst>
              <a:gd name="adj1" fmla="val 31790"/>
              <a:gd name="adj2" fmla="val 384743"/>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stCxn id="119" idx="2"/>
            <a:endCxn id="176" idx="0"/>
          </p:cNvCxnSpPr>
          <p:nvPr/>
        </p:nvCxnSpPr>
        <p:spPr>
          <a:xfrm rot="16200000" flipH="1">
            <a:off x="7533446" y="2971298"/>
            <a:ext cx="798598" cy="4337877"/>
          </a:xfrm>
          <a:prstGeom prst="bentConnector3">
            <a:avLst>
              <a:gd name="adj1" fmla="val 50000"/>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p:cNvCxnSpPr>
            <a:stCxn id="104" idx="0"/>
            <a:endCxn id="84" idx="0"/>
          </p:cNvCxnSpPr>
          <p:nvPr/>
        </p:nvCxnSpPr>
        <p:spPr>
          <a:xfrm rot="16200000" flipH="1">
            <a:off x="2264774" y="3966600"/>
            <a:ext cx="704037" cy="3184373"/>
          </a:xfrm>
          <a:prstGeom prst="bentConnector3">
            <a:avLst>
              <a:gd name="adj1" fmla="val -33116"/>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9352083" y="3377276"/>
            <a:ext cx="793261" cy="286306"/>
          </a:xfrm>
          <a:prstGeom prst="rect">
            <a:avLst/>
          </a:prstGeom>
        </p:spPr>
        <p:txBody>
          <a:bodyPr wrap="none">
            <a:spAutoFit/>
          </a:bodyPr>
          <a:lstStyle/>
          <a:p>
            <a:pPr algn="ctr" defTabSz="932597"/>
            <a:r>
              <a:rPr lang="en-US" sz="1224" dirty="0" err="1">
                <a:solidFill>
                  <a:srgbClr val="505050"/>
                </a:solidFill>
                <a:latin typeface="Arial" pitchFamily="34" charset="0"/>
                <a:cs typeface="Arial" pitchFamily="34" charset="0"/>
              </a:rPr>
              <a:t>HMaster</a:t>
            </a:r>
            <a:endParaRPr lang="en-US" sz="1428" dirty="0">
              <a:solidFill>
                <a:srgbClr val="505050"/>
              </a:solidFill>
              <a:latin typeface="Arial" pitchFamily="34" charset="0"/>
              <a:cs typeface="Arial" pitchFamily="34" charset="0"/>
            </a:endParaRPr>
          </a:p>
        </p:txBody>
      </p:sp>
      <p:sp>
        <p:nvSpPr>
          <p:cNvPr id="143" name="Rectangle 142"/>
          <p:cNvSpPr/>
          <p:nvPr/>
        </p:nvSpPr>
        <p:spPr>
          <a:xfrm>
            <a:off x="5192945" y="3539531"/>
            <a:ext cx="1092450" cy="286306"/>
          </a:xfrm>
          <a:prstGeom prst="rect">
            <a:avLst/>
          </a:prstGeom>
        </p:spPr>
        <p:txBody>
          <a:bodyPr wrap="none">
            <a:spAutoFit/>
          </a:bodyPr>
          <a:lstStyle/>
          <a:p>
            <a:pPr algn="ctr" defTabSz="932597"/>
            <a:r>
              <a:rPr lang="en-US" sz="1224" dirty="0">
                <a:solidFill>
                  <a:srgbClr val="505050"/>
                </a:solidFill>
                <a:latin typeface="Arial" pitchFamily="34" charset="0"/>
                <a:cs typeface="Arial" pitchFamily="34" charset="0"/>
              </a:rPr>
              <a:t>Coordination</a:t>
            </a:r>
          </a:p>
        </p:txBody>
      </p:sp>
      <p:sp>
        <p:nvSpPr>
          <p:cNvPr id="144" name="Rectangle 143"/>
          <p:cNvSpPr/>
          <p:nvPr/>
        </p:nvSpPr>
        <p:spPr>
          <a:xfrm>
            <a:off x="2671692" y="5236843"/>
            <a:ext cx="1208530" cy="286306"/>
          </a:xfrm>
          <a:prstGeom prst="rect">
            <a:avLst/>
          </a:prstGeom>
        </p:spPr>
        <p:txBody>
          <a:bodyPr wrap="none">
            <a:spAutoFit/>
          </a:bodyPr>
          <a:lstStyle/>
          <a:p>
            <a:pPr algn="ctr" defTabSz="932597"/>
            <a:r>
              <a:rPr lang="en-US" sz="1224" dirty="0">
                <a:solidFill>
                  <a:srgbClr val="505050"/>
                </a:solidFill>
                <a:latin typeface="Arial" pitchFamily="34" charset="0"/>
                <a:cs typeface="Arial" pitchFamily="34" charset="0"/>
              </a:rPr>
              <a:t>Region Server</a:t>
            </a:r>
          </a:p>
        </p:txBody>
      </p:sp>
      <p:sp>
        <p:nvSpPr>
          <p:cNvPr id="145" name="Rectangle 144"/>
          <p:cNvSpPr/>
          <p:nvPr/>
        </p:nvSpPr>
        <p:spPr>
          <a:xfrm>
            <a:off x="5007925" y="5228596"/>
            <a:ext cx="1208530" cy="286306"/>
          </a:xfrm>
          <a:prstGeom prst="rect">
            <a:avLst/>
          </a:prstGeom>
        </p:spPr>
        <p:txBody>
          <a:bodyPr wrap="none">
            <a:spAutoFit/>
          </a:bodyPr>
          <a:lstStyle/>
          <a:p>
            <a:pPr algn="ctr" defTabSz="932597"/>
            <a:r>
              <a:rPr lang="en-US" sz="1224" dirty="0">
                <a:solidFill>
                  <a:srgbClr val="FFFFFF"/>
                </a:solidFill>
                <a:latin typeface="Arial" pitchFamily="34" charset="0"/>
                <a:cs typeface="Arial" pitchFamily="34" charset="0"/>
              </a:rPr>
              <a:t>Region Server</a:t>
            </a:r>
          </a:p>
        </p:txBody>
      </p:sp>
      <p:sp>
        <p:nvSpPr>
          <p:cNvPr id="146" name="Rectangle 145"/>
          <p:cNvSpPr/>
          <p:nvPr/>
        </p:nvSpPr>
        <p:spPr>
          <a:xfrm>
            <a:off x="7202959" y="5239074"/>
            <a:ext cx="1208530" cy="286306"/>
          </a:xfrm>
          <a:prstGeom prst="rect">
            <a:avLst/>
          </a:prstGeom>
        </p:spPr>
        <p:txBody>
          <a:bodyPr wrap="none">
            <a:spAutoFit/>
          </a:bodyPr>
          <a:lstStyle/>
          <a:p>
            <a:pPr algn="ctr" defTabSz="932597"/>
            <a:r>
              <a:rPr lang="en-US" sz="1224" dirty="0">
                <a:solidFill>
                  <a:srgbClr val="FFFFFF"/>
                </a:solidFill>
                <a:latin typeface="Arial" pitchFamily="34" charset="0"/>
                <a:cs typeface="Arial" pitchFamily="34" charset="0"/>
              </a:rPr>
              <a:t>Region Server</a:t>
            </a:r>
          </a:p>
        </p:txBody>
      </p:sp>
      <p:sp>
        <p:nvSpPr>
          <p:cNvPr id="147" name="Rectangle 146"/>
          <p:cNvSpPr/>
          <p:nvPr/>
        </p:nvSpPr>
        <p:spPr>
          <a:xfrm>
            <a:off x="9517686" y="5252619"/>
            <a:ext cx="1208530" cy="286306"/>
          </a:xfrm>
          <a:prstGeom prst="rect">
            <a:avLst/>
          </a:prstGeom>
        </p:spPr>
        <p:txBody>
          <a:bodyPr wrap="none">
            <a:spAutoFit/>
          </a:bodyPr>
          <a:lstStyle/>
          <a:p>
            <a:pPr algn="ctr" defTabSz="932597"/>
            <a:r>
              <a:rPr lang="en-US" sz="1224" dirty="0">
                <a:solidFill>
                  <a:srgbClr val="FFFFFF"/>
                </a:solidFill>
                <a:latin typeface="Arial" pitchFamily="34" charset="0"/>
                <a:cs typeface="Arial" pitchFamily="34" charset="0"/>
              </a:rPr>
              <a:t>Region Server</a:t>
            </a:r>
          </a:p>
        </p:txBody>
      </p:sp>
      <p:cxnSp>
        <p:nvCxnSpPr>
          <p:cNvPr id="148" name="Elbow Connector 147"/>
          <p:cNvCxnSpPr>
            <a:endCxn id="85" idx="0"/>
          </p:cNvCxnSpPr>
          <p:nvPr/>
        </p:nvCxnSpPr>
        <p:spPr>
          <a:xfrm>
            <a:off x="5921015" y="5661212"/>
            <a:ext cx="612544" cy="249595"/>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9" name="Group 332"/>
          <p:cNvGrpSpPr/>
          <p:nvPr/>
        </p:nvGrpSpPr>
        <p:grpSpPr>
          <a:xfrm>
            <a:off x="5220009" y="5540689"/>
            <a:ext cx="729360" cy="1115002"/>
            <a:chOff x="11312677" y="4385379"/>
            <a:chExt cx="420734" cy="643192"/>
          </a:xfrm>
        </p:grpSpPr>
        <p:sp>
          <p:nvSpPr>
            <p:cNvPr id="150"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51"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52"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53"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54"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55"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56"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57"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58"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59"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60"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grpSp>
      <p:cxnSp>
        <p:nvCxnSpPr>
          <p:cNvPr id="161" name="Elbow Connector 160"/>
          <p:cNvCxnSpPr>
            <a:endCxn id="86" idx="0"/>
          </p:cNvCxnSpPr>
          <p:nvPr/>
        </p:nvCxnSpPr>
        <p:spPr>
          <a:xfrm>
            <a:off x="8104118" y="5717246"/>
            <a:ext cx="628463" cy="193560"/>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p:cNvCxnSpPr>
            <a:endCxn id="87" idx="0"/>
          </p:cNvCxnSpPr>
          <p:nvPr/>
        </p:nvCxnSpPr>
        <p:spPr>
          <a:xfrm>
            <a:off x="10409316" y="5726699"/>
            <a:ext cx="628784" cy="184108"/>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3" name="Group 332"/>
          <p:cNvGrpSpPr/>
          <p:nvPr/>
        </p:nvGrpSpPr>
        <p:grpSpPr>
          <a:xfrm>
            <a:off x="7429422" y="5540689"/>
            <a:ext cx="729360" cy="1115002"/>
            <a:chOff x="11312677" y="4385379"/>
            <a:chExt cx="420734" cy="643192"/>
          </a:xfrm>
        </p:grpSpPr>
        <p:sp>
          <p:nvSpPr>
            <p:cNvPr id="164"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65"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66"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67"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68"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69"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70"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71"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72"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73"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74"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grpSp>
      <p:grpSp>
        <p:nvGrpSpPr>
          <p:cNvPr id="175" name="Group 332"/>
          <p:cNvGrpSpPr/>
          <p:nvPr/>
        </p:nvGrpSpPr>
        <p:grpSpPr>
          <a:xfrm>
            <a:off x="9737005" y="5539536"/>
            <a:ext cx="729360" cy="1115002"/>
            <a:chOff x="11312677" y="4385379"/>
            <a:chExt cx="420734" cy="643192"/>
          </a:xfrm>
        </p:grpSpPr>
        <p:sp>
          <p:nvSpPr>
            <p:cNvPr id="176"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77"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78"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79"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80"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81"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82"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83"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84"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85"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sp>
          <p:nvSpPr>
            <p:cNvPr id="186"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endParaRPr>
            </a:p>
          </p:txBody>
        </p:sp>
      </p:grpSp>
      <p:cxnSp>
        <p:nvCxnSpPr>
          <p:cNvPr id="187" name="Straight Arrow Connector 186"/>
          <p:cNvCxnSpPr/>
          <p:nvPr/>
        </p:nvCxnSpPr>
        <p:spPr>
          <a:xfrm flipH="1">
            <a:off x="6597807" y="4304826"/>
            <a:ext cx="2753913" cy="14906"/>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360856" y="1801892"/>
            <a:ext cx="7797925" cy="2380460"/>
          </a:xfrm>
          <a:prstGeom prst="rect">
            <a:avLst/>
          </a:prstGeom>
        </p:spPr>
        <p:txBody>
          <a:bodyPr wrap="square">
            <a:spAutoFit/>
          </a:bodyPr>
          <a:lstStyle/>
          <a:p>
            <a:pPr defTabSz="932597">
              <a:lnSpc>
                <a:spcPct val="90000"/>
              </a:lnSpc>
            </a:pPr>
            <a:r>
              <a:rPr lang="en-US" sz="1836" spc="-31" dirty="0" err="1">
                <a:solidFill>
                  <a:srgbClr val="505050"/>
                </a:solidFill>
              </a:rPr>
              <a:t>HBase</a:t>
            </a:r>
            <a:r>
              <a:rPr lang="en-US" sz="1836" spc="-31" dirty="0">
                <a:solidFill>
                  <a:srgbClr val="505050"/>
                </a:solidFill>
              </a:rPr>
              <a:t> as a columnar NoSQL transactional database running on Azure Blobs</a:t>
            </a:r>
          </a:p>
          <a:p>
            <a:pPr defTabSz="932597">
              <a:lnSpc>
                <a:spcPct val="90000"/>
              </a:lnSpc>
            </a:pPr>
            <a:endParaRPr lang="en-US" sz="1836" spc="-31" dirty="0">
              <a:solidFill>
                <a:srgbClr val="505050"/>
              </a:solidFill>
            </a:endParaRPr>
          </a:p>
          <a:p>
            <a:pPr defTabSz="932597">
              <a:lnSpc>
                <a:spcPct val="90000"/>
              </a:lnSpc>
            </a:pPr>
            <a:r>
              <a:rPr lang="en-US" sz="1836" spc="-31" dirty="0">
                <a:solidFill>
                  <a:srgbClr val="505050"/>
                </a:solidFill>
              </a:rPr>
              <a:t>Storm as a streaming service for near real time processing</a:t>
            </a:r>
          </a:p>
          <a:p>
            <a:pPr defTabSz="932597">
              <a:lnSpc>
                <a:spcPct val="90000"/>
              </a:lnSpc>
            </a:pPr>
            <a:endParaRPr lang="en-US" sz="1836" spc="-31" dirty="0">
              <a:solidFill>
                <a:srgbClr val="505050"/>
              </a:solidFill>
            </a:endParaRPr>
          </a:p>
          <a:p>
            <a:pPr defTabSz="932597">
              <a:lnSpc>
                <a:spcPct val="90000"/>
              </a:lnSpc>
            </a:pPr>
            <a:r>
              <a:rPr lang="en-US" sz="1836" spc="-31" dirty="0">
                <a:solidFill>
                  <a:srgbClr val="505050"/>
                </a:solidFill>
              </a:rPr>
              <a:t>Hadoop 2.4 support for 100x query gains on Hive queries</a:t>
            </a:r>
          </a:p>
          <a:p>
            <a:pPr defTabSz="932597">
              <a:lnSpc>
                <a:spcPct val="90000"/>
              </a:lnSpc>
            </a:pPr>
            <a:endParaRPr lang="en-US" sz="1836" spc="-31" dirty="0">
              <a:solidFill>
                <a:srgbClr val="505050"/>
              </a:solidFill>
            </a:endParaRPr>
          </a:p>
          <a:p>
            <a:pPr defTabSz="932597">
              <a:lnSpc>
                <a:spcPct val="90000"/>
              </a:lnSpc>
            </a:pPr>
            <a:r>
              <a:rPr lang="en-US" sz="1836" spc="-31" dirty="0">
                <a:solidFill>
                  <a:srgbClr val="505050"/>
                </a:solidFill>
              </a:rPr>
              <a:t>Mahout support for machine learning + Hadoop</a:t>
            </a:r>
          </a:p>
          <a:p>
            <a:pPr defTabSz="932597">
              <a:lnSpc>
                <a:spcPct val="90000"/>
              </a:lnSpc>
            </a:pPr>
            <a:endParaRPr lang="en-US" sz="1836" spc="-31" dirty="0">
              <a:solidFill>
                <a:srgbClr val="505050"/>
              </a:solidFill>
            </a:endParaRPr>
          </a:p>
          <a:p>
            <a:pPr defTabSz="932597">
              <a:lnSpc>
                <a:spcPct val="90000"/>
              </a:lnSpc>
            </a:pPr>
            <a:r>
              <a:rPr lang="en-US" sz="1836" spc="-31" dirty="0">
                <a:solidFill>
                  <a:srgbClr val="505050"/>
                </a:solidFill>
              </a:rPr>
              <a:t>Graphical User Interface for HIVE queries</a:t>
            </a:r>
          </a:p>
        </p:txBody>
      </p:sp>
      <p:sp>
        <p:nvSpPr>
          <p:cNvPr id="189" name="Footer Placeholder 8"/>
          <p:cNvSpPr>
            <a:spLocks noGrp="1"/>
          </p:cNvSpPr>
          <p:nvPr/>
        </p:nvSpPr>
        <p:spPr>
          <a:xfrm>
            <a:off x="881" y="6716706"/>
            <a:ext cx="10458481" cy="277819"/>
          </a:xfrm>
          <a:prstGeom prst="rect">
            <a:avLst/>
          </a:prstGeom>
          <a:solidFill>
            <a:schemeClr val="bg1"/>
          </a:solidFill>
        </p:spPr>
        <p:txBody>
          <a:bodyPr vert="horz" lIns="93260" tIns="46630" rIns="93260" bIns="46630" rtlCol="0" anchor="b" anchorCtr="0"/>
          <a:lstStyle>
            <a:defPPr>
              <a:defRPr lang="en-US"/>
            </a:defPPr>
            <a:lvl1pPr marL="0" algn="l" defTabSz="912813" rtl="0" eaLnBrk="1" fontAlgn="base" latinLnBrk="0" hangingPunct="1">
              <a:spcBef>
                <a:spcPct val="0"/>
              </a:spcBef>
              <a:spcAft>
                <a:spcPct val="0"/>
              </a:spcAft>
              <a:defRPr lang="en-US" sz="8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pPr>
            <a:r>
              <a:rPr sz="1122" dirty="0">
                <a:gradFill>
                  <a:gsLst>
                    <a:gs pos="2917">
                      <a:srgbClr val="505050"/>
                    </a:gs>
                    <a:gs pos="30000">
                      <a:srgbClr val="505050"/>
                    </a:gs>
                  </a:gsLst>
                  <a:lin ang="5400000" scaled="0"/>
                </a:gradFill>
              </a:rPr>
              <a:t>Microsoft Confidential—Subject to NDA. Preliminary Information.  Dates and capabilities subject to change. Microsoft makes no warranties, express or implied.</a:t>
            </a:r>
          </a:p>
        </p:txBody>
      </p:sp>
    </p:spTree>
    <p:extLst>
      <p:ext uri="{BB962C8B-B14F-4D97-AF65-F5344CB8AC3E}">
        <p14:creationId xmlns:p14="http://schemas.microsoft.com/office/powerpoint/2010/main" val="31326183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275481" y="295276"/>
            <a:ext cx="12160111" cy="762797"/>
          </a:xfrm>
        </p:spPr>
        <p:txBody>
          <a:bodyPr/>
          <a:lstStyle/>
          <a:p>
            <a:r>
              <a:rPr lang="en-US" sz="5303" dirty="0"/>
              <a:t>Azure Stream Analytics</a:t>
            </a:r>
          </a:p>
        </p:txBody>
      </p:sp>
      <p:sp>
        <p:nvSpPr>
          <p:cNvPr id="12" name="Rectangle 11"/>
          <p:cNvSpPr/>
          <p:nvPr/>
        </p:nvSpPr>
        <p:spPr>
          <a:xfrm>
            <a:off x="369132" y="1188601"/>
            <a:ext cx="11532192" cy="439988"/>
          </a:xfrm>
          <a:prstGeom prst="rect">
            <a:avLst/>
          </a:prstGeom>
        </p:spPr>
        <p:txBody>
          <a:bodyPr wrap="square">
            <a:spAutoFit/>
          </a:bodyPr>
          <a:lstStyle/>
          <a:p>
            <a:pPr defTabSz="913886" fontAlgn="base">
              <a:lnSpc>
                <a:spcPct val="90000"/>
              </a:lnSpc>
              <a:spcBef>
                <a:spcPts val="1199"/>
              </a:spcBef>
            </a:pPr>
            <a:r>
              <a:rPr lang="en-US" sz="2448" kern="0" dirty="0">
                <a:solidFill>
                  <a:srgbClr val="DC3C00"/>
                </a:solidFill>
                <a:latin typeface="Segoe UI Semilight" panose="020B0402040204020203" pitchFamily="34" charset="0"/>
                <a:ea typeface="Segoe UI" pitchFamily="34" charset="0"/>
                <a:cs typeface="Segoe UI Semilight" panose="020B0402040204020203" pitchFamily="34" charset="0"/>
              </a:rPr>
              <a:t>Process real-time data in Azure</a:t>
            </a:r>
          </a:p>
        </p:txBody>
      </p:sp>
      <p:sp>
        <p:nvSpPr>
          <p:cNvPr id="62" name="Rectangle 61"/>
          <p:cNvSpPr/>
          <p:nvPr/>
        </p:nvSpPr>
        <p:spPr>
          <a:xfrm>
            <a:off x="423035" y="1842348"/>
            <a:ext cx="11802856" cy="2975806"/>
          </a:xfrm>
          <a:prstGeom prst="rect">
            <a:avLst/>
          </a:prstGeom>
        </p:spPr>
        <p:txBody>
          <a:bodyPr wrap="square">
            <a:spAutoFit/>
          </a:bodyPr>
          <a:lstStyle/>
          <a:p>
            <a:r>
              <a:rPr lang="en-US" sz="2040" spc="-31" dirty="0">
                <a:solidFill>
                  <a:srgbClr val="505050"/>
                </a:solidFill>
              </a:rPr>
              <a:t>Consumes millions of real-time events from Event Hub collected from devices, sensors, infrastructure, and applications</a:t>
            </a:r>
          </a:p>
          <a:p>
            <a:endParaRPr lang="en-US" sz="2040" spc="-31" dirty="0">
              <a:solidFill>
                <a:srgbClr val="505050"/>
              </a:solidFill>
            </a:endParaRPr>
          </a:p>
          <a:p>
            <a:r>
              <a:rPr lang="en-US" sz="2040" spc="-31" dirty="0">
                <a:solidFill>
                  <a:srgbClr val="505050"/>
                </a:solidFill>
              </a:rPr>
              <a:t>Performs time-sensitive analysis using SQL-like language against multiple real-time streams and reference data</a:t>
            </a:r>
          </a:p>
          <a:p>
            <a:endParaRPr lang="en-US" sz="2040" spc="-31" dirty="0">
              <a:solidFill>
                <a:srgbClr val="505050"/>
              </a:solidFill>
            </a:endParaRPr>
          </a:p>
          <a:p>
            <a:r>
              <a:rPr lang="en-US" sz="2040" spc="-31" dirty="0">
                <a:solidFill>
                  <a:srgbClr val="505050"/>
                </a:solidFill>
              </a:rPr>
              <a:t>Outputs to persistent stores, dashboards or back to devices</a:t>
            </a:r>
          </a:p>
          <a:p>
            <a:endParaRPr lang="en-US" sz="2040" spc="-31" dirty="0">
              <a:solidFill>
                <a:srgbClr val="505050"/>
              </a:solidFill>
            </a:endParaRPr>
          </a:p>
          <a:p>
            <a:endParaRPr lang="en-US" sz="2040" spc="-31" dirty="0">
              <a:solidFill>
                <a:srgbClr val="505050"/>
              </a:solidFill>
            </a:endParaRPr>
          </a:p>
        </p:txBody>
      </p:sp>
      <p:sp>
        <p:nvSpPr>
          <p:cNvPr id="51" name="Footer Placeholder 8"/>
          <p:cNvSpPr>
            <a:spLocks noGrp="1"/>
          </p:cNvSpPr>
          <p:nvPr/>
        </p:nvSpPr>
        <p:spPr>
          <a:xfrm>
            <a:off x="881" y="6716706"/>
            <a:ext cx="10458481" cy="277819"/>
          </a:xfrm>
          <a:prstGeom prst="rect">
            <a:avLst/>
          </a:prstGeom>
          <a:solidFill>
            <a:schemeClr val="bg1"/>
          </a:solidFill>
        </p:spPr>
        <p:txBody>
          <a:bodyPr vert="horz" lIns="93260" tIns="46630" rIns="93260" bIns="46630" rtlCol="0" anchor="b" anchorCtr="0"/>
          <a:lstStyle>
            <a:defPPr>
              <a:defRPr lang="en-US"/>
            </a:defPPr>
            <a:lvl1pPr marL="0" algn="l" defTabSz="912813" rtl="0" eaLnBrk="1" fontAlgn="base" latinLnBrk="0" hangingPunct="1">
              <a:spcBef>
                <a:spcPct val="0"/>
              </a:spcBef>
              <a:spcAft>
                <a:spcPct val="0"/>
              </a:spcAft>
              <a:defRPr lang="en-US" sz="8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pPr>
            <a:r>
              <a:rPr sz="1122" dirty="0">
                <a:gradFill>
                  <a:gsLst>
                    <a:gs pos="2917">
                      <a:srgbClr val="505050"/>
                    </a:gs>
                    <a:gs pos="30000">
                      <a:srgbClr val="505050"/>
                    </a:gs>
                  </a:gsLst>
                  <a:lin ang="5400000" scaled="0"/>
                </a:gradFill>
              </a:rPr>
              <a:t>Microsoft Confidential—Subject to NDA. Preliminary Information.  Dates and capabilities subject to change. Microsoft makes no warranties, express or implied.</a:t>
            </a:r>
          </a:p>
        </p:txBody>
      </p:sp>
      <p:grpSp>
        <p:nvGrpSpPr>
          <p:cNvPr id="70" name="Group 69"/>
          <p:cNvGrpSpPr/>
          <p:nvPr/>
        </p:nvGrpSpPr>
        <p:grpSpPr>
          <a:xfrm>
            <a:off x="128458" y="4294982"/>
            <a:ext cx="12723688" cy="3190674"/>
            <a:chOff x="409040" y="5620903"/>
            <a:chExt cx="7059295" cy="1111634"/>
          </a:xfrm>
        </p:grpSpPr>
        <p:sp>
          <p:nvSpPr>
            <p:cNvPr id="71" name="Freeform 70"/>
            <p:cNvSpPr/>
            <p:nvPr/>
          </p:nvSpPr>
          <p:spPr bwMode="auto">
            <a:xfrm rot="20734019" flipV="1">
              <a:off x="3066095" y="5683826"/>
              <a:ext cx="4319827" cy="1036098"/>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6403 w 3060251"/>
                <a:gd name="connsiteY0" fmla="*/ 1432588 h 1432588"/>
                <a:gd name="connsiteX1" fmla="*/ 612834 w 3060251"/>
                <a:gd name="connsiteY1" fmla="*/ 1045551 h 1432588"/>
                <a:gd name="connsiteX2" fmla="*/ 3060082 w 3060251"/>
                <a:gd name="connsiteY2" fmla="*/ 0 h 1432588"/>
                <a:gd name="connsiteX3" fmla="*/ 1628590 w 3060251"/>
                <a:gd name="connsiteY3" fmla="*/ 785907 h 1432588"/>
                <a:gd name="connsiteX4" fmla="*/ 1077892 w 3060251"/>
                <a:gd name="connsiteY4" fmla="*/ 1019955 h 1432588"/>
                <a:gd name="connsiteX5" fmla="*/ 536613 w 3060251"/>
                <a:gd name="connsiteY5" fmla="*/ 1317124 h 1432588"/>
                <a:gd name="connsiteX6" fmla="*/ 6403 w 3060251"/>
                <a:gd name="connsiteY6" fmla="*/ 1432588 h 1432588"/>
                <a:gd name="connsiteX0" fmla="*/ 6403 w 1628590"/>
                <a:gd name="connsiteY0" fmla="*/ 933523 h 933523"/>
                <a:gd name="connsiteX1" fmla="*/ 612834 w 1628590"/>
                <a:gd name="connsiteY1" fmla="*/ 546486 h 933523"/>
                <a:gd name="connsiteX2" fmla="*/ 1609562 w 1628590"/>
                <a:gd name="connsiteY2" fmla="*/ 0 h 933523"/>
                <a:gd name="connsiteX3" fmla="*/ 1628590 w 1628590"/>
                <a:gd name="connsiteY3" fmla="*/ 286842 h 933523"/>
                <a:gd name="connsiteX4" fmla="*/ 1077892 w 1628590"/>
                <a:gd name="connsiteY4" fmla="*/ 520890 h 933523"/>
                <a:gd name="connsiteX5" fmla="*/ 536613 w 1628590"/>
                <a:gd name="connsiteY5" fmla="*/ 818059 h 933523"/>
                <a:gd name="connsiteX6" fmla="*/ 6403 w 1628590"/>
                <a:gd name="connsiteY6" fmla="*/ 933523 h 933523"/>
                <a:gd name="connsiteX0" fmla="*/ 6591 w 1628778"/>
                <a:gd name="connsiteY0" fmla="*/ 933523 h 933523"/>
                <a:gd name="connsiteX1" fmla="*/ 595490 w 1628778"/>
                <a:gd name="connsiteY1" fmla="*/ 497678 h 933523"/>
                <a:gd name="connsiteX2" fmla="*/ 1609750 w 1628778"/>
                <a:gd name="connsiteY2" fmla="*/ 0 h 933523"/>
                <a:gd name="connsiteX3" fmla="*/ 1628778 w 1628778"/>
                <a:gd name="connsiteY3" fmla="*/ 286842 h 933523"/>
                <a:gd name="connsiteX4" fmla="*/ 1078080 w 1628778"/>
                <a:gd name="connsiteY4" fmla="*/ 520890 h 933523"/>
                <a:gd name="connsiteX5" fmla="*/ 536801 w 1628778"/>
                <a:gd name="connsiteY5" fmla="*/ 818059 h 933523"/>
                <a:gd name="connsiteX6" fmla="*/ 6591 w 1628778"/>
                <a:gd name="connsiteY6" fmla="*/ 933523 h 933523"/>
                <a:gd name="connsiteX0" fmla="*/ 6782 w 1628969"/>
                <a:gd name="connsiteY0" fmla="*/ 933523 h 933523"/>
                <a:gd name="connsiteX1" fmla="*/ 595681 w 1628969"/>
                <a:gd name="connsiteY1" fmla="*/ 497678 h 933523"/>
                <a:gd name="connsiteX2" fmla="*/ 1609941 w 1628969"/>
                <a:gd name="connsiteY2" fmla="*/ 0 h 933523"/>
                <a:gd name="connsiteX3" fmla="*/ 1628969 w 1628969"/>
                <a:gd name="connsiteY3" fmla="*/ 286842 h 933523"/>
                <a:gd name="connsiteX4" fmla="*/ 1078271 w 1628969"/>
                <a:gd name="connsiteY4" fmla="*/ 520890 h 933523"/>
                <a:gd name="connsiteX5" fmla="*/ 536992 w 1628969"/>
                <a:gd name="connsiteY5" fmla="*/ 818059 h 933523"/>
                <a:gd name="connsiteX6" fmla="*/ 6782 w 1628969"/>
                <a:gd name="connsiteY6" fmla="*/ 933523 h 933523"/>
                <a:gd name="connsiteX0" fmla="*/ 10720 w 1417582"/>
                <a:gd name="connsiteY0" fmla="*/ 650742 h 818067"/>
                <a:gd name="connsiteX1" fmla="*/ 384294 w 1417582"/>
                <a:gd name="connsiteY1" fmla="*/ 497678 h 818067"/>
                <a:gd name="connsiteX2" fmla="*/ 1398554 w 1417582"/>
                <a:gd name="connsiteY2" fmla="*/ 0 h 818067"/>
                <a:gd name="connsiteX3" fmla="*/ 1417582 w 1417582"/>
                <a:gd name="connsiteY3" fmla="*/ 286842 h 818067"/>
                <a:gd name="connsiteX4" fmla="*/ 866884 w 1417582"/>
                <a:gd name="connsiteY4" fmla="*/ 520890 h 818067"/>
                <a:gd name="connsiteX5" fmla="*/ 325605 w 1417582"/>
                <a:gd name="connsiteY5" fmla="*/ 818059 h 818067"/>
                <a:gd name="connsiteX6" fmla="*/ 10720 w 1417582"/>
                <a:gd name="connsiteY6" fmla="*/ 650742 h 818067"/>
                <a:gd name="connsiteX0" fmla="*/ 0 w 1406862"/>
                <a:gd name="connsiteY0" fmla="*/ 650742 h 818067"/>
                <a:gd name="connsiteX1" fmla="*/ 373574 w 1406862"/>
                <a:gd name="connsiteY1" fmla="*/ 497678 h 818067"/>
                <a:gd name="connsiteX2" fmla="*/ 1387834 w 1406862"/>
                <a:gd name="connsiteY2" fmla="*/ 0 h 818067"/>
                <a:gd name="connsiteX3" fmla="*/ 1406862 w 1406862"/>
                <a:gd name="connsiteY3" fmla="*/ 286842 h 818067"/>
                <a:gd name="connsiteX4" fmla="*/ 856164 w 1406862"/>
                <a:gd name="connsiteY4" fmla="*/ 520890 h 818067"/>
                <a:gd name="connsiteX5" fmla="*/ 314885 w 1406862"/>
                <a:gd name="connsiteY5" fmla="*/ 818059 h 818067"/>
                <a:gd name="connsiteX6" fmla="*/ 0 w 1406862"/>
                <a:gd name="connsiteY6" fmla="*/ 650742 h 818067"/>
                <a:gd name="connsiteX0" fmla="*/ 0 w 1305595"/>
                <a:gd name="connsiteY0" fmla="*/ 633621 h 818066"/>
                <a:gd name="connsiteX1" fmla="*/ 272307 w 1305595"/>
                <a:gd name="connsiteY1" fmla="*/ 497678 h 818066"/>
                <a:gd name="connsiteX2" fmla="*/ 1286567 w 1305595"/>
                <a:gd name="connsiteY2" fmla="*/ 0 h 818066"/>
                <a:gd name="connsiteX3" fmla="*/ 1305595 w 1305595"/>
                <a:gd name="connsiteY3" fmla="*/ 286842 h 818066"/>
                <a:gd name="connsiteX4" fmla="*/ 754897 w 1305595"/>
                <a:gd name="connsiteY4" fmla="*/ 520890 h 818066"/>
                <a:gd name="connsiteX5" fmla="*/ 213618 w 1305595"/>
                <a:gd name="connsiteY5" fmla="*/ 818059 h 818066"/>
                <a:gd name="connsiteX6" fmla="*/ 0 w 1305595"/>
                <a:gd name="connsiteY6" fmla="*/ 633621 h 818066"/>
                <a:gd name="connsiteX0" fmla="*/ 25556 w 1331151"/>
                <a:gd name="connsiteY0" fmla="*/ 633621 h 818068"/>
                <a:gd name="connsiteX1" fmla="*/ 297863 w 1331151"/>
                <a:gd name="connsiteY1" fmla="*/ 497678 h 818068"/>
                <a:gd name="connsiteX2" fmla="*/ 1312123 w 1331151"/>
                <a:gd name="connsiteY2" fmla="*/ 0 h 818068"/>
                <a:gd name="connsiteX3" fmla="*/ 1331151 w 1331151"/>
                <a:gd name="connsiteY3" fmla="*/ 286842 h 818068"/>
                <a:gd name="connsiteX4" fmla="*/ 780453 w 1331151"/>
                <a:gd name="connsiteY4" fmla="*/ 520890 h 818068"/>
                <a:gd name="connsiteX5" fmla="*/ 239174 w 1331151"/>
                <a:gd name="connsiteY5" fmla="*/ 818059 h 818068"/>
                <a:gd name="connsiteX6" fmla="*/ 25556 w 1331151"/>
                <a:gd name="connsiteY6" fmla="*/ 633621 h 818068"/>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893" h="818065">
                  <a:moveTo>
                    <a:pt x="29645" y="540965"/>
                  </a:moveTo>
                  <a:cubicBezTo>
                    <a:pt x="153235" y="537283"/>
                    <a:pt x="145399" y="552587"/>
                    <a:pt x="277605" y="497678"/>
                  </a:cubicBezTo>
                  <a:cubicBezTo>
                    <a:pt x="1013182" y="58027"/>
                    <a:pt x="896090" y="182113"/>
                    <a:pt x="1291865" y="0"/>
                  </a:cubicBezTo>
                  <a:cubicBezTo>
                    <a:pt x="1310144" y="280279"/>
                    <a:pt x="1296757" y="22417"/>
                    <a:pt x="1310893" y="286842"/>
                  </a:cubicBezTo>
                  <a:cubicBezTo>
                    <a:pt x="869696" y="466778"/>
                    <a:pt x="853982" y="465483"/>
                    <a:pt x="760195" y="520890"/>
                  </a:cubicBezTo>
                  <a:cubicBezTo>
                    <a:pt x="582409" y="634771"/>
                    <a:pt x="294472" y="787855"/>
                    <a:pt x="218916" y="818059"/>
                  </a:cubicBezTo>
                  <a:cubicBezTo>
                    <a:pt x="10688" y="819468"/>
                    <a:pt x="-40599" y="575757"/>
                    <a:pt x="29645" y="540965"/>
                  </a:cubicBezTo>
                  <a:close/>
                </a:path>
              </a:pathLst>
            </a:custGeom>
            <a:solidFill>
              <a:srgbClr val="CC9900"/>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defRPr/>
              </a:pPr>
              <a:endParaRPr lang="en-US" sz="249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1"/>
            <p:cNvSpPr/>
            <p:nvPr/>
          </p:nvSpPr>
          <p:spPr bwMode="auto">
            <a:xfrm>
              <a:off x="409040" y="5620903"/>
              <a:ext cx="4206576" cy="851089"/>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 name="connsiteX0" fmla="*/ 67080 w 3939483"/>
                <a:gd name="connsiteY0" fmla="*/ 322739 h 991261"/>
                <a:gd name="connsiteX1" fmla="*/ 1756031 w 3939483"/>
                <a:gd name="connsiteY1" fmla="*/ 10 h 991261"/>
                <a:gd name="connsiteX2" fmla="*/ 2842551 w 3939483"/>
                <a:gd name="connsiteY2" fmla="*/ 311982 h 991261"/>
                <a:gd name="connsiteX3" fmla="*/ 3939483 w 3939483"/>
                <a:gd name="connsiteY3" fmla="*/ 528726 h 991261"/>
                <a:gd name="connsiteX4" fmla="*/ 1904316 w 3939483"/>
                <a:gd name="connsiteY4" fmla="*/ 984297 h 991261"/>
                <a:gd name="connsiteX5" fmla="*/ 508143 w 3939483"/>
                <a:gd name="connsiteY5" fmla="*/ 785318 h 991261"/>
                <a:gd name="connsiteX6" fmla="*/ 67080 w 3939483"/>
                <a:gd name="connsiteY6" fmla="*/ 322739 h 99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9483" h="991261">
                  <a:moveTo>
                    <a:pt x="67080" y="322739"/>
                  </a:moveTo>
                  <a:cubicBezTo>
                    <a:pt x="275061" y="191854"/>
                    <a:pt x="1293453" y="1803"/>
                    <a:pt x="1756031" y="10"/>
                  </a:cubicBezTo>
                  <a:cubicBezTo>
                    <a:pt x="2218610" y="-1783"/>
                    <a:pt x="2505295" y="235297"/>
                    <a:pt x="2842551" y="311982"/>
                  </a:cubicBezTo>
                  <a:cubicBezTo>
                    <a:pt x="3179808" y="388667"/>
                    <a:pt x="3626640" y="423475"/>
                    <a:pt x="3939483" y="528726"/>
                  </a:cubicBezTo>
                  <a:cubicBezTo>
                    <a:pt x="3804626" y="674844"/>
                    <a:pt x="2476206" y="941532"/>
                    <a:pt x="1904316" y="984297"/>
                  </a:cubicBezTo>
                  <a:cubicBezTo>
                    <a:pt x="1332426" y="1027062"/>
                    <a:pt x="845400" y="862003"/>
                    <a:pt x="508143" y="785318"/>
                  </a:cubicBezTo>
                  <a:cubicBezTo>
                    <a:pt x="170887" y="708633"/>
                    <a:pt x="-140901" y="453624"/>
                    <a:pt x="67080" y="322739"/>
                  </a:cubicBezTo>
                  <a:close/>
                </a:path>
              </a:pathLst>
            </a:custGeom>
            <a:solidFill>
              <a:srgbClr val="CC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1"/>
            <p:cNvSpPr/>
            <p:nvPr/>
          </p:nvSpPr>
          <p:spPr bwMode="auto">
            <a:xfrm>
              <a:off x="530003" y="5684586"/>
              <a:ext cx="3940615" cy="752393"/>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7855" h="991462">
                  <a:moveTo>
                    <a:pt x="67080" y="322739"/>
                  </a:moveTo>
                  <a:cubicBezTo>
                    <a:pt x="275061" y="191854"/>
                    <a:pt x="1293453" y="1803"/>
                    <a:pt x="1756031" y="10"/>
                  </a:cubicBezTo>
                  <a:cubicBezTo>
                    <a:pt x="2218610" y="-1783"/>
                    <a:pt x="2505295" y="235297"/>
                    <a:pt x="2842551" y="311982"/>
                  </a:cubicBezTo>
                  <a:cubicBezTo>
                    <a:pt x="3179808" y="388667"/>
                    <a:pt x="3672842" y="414029"/>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1"/>
            <p:cNvSpPr/>
            <p:nvPr/>
          </p:nvSpPr>
          <p:spPr bwMode="auto">
            <a:xfrm>
              <a:off x="786792" y="5731002"/>
              <a:ext cx="3342111" cy="670855"/>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1750" h="991462">
                  <a:moveTo>
                    <a:pt x="67080" y="322739"/>
                  </a:moveTo>
                  <a:cubicBezTo>
                    <a:pt x="275061" y="191854"/>
                    <a:pt x="1293453" y="1803"/>
                    <a:pt x="1756031" y="10"/>
                  </a:cubicBezTo>
                  <a:cubicBezTo>
                    <a:pt x="2218610" y="-1783"/>
                    <a:pt x="2505295" y="235297"/>
                    <a:pt x="2842551" y="311982"/>
                  </a:cubicBezTo>
                  <a:cubicBezTo>
                    <a:pt x="3179808" y="388667"/>
                    <a:pt x="4062712" y="378067"/>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74"/>
            <p:cNvSpPr/>
            <p:nvPr/>
          </p:nvSpPr>
          <p:spPr bwMode="auto">
            <a:xfrm rot="20734019" flipV="1">
              <a:off x="2414713" y="5752620"/>
              <a:ext cx="5053622" cy="979917"/>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8627 w 2909649"/>
                <a:gd name="connsiteY0" fmla="*/ 1092653 h 1317130"/>
                <a:gd name="connsiteX1" fmla="*/ 455630 w 2909649"/>
                <a:gd name="connsiteY1" fmla="*/ 1045551 h 1317130"/>
                <a:gd name="connsiteX2" fmla="*/ 2902878 w 2909649"/>
                <a:gd name="connsiteY2" fmla="*/ 0 h 1317130"/>
                <a:gd name="connsiteX3" fmla="*/ 2909180 w 2909649"/>
                <a:gd name="connsiteY3" fmla="*/ 227600 h 1317130"/>
                <a:gd name="connsiteX4" fmla="*/ 920688 w 2909649"/>
                <a:gd name="connsiteY4" fmla="*/ 1019955 h 1317130"/>
                <a:gd name="connsiteX5" fmla="*/ 379409 w 2909649"/>
                <a:gd name="connsiteY5" fmla="*/ 1317124 h 1317130"/>
                <a:gd name="connsiteX6" fmla="*/ 8627 w 2909649"/>
                <a:gd name="connsiteY6" fmla="*/ 1092653 h 1317130"/>
                <a:gd name="connsiteX0" fmla="*/ 8627 w 2903058"/>
                <a:gd name="connsiteY0" fmla="*/ 1092653 h 1317130"/>
                <a:gd name="connsiteX1" fmla="*/ 455630 w 2903058"/>
                <a:gd name="connsiteY1" fmla="*/ 1045551 h 1317130"/>
                <a:gd name="connsiteX2" fmla="*/ 2902878 w 2903058"/>
                <a:gd name="connsiteY2" fmla="*/ 0 h 1317130"/>
                <a:gd name="connsiteX3" fmla="*/ 1559482 w 2903058"/>
                <a:gd name="connsiteY3" fmla="*/ 754384 h 1317130"/>
                <a:gd name="connsiteX4" fmla="*/ 920688 w 2903058"/>
                <a:gd name="connsiteY4" fmla="*/ 1019955 h 1317130"/>
                <a:gd name="connsiteX5" fmla="*/ 379409 w 2903058"/>
                <a:gd name="connsiteY5" fmla="*/ 1317124 h 1317130"/>
                <a:gd name="connsiteX6" fmla="*/ 8627 w 2903058"/>
                <a:gd name="connsiteY6" fmla="*/ 1092653 h 1317130"/>
                <a:gd name="connsiteX0" fmla="*/ 8627 w 1559482"/>
                <a:gd name="connsiteY0" fmla="*/ 560200 h 784677"/>
                <a:gd name="connsiteX1" fmla="*/ 455630 w 1559482"/>
                <a:gd name="connsiteY1" fmla="*/ 513098 h 784677"/>
                <a:gd name="connsiteX2" fmla="*/ 1528688 w 1559482"/>
                <a:gd name="connsiteY2" fmla="*/ 0 h 784677"/>
                <a:gd name="connsiteX3" fmla="*/ 1559482 w 1559482"/>
                <a:gd name="connsiteY3" fmla="*/ 221931 h 784677"/>
                <a:gd name="connsiteX4" fmla="*/ 920688 w 1559482"/>
                <a:gd name="connsiteY4" fmla="*/ 487502 h 784677"/>
                <a:gd name="connsiteX5" fmla="*/ 379409 w 1559482"/>
                <a:gd name="connsiteY5" fmla="*/ 784671 h 784677"/>
                <a:gd name="connsiteX6" fmla="*/ 8627 w 1559482"/>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710" h="784677">
                  <a:moveTo>
                    <a:pt x="8627" y="560200"/>
                  </a:moveTo>
                  <a:cubicBezTo>
                    <a:pt x="-63836" y="511549"/>
                    <a:pt x="340740" y="570233"/>
                    <a:pt x="455630" y="513098"/>
                  </a:cubicBezTo>
                  <a:cubicBezTo>
                    <a:pt x="1191207" y="73447"/>
                    <a:pt x="1132913" y="182113"/>
                    <a:pt x="1528688" y="0"/>
                  </a:cubicBezTo>
                  <a:cubicBezTo>
                    <a:pt x="1546967" y="280279"/>
                    <a:pt x="1534574" y="-33695"/>
                    <a:pt x="1548710" y="230730"/>
                  </a:cubicBezTo>
                  <a:cubicBezTo>
                    <a:pt x="1076489" y="425587"/>
                    <a:pt x="1101813" y="404832"/>
                    <a:pt x="920688" y="487502"/>
                  </a:cubicBezTo>
                  <a:cubicBezTo>
                    <a:pt x="742902" y="601383"/>
                    <a:pt x="454965" y="754467"/>
                    <a:pt x="379409" y="784671"/>
                  </a:cubicBezTo>
                  <a:cubicBezTo>
                    <a:pt x="171181" y="786080"/>
                    <a:pt x="216855" y="558791"/>
                    <a:pt x="8627" y="560200"/>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defRPr/>
              </a:pPr>
              <a:endParaRPr lang="en-US" sz="2497"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6" name="Rectangle 75"/>
          <p:cNvSpPr/>
          <p:nvPr/>
        </p:nvSpPr>
        <p:spPr>
          <a:xfrm>
            <a:off x="423036" y="3689050"/>
            <a:ext cx="3729884" cy="1751621"/>
          </a:xfrm>
          <a:prstGeom prst="rect">
            <a:avLst/>
          </a:prstGeom>
          <a:noFill/>
          <a:ln w="10795" cap="flat" cmpd="sng" algn="ctr">
            <a:noFill/>
            <a:prstDash val="solid"/>
          </a:ln>
          <a:effectLst/>
        </p:spPr>
        <p:txBody>
          <a:bodyPr rtlCol="0" anchor="ctr"/>
          <a:lstStyle/>
          <a:p>
            <a:pPr algn="ctr" defTabSz="932417">
              <a:defRPr/>
            </a:pPr>
            <a:endParaRPr lang="en-US" sz="1836" kern="0" dirty="0">
              <a:solidFill>
                <a:srgbClr val="FFFFFF"/>
              </a:solidFill>
            </a:endParaRPr>
          </a:p>
        </p:txBody>
      </p:sp>
      <p:grpSp>
        <p:nvGrpSpPr>
          <p:cNvPr id="77" name="Group 76"/>
          <p:cNvGrpSpPr/>
          <p:nvPr/>
        </p:nvGrpSpPr>
        <p:grpSpPr>
          <a:xfrm>
            <a:off x="1892058" y="5876115"/>
            <a:ext cx="693664" cy="468043"/>
            <a:chOff x="1988955" y="5255802"/>
            <a:chExt cx="666849" cy="449950"/>
          </a:xfrm>
        </p:grpSpPr>
        <p:sp>
          <p:nvSpPr>
            <p:cNvPr id="78" name="Rectangle 77"/>
            <p:cNvSpPr/>
            <p:nvPr/>
          </p:nvSpPr>
          <p:spPr bwMode="auto">
            <a:xfrm>
              <a:off x="1988955" y="5454658"/>
              <a:ext cx="666849"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606">
                <a:defRPr/>
              </a:pPr>
              <a:r>
                <a:rPr lang="en-US" sz="832" b="1" kern="0" dirty="0">
                  <a:solidFill>
                    <a:prstClr val="white"/>
                  </a:solidFill>
                  <a:latin typeface="Calibri" panose="020F0502020204030204"/>
                  <a:ea typeface="Segoe UI" pitchFamily="34" charset="0"/>
                  <a:cs typeface="Segoe UI" pitchFamily="34" charset="0"/>
                </a:rPr>
                <a:t>Point of </a:t>
              </a:r>
              <a:br>
                <a:rPr lang="en-US" sz="832" b="1" kern="0" dirty="0">
                  <a:solidFill>
                    <a:prstClr val="white"/>
                  </a:solidFill>
                  <a:latin typeface="Calibri" panose="020F0502020204030204"/>
                  <a:ea typeface="Segoe UI" pitchFamily="34" charset="0"/>
                  <a:cs typeface="Segoe UI" pitchFamily="34" charset="0"/>
                </a:rPr>
              </a:br>
              <a:r>
                <a:rPr lang="en-US" sz="832" b="1" kern="0" dirty="0">
                  <a:solidFill>
                    <a:prstClr val="white"/>
                  </a:solidFill>
                  <a:latin typeface="Calibri" panose="020F0502020204030204"/>
                  <a:ea typeface="Segoe UI" pitchFamily="34" charset="0"/>
                  <a:cs typeface="Segoe UI" pitchFamily="34" charset="0"/>
                </a:rPr>
                <a:t>Service Devices</a:t>
              </a:r>
            </a:p>
          </p:txBody>
        </p:sp>
        <p:sp>
          <p:nvSpPr>
            <p:cNvPr id="79" name="Rounded Rectangle 6"/>
            <p:cNvSpPr>
              <a:spLocks noChangeAspect="1"/>
            </p:cNvSpPr>
            <p:nvPr/>
          </p:nvSpPr>
          <p:spPr bwMode="auto">
            <a:xfrm rot="16200000">
              <a:off x="2219942" y="5221059"/>
              <a:ext cx="176928" cy="246413"/>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5099" tIns="47549" rIns="95099" bIns="47549" numCol="1" rtlCol="0" anchor="ctr" anchorCtr="0" compatLnSpc="1">
              <a:prstTxWarp prst="textNoShape">
                <a:avLst/>
              </a:prstTxWarp>
            </a:bodyPr>
            <a:lstStyle/>
            <a:p>
              <a:pPr algn="ctr" defTabSz="855868">
                <a:defRPr/>
              </a:pPr>
              <a:endParaRPr lang="en-US" sz="832" kern="0" dirty="0">
                <a:solidFill>
                  <a:srgbClr val="00188F"/>
                </a:solidFill>
                <a:latin typeface="Calibri" panose="020F0502020204030204"/>
                <a:sym typeface="Segoe UI Light" panose="020B0502040204020203" pitchFamily="34" charset="0"/>
              </a:endParaRPr>
            </a:p>
          </p:txBody>
        </p:sp>
      </p:grpSp>
      <p:grpSp>
        <p:nvGrpSpPr>
          <p:cNvPr id="80" name="Group 79"/>
          <p:cNvGrpSpPr/>
          <p:nvPr/>
        </p:nvGrpSpPr>
        <p:grpSpPr>
          <a:xfrm>
            <a:off x="1222531" y="5570219"/>
            <a:ext cx="616961" cy="591837"/>
            <a:chOff x="1433225" y="5186399"/>
            <a:chExt cx="593112" cy="568959"/>
          </a:xfrm>
        </p:grpSpPr>
        <p:sp>
          <p:nvSpPr>
            <p:cNvPr id="81" name="Rectangle 80"/>
            <p:cNvSpPr/>
            <p:nvPr/>
          </p:nvSpPr>
          <p:spPr bwMode="auto">
            <a:xfrm>
              <a:off x="1433225" y="5504264"/>
              <a:ext cx="593112"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606">
                <a:defRPr/>
              </a:pPr>
              <a:r>
                <a:rPr lang="en-US" sz="832" b="1" kern="0" dirty="0">
                  <a:solidFill>
                    <a:prstClr val="white"/>
                  </a:solidFill>
                  <a:latin typeface="Calibri" panose="020F0502020204030204"/>
                  <a:ea typeface="Segoe UI" pitchFamily="34" charset="0"/>
                  <a:cs typeface="Segoe UI" pitchFamily="34" charset="0"/>
                </a:rPr>
                <a:t>Self Checkout</a:t>
              </a:r>
              <a:br>
                <a:rPr lang="en-US" sz="832" b="1" kern="0" dirty="0">
                  <a:solidFill>
                    <a:prstClr val="white"/>
                  </a:solidFill>
                  <a:latin typeface="Calibri" panose="020F0502020204030204"/>
                  <a:ea typeface="Segoe UI" pitchFamily="34" charset="0"/>
                  <a:cs typeface="Segoe UI" pitchFamily="34" charset="0"/>
                </a:rPr>
              </a:br>
              <a:r>
                <a:rPr lang="en-US" sz="832" b="1" kern="0" dirty="0">
                  <a:solidFill>
                    <a:prstClr val="white"/>
                  </a:solidFill>
                  <a:latin typeface="Calibri" panose="020F0502020204030204"/>
                  <a:ea typeface="Segoe UI" pitchFamily="34" charset="0"/>
                  <a:cs typeface="Segoe UI" pitchFamily="34" charset="0"/>
                </a:rPr>
                <a:t>Stations</a:t>
              </a:r>
            </a:p>
          </p:txBody>
        </p:sp>
        <p:sp>
          <p:nvSpPr>
            <p:cNvPr id="82" name="Rectangle 19"/>
            <p:cNvSpPr>
              <a:spLocks noChangeAspect="1"/>
            </p:cNvSpPr>
            <p:nvPr/>
          </p:nvSpPr>
          <p:spPr bwMode="auto">
            <a:xfrm>
              <a:off x="1569249" y="5186399"/>
              <a:ext cx="246398" cy="246330"/>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103" tIns="47551" rIns="47551" bIns="95103" numCol="1" spcCol="0" rtlCol="0" fromWordArt="0" anchor="b" anchorCtr="0" forceAA="0" compatLnSpc="1">
              <a:prstTxWarp prst="textNoShape">
                <a:avLst/>
              </a:prstTxWarp>
              <a:noAutofit/>
            </a:bodyPr>
            <a:lstStyle/>
            <a:p>
              <a:pPr algn="ctr" defTabSz="950659">
                <a:defRPr/>
              </a:pPr>
              <a:endParaRPr lang="en-US" sz="832"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83" name="Rectangle 82"/>
          <p:cNvSpPr/>
          <p:nvPr/>
        </p:nvSpPr>
        <p:spPr bwMode="auto">
          <a:xfrm>
            <a:off x="1937119" y="5665188"/>
            <a:ext cx="283470" cy="13059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606">
              <a:defRPr/>
            </a:pPr>
            <a:r>
              <a:rPr lang="en-US" sz="832" b="1" kern="0" dirty="0">
                <a:solidFill>
                  <a:prstClr val="white"/>
                </a:solidFill>
                <a:latin typeface="Calibri" panose="020F0502020204030204"/>
                <a:ea typeface="Segoe UI" pitchFamily="34" charset="0"/>
                <a:cs typeface="Segoe UI" pitchFamily="34" charset="0"/>
              </a:rPr>
              <a:t>Kiosks</a:t>
            </a:r>
          </a:p>
        </p:txBody>
      </p:sp>
      <p:sp>
        <p:nvSpPr>
          <p:cNvPr id="84" name="Freeform 83"/>
          <p:cNvSpPr>
            <a:spLocks noChangeAspect="1"/>
          </p:cNvSpPr>
          <p:nvPr/>
        </p:nvSpPr>
        <p:spPr bwMode="auto">
          <a:xfrm>
            <a:off x="2016004" y="5313018"/>
            <a:ext cx="125703" cy="277760"/>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103" tIns="47551" rIns="47551" bIns="95103" numCol="1" spcCol="0" rtlCol="0" fromWordArt="0" anchor="b" anchorCtr="0" forceAA="0" compatLnSpc="1">
            <a:prstTxWarp prst="textNoShape">
              <a:avLst/>
            </a:prstTxWarp>
            <a:noAutofit/>
          </a:bodyPr>
          <a:lstStyle/>
          <a:p>
            <a:pPr marL="0" lvl="1" algn="ctr" defTabSz="951156">
              <a:defRPr/>
            </a:pPr>
            <a:endParaRPr lang="en-US" sz="832" kern="0" dirty="0">
              <a:solidFill>
                <a:srgbClr val="FFFFFF"/>
              </a:solidFill>
              <a:latin typeface="Calibri" panose="020F0502020204030204"/>
            </a:endParaRPr>
          </a:p>
        </p:txBody>
      </p:sp>
      <p:grpSp>
        <p:nvGrpSpPr>
          <p:cNvPr id="85" name="Group 84"/>
          <p:cNvGrpSpPr/>
          <p:nvPr/>
        </p:nvGrpSpPr>
        <p:grpSpPr>
          <a:xfrm>
            <a:off x="1889822" y="4679804"/>
            <a:ext cx="331825" cy="560373"/>
            <a:chOff x="1700756" y="4342125"/>
            <a:chExt cx="318998" cy="538711"/>
          </a:xfrm>
        </p:grpSpPr>
        <p:sp>
          <p:nvSpPr>
            <p:cNvPr id="86" name="TextBox 85"/>
            <p:cNvSpPr txBox="1"/>
            <p:nvPr/>
          </p:nvSpPr>
          <p:spPr>
            <a:xfrm>
              <a:off x="1700756" y="4629742"/>
              <a:ext cx="318998" cy="251094"/>
            </a:xfrm>
            <a:prstGeom prst="rect">
              <a:avLst/>
            </a:prstGeom>
            <a:noFill/>
          </p:spPr>
          <p:txBody>
            <a:bodyPr wrap="none" lIns="0" tIns="0" rIns="0" bIns="0" rtlCol="0" anchor="t">
              <a:spAutoFit/>
            </a:bodyPr>
            <a:lstStyle/>
            <a:p>
              <a:pPr algn="ctr" defTabSz="950933">
                <a:defRPr/>
              </a:pPr>
              <a:r>
                <a:rPr lang="en-US" sz="832" b="1" kern="0" dirty="0">
                  <a:solidFill>
                    <a:prstClr val="white"/>
                  </a:solidFill>
                  <a:latin typeface="Calibri" panose="020F0502020204030204"/>
                </a:rPr>
                <a:t>Smart </a:t>
              </a:r>
              <a:br>
                <a:rPr lang="en-US" sz="832" b="1" kern="0" dirty="0">
                  <a:solidFill>
                    <a:prstClr val="white"/>
                  </a:solidFill>
                  <a:latin typeface="Calibri" panose="020F0502020204030204"/>
                </a:rPr>
              </a:br>
              <a:r>
                <a:rPr lang="en-US" sz="832" b="1" kern="0" dirty="0">
                  <a:solidFill>
                    <a:prstClr val="white"/>
                  </a:solidFill>
                  <a:latin typeface="Calibri" panose="020F0502020204030204"/>
                </a:rPr>
                <a:t>Phones</a:t>
              </a:r>
            </a:p>
          </p:txBody>
        </p:sp>
        <p:pic>
          <p:nvPicPr>
            <p:cNvPr id="87" name="Picture 86"/>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99888" y="4342125"/>
              <a:ext cx="120736" cy="242580"/>
            </a:xfrm>
            <a:prstGeom prst="rect">
              <a:avLst/>
            </a:prstGeom>
          </p:spPr>
        </p:pic>
      </p:grpSp>
      <p:grpSp>
        <p:nvGrpSpPr>
          <p:cNvPr id="88" name="Group 87"/>
          <p:cNvGrpSpPr/>
          <p:nvPr/>
        </p:nvGrpSpPr>
        <p:grpSpPr>
          <a:xfrm>
            <a:off x="2372197" y="4524905"/>
            <a:ext cx="328491" cy="577265"/>
            <a:chOff x="2164484" y="4193214"/>
            <a:chExt cx="315792" cy="554949"/>
          </a:xfrm>
        </p:grpSpPr>
        <p:sp>
          <p:nvSpPr>
            <p:cNvPr id="89" name="TextBox 88"/>
            <p:cNvSpPr txBox="1"/>
            <p:nvPr/>
          </p:nvSpPr>
          <p:spPr>
            <a:xfrm>
              <a:off x="2164484" y="4497069"/>
              <a:ext cx="315792" cy="251094"/>
            </a:xfrm>
            <a:prstGeom prst="rect">
              <a:avLst/>
            </a:prstGeom>
            <a:noFill/>
          </p:spPr>
          <p:txBody>
            <a:bodyPr wrap="none" lIns="0" tIns="0" rIns="0" bIns="0" rtlCol="0" anchor="t">
              <a:spAutoFit/>
            </a:bodyPr>
            <a:lstStyle/>
            <a:p>
              <a:pPr algn="ctr" defTabSz="950933">
                <a:defRPr/>
              </a:pPr>
              <a:r>
                <a:rPr lang="en-US" sz="832" b="1" kern="0" dirty="0">
                  <a:solidFill>
                    <a:prstClr val="white"/>
                  </a:solidFill>
                  <a:latin typeface="Calibri" panose="020F0502020204030204"/>
                </a:rPr>
                <a:t>Slates/</a:t>
              </a:r>
              <a:br>
                <a:rPr lang="en-US" sz="832" b="1" kern="0" dirty="0">
                  <a:solidFill>
                    <a:prstClr val="white"/>
                  </a:solidFill>
                  <a:latin typeface="Calibri" panose="020F0502020204030204"/>
                </a:rPr>
              </a:br>
              <a:r>
                <a:rPr lang="en-US" sz="832" b="1" kern="0" dirty="0">
                  <a:solidFill>
                    <a:prstClr val="white"/>
                  </a:solidFill>
                  <a:latin typeface="Calibri" panose="020F0502020204030204"/>
                </a:rPr>
                <a:t>Tablets</a:t>
              </a:r>
            </a:p>
          </p:txBody>
        </p:sp>
        <p:sp>
          <p:nvSpPr>
            <p:cNvPr id="90" name="Freeform 107"/>
            <p:cNvSpPr>
              <a:spLocks noChangeAspect="1" noEditPoints="1"/>
            </p:cNvSpPr>
            <p:nvPr/>
          </p:nvSpPr>
          <p:spPr bwMode="auto">
            <a:xfrm rot="5400000">
              <a:off x="2192972" y="4234164"/>
              <a:ext cx="258817" cy="176918"/>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26783" tIns="63390" rIns="126783" bIns="63390" numCol="1" anchor="t" anchorCtr="0" compatLnSpc="1">
              <a:prstTxWarp prst="textNoShape">
                <a:avLst/>
              </a:prstTxWarp>
            </a:bodyPr>
            <a:lstStyle/>
            <a:p>
              <a:pPr defTabSz="951156">
                <a:defRPr/>
              </a:pPr>
              <a:endParaRPr lang="en-US" sz="832" kern="0" dirty="0">
                <a:solidFill>
                  <a:sysClr val="windowText" lastClr="000000"/>
                </a:solidFill>
                <a:latin typeface="Calibri" panose="020F0502020204030204"/>
              </a:endParaRPr>
            </a:p>
          </p:txBody>
        </p:sp>
      </p:grpSp>
      <p:grpSp>
        <p:nvGrpSpPr>
          <p:cNvPr id="91" name="Group 90"/>
          <p:cNvGrpSpPr/>
          <p:nvPr/>
        </p:nvGrpSpPr>
        <p:grpSpPr>
          <a:xfrm>
            <a:off x="598092" y="5173464"/>
            <a:ext cx="356837" cy="501392"/>
            <a:chOff x="458960" y="4816702"/>
            <a:chExt cx="343043" cy="482009"/>
          </a:xfrm>
        </p:grpSpPr>
        <p:sp>
          <p:nvSpPr>
            <p:cNvPr id="92" name="TextBox 91"/>
            <p:cNvSpPr txBox="1"/>
            <p:nvPr/>
          </p:nvSpPr>
          <p:spPr>
            <a:xfrm>
              <a:off x="458960" y="5047617"/>
              <a:ext cx="343043" cy="251094"/>
            </a:xfrm>
            <a:prstGeom prst="rect">
              <a:avLst/>
            </a:prstGeom>
            <a:noFill/>
          </p:spPr>
          <p:txBody>
            <a:bodyPr wrap="none" lIns="0" tIns="0" rIns="0" bIns="0" rtlCol="0" anchor="t">
              <a:spAutoFit/>
            </a:bodyPr>
            <a:lstStyle/>
            <a:p>
              <a:pPr algn="ctr" defTabSz="950933">
                <a:defRPr/>
              </a:pPr>
              <a:r>
                <a:rPr lang="en-US" sz="832" b="1" kern="0" dirty="0">
                  <a:solidFill>
                    <a:prstClr val="white"/>
                  </a:solidFill>
                  <a:latin typeface="Calibri" panose="020F0502020204030204"/>
                </a:rPr>
                <a:t>PCs/</a:t>
              </a:r>
              <a:br>
                <a:rPr lang="en-US" sz="832" b="1" kern="0" dirty="0">
                  <a:solidFill>
                    <a:prstClr val="white"/>
                  </a:solidFill>
                  <a:latin typeface="Calibri" panose="020F0502020204030204"/>
                </a:rPr>
              </a:br>
              <a:r>
                <a:rPr lang="en-US" sz="832" b="1" kern="0" dirty="0">
                  <a:solidFill>
                    <a:prstClr val="white"/>
                  </a:solidFill>
                  <a:latin typeface="Calibri" panose="020F0502020204030204"/>
                </a:rPr>
                <a:t>Laptops</a:t>
              </a:r>
            </a:p>
          </p:txBody>
        </p:sp>
        <p:grpSp>
          <p:nvGrpSpPr>
            <p:cNvPr id="93" name="Group 92"/>
            <p:cNvGrpSpPr>
              <a:grpSpLocks noChangeAspect="1"/>
            </p:cNvGrpSpPr>
            <p:nvPr/>
          </p:nvGrpSpPr>
          <p:grpSpPr>
            <a:xfrm>
              <a:off x="506452" y="4816702"/>
              <a:ext cx="248060" cy="181352"/>
              <a:chOff x="2043410" y="2952873"/>
              <a:chExt cx="666391" cy="465858"/>
            </a:xfrm>
          </p:grpSpPr>
          <p:sp>
            <p:nvSpPr>
              <p:cNvPr id="94" name="Round Same Side Corner Rectangle 11"/>
              <p:cNvSpPr/>
              <p:nvPr/>
            </p:nvSpPr>
            <p:spPr>
              <a:xfrm>
                <a:off x="2094347" y="2952873"/>
                <a:ext cx="564521" cy="361773"/>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51156">
                  <a:defRPr/>
                </a:pPr>
                <a:endParaRPr lang="en-US" sz="832" kern="0">
                  <a:solidFill>
                    <a:sysClr val="window" lastClr="FFFFFF"/>
                  </a:solidFill>
                  <a:latin typeface="Calibri" panose="020F0502020204030204"/>
                </a:endParaRPr>
              </a:p>
            </p:txBody>
          </p:sp>
          <p:sp>
            <p:nvSpPr>
              <p:cNvPr id="95" name="Trapezoid 12"/>
              <p:cNvSpPr/>
              <p:nvPr/>
            </p:nvSpPr>
            <p:spPr>
              <a:xfrm>
                <a:off x="2043410" y="3304287"/>
                <a:ext cx="666391" cy="84128"/>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51156">
                  <a:defRPr/>
                </a:pPr>
                <a:endParaRPr lang="en-US" sz="832" kern="0">
                  <a:solidFill>
                    <a:sysClr val="window" lastClr="FFFFFF"/>
                  </a:solidFill>
                  <a:latin typeface="Calibri" panose="020F0502020204030204"/>
                </a:endParaRPr>
              </a:p>
            </p:txBody>
          </p:sp>
          <p:sp>
            <p:nvSpPr>
              <p:cNvPr id="96" name="Rectangle 95"/>
              <p:cNvSpPr/>
              <p:nvPr/>
            </p:nvSpPr>
            <p:spPr>
              <a:xfrm>
                <a:off x="2043710" y="3391300"/>
                <a:ext cx="665797" cy="27431"/>
              </a:xfrm>
              <a:prstGeom prst="rect">
                <a:avLst/>
              </a:prstGeom>
              <a:solidFill>
                <a:srgbClr val="FFFFFF"/>
              </a:solidFill>
              <a:ln w="25400" cap="flat" cmpd="sng" algn="ctr">
                <a:noFill/>
                <a:prstDash val="solid"/>
              </a:ln>
              <a:effectLst/>
            </p:spPr>
            <p:txBody>
              <a:bodyPr rtlCol="0" anchor="ctr"/>
              <a:lstStyle/>
              <a:p>
                <a:pPr algn="ctr" defTabSz="951156">
                  <a:defRPr/>
                </a:pPr>
                <a:endParaRPr lang="en-US" sz="832" kern="0">
                  <a:solidFill>
                    <a:sysClr val="window" lastClr="FFFFFF"/>
                  </a:solidFill>
                  <a:latin typeface="Calibri" panose="020F0502020204030204"/>
                </a:endParaRPr>
              </a:p>
            </p:txBody>
          </p:sp>
        </p:grpSp>
      </p:grpSp>
      <p:grpSp>
        <p:nvGrpSpPr>
          <p:cNvPr id="97" name="Group 96"/>
          <p:cNvGrpSpPr/>
          <p:nvPr/>
        </p:nvGrpSpPr>
        <p:grpSpPr>
          <a:xfrm>
            <a:off x="2908641" y="4563163"/>
            <a:ext cx="333492" cy="531405"/>
            <a:chOff x="2680190" y="4229992"/>
            <a:chExt cx="320601" cy="510863"/>
          </a:xfrm>
        </p:grpSpPr>
        <p:sp>
          <p:nvSpPr>
            <p:cNvPr id="98" name="Rectangle 97"/>
            <p:cNvSpPr/>
            <p:nvPr/>
          </p:nvSpPr>
          <p:spPr bwMode="auto">
            <a:xfrm>
              <a:off x="2680190" y="4615308"/>
              <a:ext cx="320601" cy="1255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70048">
                <a:defRPr/>
              </a:pPr>
              <a:r>
                <a:rPr lang="en-US" sz="832" b="1" kern="0" dirty="0">
                  <a:solidFill>
                    <a:prstClr val="white"/>
                  </a:solidFill>
                  <a:latin typeface="Calibri" panose="020F0502020204030204"/>
                  <a:ea typeface="Segoe UI" pitchFamily="34" charset="0"/>
                  <a:cs typeface="Segoe UI" pitchFamily="34" charset="0"/>
                </a:rPr>
                <a:t>Servers</a:t>
              </a:r>
            </a:p>
          </p:txBody>
        </p:sp>
        <p:pic>
          <p:nvPicPr>
            <p:cNvPr id="99" name="Picture 2" descr="\\MAGNUM\Projects\Microsoft\Cloud Power FY12\Design\ICONS_PNG\Next_Gen_Application.png"/>
            <p:cNvPicPr>
              <a:picLocks noChangeAspect="1" noChangeArrowheads="1"/>
            </p:cNvPicPr>
            <p:nvPr/>
          </p:nvPicPr>
          <p:blipFill rotWithShape="1">
            <a:blip r:embed="rId5" cstate="screen">
              <a:lum bright="100000"/>
              <a:extLst>
                <a:ext uri="{28A0092B-C50C-407E-A947-70E740481C1C}">
                  <a14:useLocalDpi xmlns:a14="http://schemas.microsoft.com/office/drawing/2010/main" val="0"/>
                </a:ext>
              </a:extLst>
            </a:blip>
            <a:srcRect/>
            <a:stretch/>
          </p:blipFill>
          <p:spPr bwMode="auto">
            <a:xfrm>
              <a:off x="2687925" y="4229992"/>
              <a:ext cx="305131" cy="340278"/>
            </a:xfrm>
            <a:prstGeom prst="rect">
              <a:avLst/>
            </a:prstGeom>
            <a:noFill/>
          </p:spPr>
        </p:pic>
      </p:grpSp>
      <p:grpSp>
        <p:nvGrpSpPr>
          <p:cNvPr id="100" name="Group 99"/>
          <p:cNvGrpSpPr/>
          <p:nvPr/>
        </p:nvGrpSpPr>
        <p:grpSpPr>
          <a:xfrm>
            <a:off x="3182301" y="5285194"/>
            <a:ext cx="316818" cy="527347"/>
            <a:chOff x="2987947" y="5716656"/>
            <a:chExt cx="304571" cy="506962"/>
          </a:xfrm>
        </p:grpSpPr>
        <p:sp>
          <p:nvSpPr>
            <p:cNvPr id="101" name="Rectangle 100"/>
            <p:cNvSpPr/>
            <p:nvPr/>
          </p:nvSpPr>
          <p:spPr bwMode="auto">
            <a:xfrm>
              <a:off x="2987947" y="5972524"/>
              <a:ext cx="304571"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606">
                <a:defRPr/>
              </a:pPr>
              <a:r>
                <a:rPr lang="en-US" sz="832" b="1" kern="0" dirty="0">
                  <a:solidFill>
                    <a:prstClr val="white"/>
                  </a:solidFill>
                  <a:latin typeface="Calibri" panose="020F0502020204030204"/>
                  <a:ea typeface="Segoe UI" pitchFamily="34" charset="0"/>
                  <a:cs typeface="Segoe UI" pitchFamily="34" charset="0"/>
                </a:rPr>
                <a:t>Digital </a:t>
              </a:r>
              <a:br>
                <a:rPr lang="en-US" sz="832" b="1" kern="0" dirty="0">
                  <a:solidFill>
                    <a:prstClr val="white"/>
                  </a:solidFill>
                  <a:latin typeface="Calibri" panose="020F0502020204030204"/>
                  <a:ea typeface="Segoe UI" pitchFamily="34" charset="0"/>
                  <a:cs typeface="Segoe UI" pitchFamily="34" charset="0"/>
                </a:rPr>
              </a:br>
              <a:r>
                <a:rPr lang="en-US" sz="832" b="1" kern="0" dirty="0">
                  <a:solidFill>
                    <a:prstClr val="white"/>
                  </a:solidFill>
                  <a:latin typeface="Calibri" panose="020F0502020204030204"/>
                  <a:ea typeface="Segoe UI" pitchFamily="34" charset="0"/>
                  <a:cs typeface="Segoe UI" pitchFamily="34" charset="0"/>
                </a:rPr>
                <a:t>Signs</a:t>
              </a:r>
            </a:p>
          </p:txBody>
        </p:sp>
        <p:sp>
          <p:nvSpPr>
            <p:cNvPr id="102" name="Rounded Rectangle 94"/>
            <p:cNvSpPr>
              <a:spLocks noChangeAspect="1"/>
            </p:cNvSpPr>
            <p:nvPr/>
          </p:nvSpPr>
          <p:spPr bwMode="auto">
            <a:xfrm>
              <a:off x="3050965" y="5716656"/>
              <a:ext cx="178537" cy="208112"/>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103" tIns="47551" rIns="47551" bIns="95103" numCol="1" spcCol="0" rtlCol="0" fromWordArt="0" anchor="b" anchorCtr="0" forceAA="0" compatLnSpc="1">
              <a:prstTxWarp prst="textNoShape">
                <a:avLst/>
              </a:prstTxWarp>
              <a:noAutofit/>
            </a:bodyPr>
            <a:lstStyle/>
            <a:p>
              <a:pPr algn="ctr" defTabSz="950659">
                <a:defRPr/>
              </a:pPr>
              <a:endParaRPr lang="en-US" sz="832"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03" name="Group 102"/>
          <p:cNvGrpSpPr/>
          <p:nvPr/>
        </p:nvGrpSpPr>
        <p:grpSpPr>
          <a:xfrm>
            <a:off x="4949160" y="5761047"/>
            <a:ext cx="495236" cy="551369"/>
            <a:chOff x="4667963" y="5693563"/>
            <a:chExt cx="476092" cy="530055"/>
          </a:xfrm>
        </p:grpSpPr>
        <p:sp>
          <p:nvSpPr>
            <p:cNvPr id="104" name="Rectangle 103"/>
            <p:cNvSpPr/>
            <p:nvPr/>
          </p:nvSpPr>
          <p:spPr>
            <a:xfrm>
              <a:off x="4667963" y="5972524"/>
              <a:ext cx="476092" cy="251094"/>
            </a:xfrm>
            <a:prstGeom prst="rect">
              <a:avLst/>
            </a:prstGeom>
            <a:no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3206">
                <a:defRPr/>
              </a:pPr>
              <a:r>
                <a:rPr lang="en-US" sz="832" b="1" dirty="0">
                  <a:solidFill>
                    <a:prstClr val="white"/>
                  </a:solidFill>
                  <a:latin typeface="Calibri" panose="020F0502020204030204"/>
                </a:rPr>
                <a:t>Diagnostic</a:t>
              </a:r>
              <a:br>
                <a:rPr lang="en-US" sz="832" b="1" dirty="0">
                  <a:solidFill>
                    <a:prstClr val="white"/>
                  </a:solidFill>
                  <a:latin typeface="Calibri" panose="020F0502020204030204"/>
                </a:rPr>
              </a:br>
              <a:r>
                <a:rPr lang="en-US" sz="832" b="1" dirty="0">
                  <a:solidFill>
                    <a:prstClr val="white"/>
                  </a:solidFill>
                  <a:latin typeface="Calibri" panose="020F0502020204030204"/>
                </a:rPr>
                <a:t>Equipment</a:t>
              </a:r>
            </a:p>
          </p:txBody>
        </p:sp>
        <p:sp>
          <p:nvSpPr>
            <p:cNvPr id="105" name="Freeform 83"/>
            <p:cNvSpPr>
              <a:spLocks noChangeAspect="1" noEditPoints="1"/>
            </p:cNvSpPr>
            <p:nvPr/>
          </p:nvSpPr>
          <p:spPr bwMode="black">
            <a:xfrm>
              <a:off x="4801264" y="5693563"/>
              <a:ext cx="209490" cy="231204"/>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5602" tIns="42801" rIns="85602" bIns="42801" numCol="1" anchor="t" anchorCtr="0" compatLnSpc="1">
              <a:prstTxWarp prst="textNoShape">
                <a:avLst/>
              </a:prstTxWarp>
            </a:bodyPr>
            <a:lstStyle/>
            <a:p>
              <a:pPr defTabSz="970048">
                <a:defRPr/>
              </a:pPr>
              <a:endParaRPr lang="en-US" sz="832" kern="0">
                <a:solidFill>
                  <a:prstClr val="black"/>
                </a:solidFill>
                <a:latin typeface="Calibri" panose="020F0502020204030204"/>
              </a:endParaRPr>
            </a:p>
          </p:txBody>
        </p:sp>
      </p:grpSp>
      <p:grpSp>
        <p:nvGrpSpPr>
          <p:cNvPr id="106" name="Group 105"/>
          <p:cNvGrpSpPr/>
          <p:nvPr/>
        </p:nvGrpSpPr>
        <p:grpSpPr>
          <a:xfrm>
            <a:off x="3583268" y="5962203"/>
            <a:ext cx="767032" cy="503268"/>
            <a:chOff x="3935617" y="5739804"/>
            <a:chExt cx="737381" cy="483814"/>
          </a:xfrm>
        </p:grpSpPr>
        <p:sp>
          <p:nvSpPr>
            <p:cNvPr id="107" name="Rectangle 106"/>
            <p:cNvSpPr/>
            <p:nvPr/>
          </p:nvSpPr>
          <p:spPr>
            <a:xfrm>
              <a:off x="3935617" y="5972524"/>
              <a:ext cx="737381" cy="251094"/>
            </a:xfrm>
            <a:prstGeom prst="rect">
              <a:avLst/>
            </a:prstGeom>
            <a:no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2642">
                <a:defRPr/>
              </a:pPr>
              <a:r>
                <a:rPr lang="en-US" sz="832" b="1" dirty="0">
                  <a:solidFill>
                    <a:prstClr val="white"/>
                  </a:solidFill>
                  <a:latin typeface="Calibri" panose="020F0502020204030204"/>
                </a:rPr>
                <a:t>Remote Medical </a:t>
              </a:r>
              <a:br>
                <a:rPr lang="en-US" sz="832" b="1" dirty="0">
                  <a:solidFill>
                    <a:prstClr val="white"/>
                  </a:solidFill>
                  <a:latin typeface="Calibri" panose="020F0502020204030204"/>
                </a:rPr>
              </a:br>
              <a:r>
                <a:rPr lang="en-US" sz="832" b="1" dirty="0">
                  <a:solidFill>
                    <a:prstClr val="white"/>
                  </a:solidFill>
                  <a:latin typeface="Calibri" panose="020F0502020204030204"/>
                </a:rPr>
                <a:t>Monitors</a:t>
              </a:r>
            </a:p>
          </p:txBody>
        </p:sp>
        <p:sp>
          <p:nvSpPr>
            <p:cNvPr id="108" name="Freeform 111"/>
            <p:cNvSpPr>
              <a:spLocks noChangeAspect="1" noEditPoints="1"/>
            </p:cNvSpPr>
            <p:nvPr/>
          </p:nvSpPr>
          <p:spPr bwMode="black">
            <a:xfrm>
              <a:off x="4240378" y="5739804"/>
              <a:ext cx="127856" cy="184964"/>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5103" tIns="47551" rIns="95103" bIns="47551" numCol="1" anchor="t" anchorCtr="0" compatLnSpc="1">
              <a:prstTxWarp prst="textNoShape">
                <a:avLst/>
              </a:prstTxWarp>
            </a:bodyPr>
            <a:lstStyle/>
            <a:p>
              <a:pPr defTabSz="970048">
                <a:defRPr/>
              </a:pPr>
              <a:endParaRPr lang="en-US" sz="832" kern="0">
                <a:solidFill>
                  <a:prstClr val="black"/>
                </a:solidFill>
                <a:latin typeface="Calibri" panose="020F0502020204030204"/>
              </a:endParaRPr>
            </a:p>
          </p:txBody>
        </p:sp>
      </p:grpSp>
      <p:grpSp>
        <p:nvGrpSpPr>
          <p:cNvPr id="109" name="Group 108"/>
          <p:cNvGrpSpPr/>
          <p:nvPr/>
        </p:nvGrpSpPr>
        <p:grpSpPr>
          <a:xfrm>
            <a:off x="2938558" y="5998640"/>
            <a:ext cx="500240" cy="469297"/>
            <a:chOff x="3447898" y="5772462"/>
            <a:chExt cx="480902" cy="451156"/>
          </a:xfrm>
        </p:grpSpPr>
        <p:sp>
          <p:nvSpPr>
            <p:cNvPr id="110" name="Rectangle 109"/>
            <p:cNvSpPr/>
            <p:nvPr/>
          </p:nvSpPr>
          <p:spPr bwMode="auto">
            <a:xfrm>
              <a:off x="3447898" y="5972524"/>
              <a:ext cx="480902" cy="25109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70048">
                <a:defRPr/>
              </a:pPr>
              <a:r>
                <a:rPr lang="en-US" sz="832" b="1" kern="0" dirty="0">
                  <a:solidFill>
                    <a:prstClr val="white"/>
                  </a:solidFill>
                  <a:latin typeface="Calibri" panose="020F0502020204030204"/>
                  <a:ea typeface="Segoe UI" pitchFamily="34" charset="0"/>
                  <a:cs typeface="Segoe UI" pitchFamily="34" charset="0"/>
                </a:rPr>
                <a:t>Logic</a:t>
              </a:r>
              <a:br>
                <a:rPr lang="en-US" sz="832" b="1" kern="0" dirty="0">
                  <a:solidFill>
                    <a:prstClr val="white"/>
                  </a:solidFill>
                  <a:latin typeface="Calibri" panose="020F0502020204030204"/>
                  <a:ea typeface="Segoe UI" pitchFamily="34" charset="0"/>
                  <a:cs typeface="Segoe UI" pitchFamily="34" charset="0"/>
                </a:rPr>
              </a:br>
              <a:r>
                <a:rPr lang="en-US" sz="832" b="1" kern="0" dirty="0">
                  <a:solidFill>
                    <a:prstClr val="white"/>
                  </a:solidFill>
                  <a:latin typeface="Calibri" panose="020F0502020204030204"/>
                  <a:ea typeface="Segoe UI" pitchFamily="34" charset="0"/>
                  <a:cs typeface="Segoe UI" pitchFamily="34" charset="0"/>
                </a:rPr>
                <a:t>Controllers</a:t>
              </a:r>
            </a:p>
          </p:txBody>
        </p:sp>
        <p:grpSp>
          <p:nvGrpSpPr>
            <p:cNvPr id="111" name="Group 110"/>
            <p:cNvGrpSpPr/>
            <p:nvPr/>
          </p:nvGrpSpPr>
          <p:grpSpPr>
            <a:xfrm>
              <a:off x="3586107" y="5772462"/>
              <a:ext cx="217406" cy="184966"/>
              <a:chOff x="4306281" y="5291505"/>
              <a:chExt cx="449470" cy="365760"/>
            </a:xfrm>
          </p:grpSpPr>
          <p:sp>
            <p:nvSpPr>
              <p:cNvPr id="112" name="Freeform 86"/>
              <p:cNvSpPr>
                <a:spLocks noEditPoints="1"/>
              </p:cNvSpPr>
              <p:nvPr/>
            </p:nvSpPr>
            <p:spPr bwMode="black">
              <a:xfrm>
                <a:off x="4306281" y="5327177"/>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70048">
                  <a:defRPr/>
                </a:pPr>
                <a:endParaRPr lang="en-US" sz="832" kern="0">
                  <a:solidFill>
                    <a:prstClr val="black"/>
                  </a:solidFill>
                  <a:latin typeface="Calibri" panose="020F0502020204030204"/>
                </a:endParaRPr>
              </a:p>
            </p:txBody>
          </p:sp>
          <p:sp>
            <p:nvSpPr>
              <p:cNvPr id="113" name="Oval 87"/>
              <p:cNvSpPr>
                <a:spLocks noChangeArrowheads="1"/>
              </p:cNvSpPr>
              <p:nvPr/>
            </p:nvSpPr>
            <p:spPr bwMode="black">
              <a:xfrm>
                <a:off x="4439932" y="5461780"/>
                <a:ext cx="60881" cy="6088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70048">
                  <a:defRPr/>
                </a:pPr>
                <a:endParaRPr lang="en-US" sz="832" kern="0">
                  <a:solidFill>
                    <a:prstClr val="black"/>
                  </a:solidFill>
                  <a:latin typeface="Calibri" panose="020F0502020204030204"/>
                </a:endParaRPr>
              </a:p>
            </p:txBody>
          </p:sp>
          <p:sp>
            <p:nvSpPr>
              <p:cNvPr id="114" name="Freeform 88"/>
              <p:cNvSpPr>
                <a:spLocks noEditPoints="1"/>
              </p:cNvSpPr>
              <p:nvPr/>
            </p:nvSpPr>
            <p:spPr bwMode="black">
              <a:xfrm>
                <a:off x="4589280" y="5291505"/>
                <a:ext cx="166471" cy="17931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70048">
                  <a:defRPr/>
                </a:pPr>
                <a:endParaRPr lang="en-US" sz="832" kern="0">
                  <a:solidFill>
                    <a:prstClr val="black"/>
                  </a:solidFill>
                  <a:latin typeface="Calibri" panose="020F0502020204030204"/>
                </a:endParaRPr>
              </a:p>
            </p:txBody>
          </p:sp>
        </p:grpSp>
      </p:grpSp>
      <p:grpSp>
        <p:nvGrpSpPr>
          <p:cNvPr id="115" name="Group 114"/>
          <p:cNvGrpSpPr/>
          <p:nvPr/>
        </p:nvGrpSpPr>
        <p:grpSpPr>
          <a:xfrm>
            <a:off x="5186679" y="5221308"/>
            <a:ext cx="500240" cy="483392"/>
            <a:chOff x="5174618" y="5310339"/>
            <a:chExt cx="480902" cy="464706"/>
          </a:xfrm>
        </p:grpSpPr>
        <p:sp>
          <p:nvSpPr>
            <p:cNvPr id="116" name="Rectangle 115"/>
            <p:cNvSpPr/>
            <p:nvPr/>
          </p:nvSpPr>
          <p:spPr bwMode="auto">
            <a:xfrm>
              <a:off x="5174618" y="5523951"/>
              <a:ext cx="480902"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606">
                <a:defRPr/>
              </a:pPr>
              <a:r>
                <a:rPr lang="en-US" sz="832" b="1" kern="0" dirty="0">
                  <a:solidFill>
                    <a:prstClr val="white"/>
                  </a:solidFill>
                  <a:latin typeface="Calibri" panose="020F0502020204030204"/>
                  <a:ea typeface="Segoe UI" pitchFamily="34" charset="0"/>
                  <a:cs typeface="Segoe UI" pitchFamily="34" charset="0"/>
                </a:rPr>
                <a:t>Specialized</a:t>
              </a:r>
              <a:br>
                <a:rPr lang="en-US" sz="832" b="1" kern="0" dirty="0">
                  <a:solidFill>
                    <a:prstClr val="white"/>
                  </a:solidFill>
                  <a:latin typeface="Calibri" panose="020F0502020204030204"/>
                  <a:ea typeface="Segoe UI" pitchFamily="34" charset="0"/>
                  <a:cs typeface="Segoe UI" pitchFamily="34" charset="0"/>
                </a:rPr>
              </a:br>
              <a:r>
                <a:rPr lang="en-US" sz="832" b="1" kern="0" dirty="0">
                  <a:solidFill>
                    <a:prstClr val="white"/>
                  </a:solidFill>
                  <a:latin typeface="Calibri" panose="020F0502020204030204"/>
                  <a:ea typeface="Segoe UI" pitchFamily="34" charset="0"/>
                  <a:cs typeface="Segoe UI" pitchFamily="34" charset="0"/>
                </a:rPr>
                <a:t>Devices</a:t>
              </a:r>
            </a:p>
          </p:txBody>
        </p:sp>
        <p:sp>
          <p:nvSpPr>
            <p:cNvPr id="117" name="Rectangle 35"/>
            <p:cNvSpPr>
              <a:spLocks noChangeAspect="1"/>
            </p:cNvSpPr>
            <p:nvPr/>
          </p:nvSpPr>
          <p:spPr bwMode="auto">
            <a:xfrm>
              <a:off x="5270122" y="5310339"/>
              <a:ext cx="289895" cy="18322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103" tIns="47551" rIns="47551" bIns="95103" numCol="1" spcCol="0" rtlCol="0" fromWordArt="0" anchor="b" anchorCtr="0" forceAA="0" compatLnSpc="1">
              <a:prstTxWarp prst="textNoShape">
                <a:avLst/>
              </a:prstTxWarp>
              <a:noAutofit/>
            </a:bodyPr>
            <a:lstStyle/>
            <a:p>
              <a:pPr algn="ctr" defTabSz="950659">
                <a:defRPr/>
              </a:pPr>
              <a:endParaRPr lang="en-US" sz="832"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18" name="Group 117"/>
          <p:cNvGrpSpPr/>
          <p:nvPr/>
        </p:nvGrpSpPr>
        <p:grpSpPr>
          <a:xfrm>
            <a:off x="3702678" y="5346906"/>
            <a:ext cx="453817" cy="531964"/>
            <a:chOff x="3979272" y="5263645"/>
            <a:chExt cx="436274" cy="511400"/>
          </a:xfrm>
        </p:grpSpPr>
        <p:sp>
          <p:nvSpPr>
            <p:cNvPr id="119" name="Rectangle 118"/>
            <p:cNvSpPr/>
            <p:nvPr/>
          </p:nvSpPr>
          <p:spPr bwMode="auto">
            <a:xfrm>
              <a:off x="3979272" y="5523951"/>
              <a:ext cx="436274"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69606">
                <a:defRPr/>
              </a:pPr>
              <a:r>
                <a:rPr lang="en-US" sz="832" b="1" kern="0" dirty="0">
                  <a:solidFill>
                    <a:prstClr val="white"/>
                  </a:solidFill>
                  <a:latin typeface="Calibri" panose="020F0502020204030204"/>
                  <a:ea typeface="Segoe UI" pitchFamily="34" charset="0"/>
                  <a:cs typeface="Segoe UI" pitchFamily="34" charset="0"/>
                </a:rPr>
                <a:t>Thin Clients</a:t>
              </a:r>
            </a:p>
          </p:txBody>
        </p:sp>
        <p:sp>
          <p:nvSpPr>
            <p:cNvPr id="120" name="Freeform 119"/>
            <p:cNvSpPr>
              <a:spLocks noChangeAspect="1"/>
            </p:cNvSpPr>
            <p:nvPr/>
          </p:nvSpPr>
          <p:spPr bwMode="auto">
            <a:xfrm flipH="1">
              <a:off x="4122377" y="5263645"/>
              <a:ext cx="150063" cy="22991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5099" tIns="47549" rIns="95099" bIns="47549" numCol="1" rtlCol="0" anchor="ctr" anchorCtr="0" compatLnSpc="1">
              <a:prstTxWarp prst="textNoShape">
                <a:avLst/>
              </a:prstTxWarp>
            </a:bodyPr>
            <a:lstStyle/>
            <a:p>
              <a:pPr algn="ctr" defTabSz="950659">
                <a:defRPr/>
              </a:pPr>
              <a:endParaRPr lang="en-US" sz="832" kern="0" dirty="0">
                <a:solidFill>
                  <a:srgbClr val="FFFFFF"/>
                </a:solidFill>
                <a:latin typeface="Calibri" panose="020F0502020204030204"/>
              </a:endParaRPr>
            </a:p>
          </p:txBody>
        </p:sp>
      </p:grpSp>
      <p:grpSp>
        <p:nvGrpSpPr>
          <p:cNvPr id="121" name="Group 120"/>
          <p:cNvGrpSpPr/>
          <p:nvPr/>
        </p:nvGrpSpPr>
        <p:grpSpPr>
          <a:xfrm>
            <a:off x="4384349" y="5737602"/>
            <a:ext cx="480231" cy="374559"/>
            <a:chOff x="4582533" y="5289418"/>
            <a:chExt cx="461666" cy="360080"/>
          </a:xfrm>
        </p:grpSpPr>
        <p:sp>
          <p:nvSpPr>
            <p:cNvPr id="122" name="Rectangle 121"/>
            <p:cNvSpPr/>
            <p:nvPr/>
          </p:nvSpPr>
          <p:spPr bwMode="auto">
            <a:xfrm>
              <a:off x="4582533" y="5523951"/>
              <a:ext cx="461666" cy="1255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606">
                <a:defRPr/>
              </a:pPr>
              <a:r>
                <a:rPr lang="en-US" sz="832" b="1" kern="0" dirty="0">
                  <a:solidFill>
                    <a:prstClr val="white"/>
                  </a:solidFill>
                  <a:latin typeface="Calibri" panose="020F0502020204030204"/>
                  <a:ea typeface="Segoe UI" pitchFamily="34" charset="0"/>
                  <a:cs typeface="Segoe UI" pitchFamily="34" charset="0"/>
                </a:rPr>
                <a:t>Handhelds</a:t>
              </a:r>
            </a:p>
          </p:txBody>
        </p:sp>
        <p:sp>
          <p:nvSpPr>
            <p:cNvPr id="123" name="Round Same Side Corner Rectangle 26"/>
            <p:cNvSpPr>
              <a:spLocks noChangeAspect="1"/>
            </p:cNvSpPr>
            <p:nvPr/>
          </p:nvSpPr>
          <p:spPr bwMode="auto">
            <a:xfrm>
              <a:off x="4755147" y="5289418"/>
              <a:ext cx="116440" cy="204143"/>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103" tIns="47551" rIns="47551" bIns="95103" numCol="1" spcCol="0" rtlCol="0" fromWordArt="0" anchor="b" anchorCtr="0" forceAA="0" compatLnSpc="1">
              <a:prstTxWarp prst="textNoShape">
                <a:avLst/>
              </a:prstTxWarp>
              <a:noAutofit/>
            </a:bodyPr>
            <a:lstStyle/>
            <a:p>
              <a:pPr algn="ctr" defTabSz="950659">
                <a:defRPr/>
              </a:pPr>
              <a:endParaRPr lang="en-US" sz="832"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24" name="Rectangle 123"/>
          <p:cNvSpPr/>
          <p:nvPr/>
        </p:nvSpPr>
        <p:spPr bwMode="auto">
          <a:xfrm>
            <a:off x="3845917" y="4981021"/>
            <a:ext cx="365175" cy="13059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70048">
              <a:defRPr/>
            </a:pPr>
            <a:r>
              <a:rPr lang="en-US" sz="832" b="1" kern="0" dirty="0">
                <a:solidFill>
                  <a:prstClr val="white"/>
                </a:solidFill>
                <a:latin typeface="Calibri" panose="020F0502020204030204"/>
                <a:ea typeface="Segoe UI" pitchFamily="34" charset="0"/>
                <a:cs typeface="Segoe UI" pitchFamily="34" charset="0"/>
              </a:rPr>
              <a:t>Security</a:t>
            </a:r>
          </a:p>
        </p:txBody>
      </p:sp>
      <p:pic>
        <p:nvPicPr>
          <p:cNvPr id="125" name="Picture 24" descr="E:\Eric Suchiang FD\Icons\Metro Icon\Metro icons ALL WHITE\cctv.pn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3829842" y="4783224"/>
            <a:ext cx="368059" cy="212245"/>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p:cNvGrpSpPr/>
          <p:nvPr/>
        </p:nvGrpSpPr>
        <p:grpSpPr>
          <a:xfrm>
            <a:off x="1193858" y="4940842"/>
            <a:ext cx="443544" cy="501326"/>
            <a:chOff x="1031694" y="4593071"/>
            <a:chExt cx="426399" cy="481947"/>
          </a:xfrm>
        </p:grpSpPr>
        <p:sp>
          <p:nvSpPr>
            <p:cNvPr id="127" name="Rectangle 126"/>
            <p:cNvSpPr/>
            <p:nvPr/>
          </p:nvSpPr>
          <p:spPr>
            <a:xfrm>
              <a:off x="1031694" y="4823924"/>
              <a:ext cx="426399" cy="251094"/>
            </a:xfrm>
            <a:prstGeom prst="rect">
              <a:avLst/>
            </a:prstGeom>
            <a:no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3206">
                <a:defRPr/>
              </a:pPr>
              <a:r>
                <a:rPr lang="en-US" sz="832" b="1" dirty="0">
                  <a:solidFill>
                    <a:prstClr val="white"/>
                  </a:solidFill>
                  <a:latin typeface="Calibri" panose="020F0502020204030204"/>
                </a:rPr>
                <a:t>POS </a:t>
              </a:r>
              <a:br>
                <a:rPr lang="en-US" sz="832" b="1" dirty="0">
                  <a:solidFill>
                    <a:prstClr val="white"/>
                  </a:solidFill>
                  <a:latin typeface="Calibri" panose="020F0502020204030204"/>
                </a:rPr>
              </a:br>
              <a:r>
                <a:rPr lang="en-US" sz="832" b="1" dirty="0">
                  <a:solidFill>
                    <a:prstClr val="white"/>
                  </a:solidFill>
                  <a:latin typeface="Calibri" panose="020F0502020204030204"/>
                </a:rPr>
                <a:t>Terminals</a:t>
              </a:r>
            </a:p>
          </p:txBody>
        </p:sp>
        <p:sp>
          <p:nvSpPr>
            <p:cNvPr id="128" name="Rounded Rectangle 89"/>
            <p:cNvSpPr>
              <a:spLocks noChangeAspect="1"/>
            </p:cNvSpPr>
            <p:nvPr/>
          </p:nvSpPr>
          <p:spPr bwMode="auto">
            <a:xfrm rot="16200000">
              <a:off x="1143825" y="4557040"/>
              <a:ext cx="202389" cy="274452"/>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103" tIns="47551" rIns="47551" bIns="95103"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3000">
                <a:defRPr/>
              </a:pPr>
              <a:endParaRPr lang="en-US" sz="832"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29" name="Group 128"/>
          <p:cNvGrpSpPr/>
          <p:nvPr/>
        </p:nvGrpSpPr>
        <p:grpSpPr>
          <a:xfrm>
            <a:off x="2430660" y="5295864"/>
            <a:ext cx="545260" cy="507705"/>
            <a:chOff x="3184452" y="4486753"/>
            <a:chExt cx="524182" cy="488079"/>
          </a:xfrm>
        </p:grpSpPr>
        <p:sp>
          <p:nvSpPr>
            <p:cNvPr id="130" name="Rectangle 129"/>
            <p:cNvSpPr/>
            <p:nvPr/>
          </p:nvSpPr>
          <p:spPr bwMode="auto">
            <a:xfrm>
              <a:off x="3184452" y="4723738"/>
              <a:ext cx="524182"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606">
                <a:defRPr/>
              </a:pPr>
              <a:r>
                <a:rPr lang="en-US" sz="832" b="1" kern="0" dirty="0">
                  <a:solidFill>
                    <a:prstClr val="white"/>
                  </a:solidFill>
                  <a:latin typeface="Calibri" panose="020F0502020204030204"/>
                  <a:ea typeface="Segoe UI" pitchFamily="34" charset="0"/>
                  <a:cs typeface="Segoe UI" pitchFamily="34" charset="0"/>
                </a:rPr>
                <a:t>Automation</a:t>
              </a:r>
              <a:br>
                <a:rPr lang="en-US" sz="832" b="1" kern="0" dirty="0">
                  <a:solidFill>
                    <a:prstClr val="white"/>
                  </a:solidFill>
                  <a:latin typeface="Calibri" panose="020F0502020204030204"/>
                  <a:ea typeface="Segoe UI" pitchFamily="34" charset="0"/>
                  <a:cs typeface="Segoe UI" pitchFamily="34" charset="0"/>
                </a:rPr>
              </a:br>
              <a:r>
                <a:rPr lang="en-US" sz="832" b="1" kern="0" dirty="0">
                  <a:solidFill>
                    <a:prstClr val="white"/>
                  </a:solidFill>
                  <a:latin typeface="Calibri" panose="020F0502020204030204"/>
                  <a:ea typeface="Segoe UI" pitchFamily="34" charset="0"/>
                  <a:cs typeface="Segoe UI" pitchFamily="34" charset="0"/>
                </a:rPr>
                <a:t>Devices</a:t>
              </a:r>
            </a:p>
          </p:txBody>
        </p:sp>
        <p:sp>
          <p:nvSpPr>
            <p:cNvPr id="131" name="Freeform 362"/>
            <p:cNvSpPr>
              <a:spLocks noChangeAspect="1"/>
            </p:cNvSpPr>
            <p:nvPr/>
          </p:nvSpPr>
          <p:spPr bwMode="auto">
            <a:xfrm rot="19207886">
              <a:off x="3347259" y="4486753"/>
              <a:ext cx="130982" cy="238262"/>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5103" tIns="47551" rIns="95103" bIns="47551" numCol="1" anchor="t" anchorCtr="0" compatLnSpc="1">
              <a:prstTxWarp prst="textNoShape">
                <a:avLst/>
              </a:prstTxWarp>
            </a:bodyPr>
            <a:lstStyle/>
            <a:p>
              <a:pPr algn="ctr" defTabSz="951156">
                <a:defRPr/>
              </a:pPr>
              <a:endParaRPr lang="en-US" sz="832" kern="0">
                <a:solidFill>
                  <a:srgbClr val="000000"/>
                </a:solidFill>
                <a:latin typeface="Calibri" panose="020F0502020204030204"/>
              </a:endParaRPr>
            </a:p>
          </p:txBody>
        </p:sp>
      </p:grpSp>
      <p:grpSp>
        <p:nvGrpSpPr>
          <p:cNvPr id="132" name="Group 131"/>
          <p:cNvGrpSpPr/>
          <p:nvPr/>
        </p:nvGrpSpPr>
        <p:grpSpPr>
          <a:xfrm>
            <a:off x="4227820" y="5068086"/>
            <a:ext cx="435208" cy="535589"/>
            <a:chOff x="4290593" y="4459947"/>
            <a:chExt cx="418384" cy="514885"/>
          </a:xfrm>
        </p:grpSpPr>
        <p:sp>
          <p:nvSpPr>
            <p:cNvPr id="133" name="Rectangle 132"/>
            <p:cNvSpPr/>
            <p:nvPr/>
          </p:nvSpPr>
          <p:spPr>
            <a:xfrm>
              <a:off x="4290593" y="4723738"/>
              <a:ext cx="418384" cy="251094"/>
            </a:xfrm>
            <a:prstGeom prst="rect">
              <a:avLst/>
            </a:prstGeom>
            <a:no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2642">
                <a:defRPr/>
              </a:pPr>
              <a:r>
                <a:rPr lang="en-US" sz="832" b="1" dirty="0">
                  <a:solidFill>
                    <a:prstClr val="white"/>
                  </a:solidFill>
                  <a:latin typeface="Calibri" panose="020F0502020204030204"/>
                </a:rPr>
                <a:t>Vending</a:t>
              </a:r>
              <a:br>
                <a:rPr lang="en-US" sz="832" b="1" dirty="0">
                  <a:solidFill>
                    <a:prstClr val="white"/>
                  </a:solidFill>
                  <a:latin typeface="Calibri" panose="020F0502020204030204"/>
                </a:rPr>
              </a:br>
              <a:r>
                <a:rPr lang="en-US" sz="832" b="1" dirty="0">
                  <a:solidFill>
                    <a:prstClr val="white"/>
                  </a:solidFill>
                  <a:latin typeface="Calibri" panose="020F0502020204030204"/>
                </a:rPr>
                <a:t>Machines</a:t>
              </a:r>
            </a:p>
          </p:txBody>
        </p:sp>
        <p:sp>
          <p:nvSpPr>
            <p:cNvPr id="134" name="Rectangle 2048"/>
            <p:cNvSpPr>
              <a:spLocks noChangeAspect="1"/>
            </p:cNvSpPr>
            <p:nvPr/>
          </p:nvSpPr>
          <p:spPr bwMode="auto">
            <a:xfrm flipV="1">
              <a:off x="4447385" y="4459947"/>
              <a:ext cx="104800" cy="231204"/>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103" tIns="47551" rIns="47551" bIns="95103" numCol="1" spcCol="0" rtlCol="0" fromWordArt="0" anchor="b" anchorCtr="0" forceAA="0" compatLnSpc="1">
              <a:prstTxWarp prst="textNoShape">
                <a:avLst/>
              </a:prstTxWarp>
              <a:noAutofit/>
            </a:bodyPr>
            <a:lstStyle/>
            <a:p>
              <a:pPr algn="ctr" defTabSz="950659">
                <a:defRPr/>
              </a:pPr>
              <a:endParaRPr lang="en-US" sz="832"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35" name="Group 134"/>
          <p:cNvGrpSpPr/>
          <p:nvPr/>
        </p:nvGrpSpPr>
        <p:grpSpPr>
          <a:xfrm>
            <a:off x="4736183" y="5123382"/>
            <a:ext cx="368059" cy="232340"/>
            <a:chOff x="4924572" y="4625926"/>
            <a:chExt cx="353831" cy="223359"/>
          </a:xfrm>
        </p:grpSpPr>
        <p:sp>
          <p:nvSpPr>
            <p:cNvPr id="136" name="Rectangle 135"/>
            <p:cNvSpPr/>
            <p:nvPr/>
          </p:nvSpPr>
          <p:spPr bwMode="auto">
            <a:xfrm>
              <a:off x="4965234" y="4723738"/>
              <a:ext cx="272510" cy="1255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70048">
                <a:defRPr/>
              </a:pPr>
              <a:r>
                <a:rPr lang="en-US" sz="832" b="1" kern="0" dirty="0">
                  <a:solidFill>
                    <a:prstClr val="white"/>
                  </a:solidFill>
                  <a:latin typeface="Calibri" panose="020F0502020204030204"/>
                  <a:ea typeface="Segoe UI" pitchFamily="34" charset="0"/>
                  <a:cs typeface="Segoe UI" pitchFamily="34" charset="0"/>
                </a:rPr>
                <a:t>Kinect</a:t>
              </a:r>
            </a:p>
          </p:txBody>
        </p:sp>
        <p:sp>
          <p:nvSpPr>
            <p:cNvPr id="137" name="Trapezoid 75"/>
            <p:cNvSpPr>
              <a:spLocks noChangeAspect="1"/>
            </p:cNvSpPr>
            <p:nvPr/>
          </p:nvSpPr>
          <p:spPr>
            <a:xfrm>
              <a:off x="4924572" y="4625926"/>
              <a:ext cx="353831" cy="65225"/>
            </a:xfrm>
            <a:custGeom>
              <a:avLst/>
              <a:gdLst/>
              <a:ahLst/>
              <a:cxnLst/>
              <a:rect l="l" t="t" r="r" b="b"/>
              <a:pathLst>
                <a:path w="1578459" h="278238">
                  <a:moveTo>
                    <a:pt x="624215" y="185238"/>
                  </a:moveTo>
                  <a:lnTo>
                    <a:pt x="938127" y="185238"/>
                  </a:lnTo>
                  <a:lnTo>
                    <a:pt x="1003887" y="278238"/>
                  </a:lnTo>
                  <a:lnTo>
                    <a:pt x="558455" y="278238"/>
                  </a:lnTo>
                  <a:close/>
                  <a:moveTo>
                    <a:pt x="566916" y="108072"/>
                  </a:moveTo>
                  <a:cubicBezTo>
                    <a:pt x="559907" y="108072"/>
                    <a:pt x="554225" y="113849"/>
                    <a:pt x="554225" y="120976"/>
                  </a:cubicBezTo>
                  <a:cubicBezTo>
                    <a:pt x="554225" y="128103"/>
                    <a:pt x="559907" y="133880"/>
                    <a:pt x="566916" y="133880"/>
                  </a:cubicBezTo>
                  <a:cubicBezTo>
                    <a:pt x="573925" y="133880"/>
                    <a:pt x="579607" y="128103"/>
                    <a:pt x="579607" y="120976"/>
                  </a:cubicBezTo>
                  <a:cubicBezTo>
                    <a:pt x="579607" y="113849"/>
                    <a:pt x="573925" y="108072"/>
                    <a:pt x="566916" y="108072"/>
                  </a:cubicBezTo>
                  <a:close/>
                  <a:moveTo>
                    <a:pt x="852731" y="68236"/>
                  </a:moveTo>
                  <a:cubicBezTo>
                    <a:pt x="823244" y="68236"/>
                    <a:pt x="799340" y="90332"/>
                    <a:pt x="799340" y="117588"/>
                  </a:cubicBezTo>
                  <a:cubicBezTo>
                    <a:pt x="799340" y="144844"/>
                    <a:pt x="823244" y="166940"/>
                    <a:pt x="852731" y="166940"/>
                  </a:cubicBezTo>
                  <a:cubicBezTo>
                    <a:pt x="882218" y="166940"/>
                    <a:pt x="906122" y="144844"/>
                    <a:pt x="906122" y="117588"/>
                  </a:cubicBezTo>
                  <a:cubicBezTo>
                    <a:pt x="906122" y="90332"/>
                    <a:pt x="882218" y="68236"/>
                    <a:pt x="852731" y="68236"/>
                  </a:cubicBezTo>
                  <a:close/>
                  <a:moveTo>
                    <a:pt x="709732" y="68236"/>
                  </a:moveTo>
                  <a:cubicBezTo>
                    <a:pt x="680245" y="68236"/>
                    <a:pt x="656341" y="90332"/>
                    <a:pt x="656341" y="117588"/>
                  </a:cubicBezTo>
                  <a:cubicBezTo>
                    <a:pt x="656341" y="144844"/>
                    <a:pt x="680245" y="166940"/>
                    <a:pt x="709732" y="166940"/>
                  </a:cubicBezTo>
                  <a:cubicBezTo>
                    <a:pt x="739219" y="166940"/>
                    <a:pt x="763123" y="144844"/>
                    <a:pt x="763123" y="117588"/>
                  </a:cubicBezTo>
                  <a:cubicBezTo>
                    <a:pt x="763123" y="90332"/>
                    <a:pt x="739219" y="68236"/>
                    <a:pt x="709732" y="68236"/>
                  </a:cubicBezTo>
                  <a:close/>
                  <a:moveTo>
                    <a:pt x="428415" y="68236"/>
                  </a:moveTo>
                  <a:cubicBezTo>
                    <a:pt x="398928" y="68236"/>
                    <a:pt x="375024" y="90332"/>
                    <a:pt x="375024" y="117588"/>
                  </a:cubicBezTo>
                  <a:cubicBezTo>
                    <a:pt x="375024" y="144844"/>
                    <a:pt x="398928" y="166940"/>
                    <a:pt x="428415" y="166940"/>
                  </a:cubicBezTo>
                  <a:cubicBezTo>
                    <a:pt x="457902" y="166940"/>
                    <a:pt x="481806" y="144844"/>
                    <a:pt x="481806" y="117588"/>
                  </a:cubicBezTo>
                  <a:cubicBezTo>
                    <a:pt x="481806" y="90332"/>
                    <a:pt x="457902" y="68236"/>
                    <a:pt x="428415" y="68236"/>
                  </a:cubicBezTo>
                  <a:close/>
                  <a:moveTo>
                    <a:pt x="21158" y="51569"/>
                  </a:moveTo>
                  <a:lnTo>
                    <a:pt x="21634" y="51569"/>
                  </a:lnTo>
                  <a:lnTo>
                    <a:pt x="16360" y="53949"/>
                  </a:lnTo>
                  <a:lnTo>
                    <a:pt x="1563047" y="53949"/>
                  </a:lnTo>
                  <a:cubicBezTo>
                    <a:pt x="1572157" y="55137"/>
                    <a:pt x="1578459" y="63196"/>
                    <a:pt x="1578459" y="72727"/>
                  </a:cubicBezTo>
                  <a:lnTo>
                    <a:pt x="1578459" y="157359"/>
                  </a:lnTo>
                  <a:cubicBezTo>
                    <a:pt x="1578459" y="169044"/>
                    <a:pt x="1568986" y="178517"/>
                    <a:pt x="1557301" y="178517"/>
                  </a:cubicBezTo>
                  <a:lnTo>
                    <a:pt x="21158" y="178517"/>
                  </a:lnTo>
                  <a:cubicBezTo>
                    <a:pt x="9473" y="178517"/>
                    <a:pt x="0" y="169044"/>
                    <a:pt x="0" y="157359"/>
                  </a:cubicBezTo>
                  <a:lnTo>
                    <a:pt x="0" y="72727"/>
                  </a:lnTo>
                  <a:cubicBezTo>
                    <a:pt x="0" y="61042"/>
                    <a:pt x="9473" y="51569"/>
                    <a:pt x="21158" y="51569"/>
                  </a:cubicBezTo>
                  <a:close/>
                  <a:moveTo>
                    <a:pt x="135901" y="0"/>
                  </a:moveTo>
                  <a:lnTo>
                    <a:pt x="1447013" y="0"/>
                  </a:lnTo>
                  <a:lnTo>
                    <a:pt x="1566554" y="53949"/>
                  </a:lnTo>
                  <a:lnTo>
                    <a:pt x="1563047" y="53949"/>
                  </a:lnTo>
                  <a:lnTo>
                    <a:pt x="1557301" y="51569"/>
                  </a:lnTo>
                  <a:lnTo>
                    <a:pt x="21634" y="51569"/>
                  </a:lnTo>
                  <a:close/>
                </a:path>
              </a:pathLst>
            </a:custGeom>
            <a:solidFill>
              <a:srgbClr val="FFFFFF"/>
            </a:solidFill>
            <a:ln w="12700" cap="flat" cmpd="sng" algn="ctr">
              <a:noFill/>
              <a:prstDash val="solid"/>
              <a:miter lim="800000"/>
            </a:ln>
            <a:effectLst/>
          </p:spPr>
          <p:txBody>
            <a:bodyPr rtlCol="0" anchor="ctr"/>
            <a:lstStyle/>
            <a:p>
              <a:pPr algn="ctr" defTabSz="970048">
                <a:defRPr/>
              </a:pPr>
              <a:endParaRPr lang="en-US" sz="832" kern="0">
                <a:solidFill>
                  <a:prstClr val="white"/>
                </a:solidFill>
                <a:latin typeface="Calibri" panose="020F0502020204030204"/>
              </a:endParaRPr>
            </a:p>
          </p:txBody>
        </p:sp>
      </p:grpSp>
      <p:grpSp>
        <p:nvGrpSpPr>
          <p:cNvPr id="138" name="Group 137"/>
          <p:cNvGrpSpPr/>
          <p:nvPr/>
        </p:nvGrpSpPr>
        <p:grpSpPr>
          <a:xfrm>
            <a:off x="3410253" y="4597131"/>
            <a:ext cx="215104" cy="444628"/>
            <a:chOff x="3775694" y="4410233"/>
            <a:chExt cx="206788" cy="427440"/>
          </a:xfrm>
        </p:grpSpPr>
        <p:sp>
          <p:nvSpPr>
            <p:cNvPr id="139" name="Rounded Rectangle 4"/>
            <p:cNvSpPr>
              <a:spLocks noChangeAspect="1"/>
            </p:cNvSpPr>
            <p:nvPr/>
          </p:nvSpPr>
          <p:spPr bwMode="auto">
            <a:xfrm>
              <a:off x="3814293" y="4410233"/>
              <a:ext cx="139067" cy="280919"/>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40" tIns="47520" rIns="47520" bIns="95040"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2435">
                <a:defRPr/>
              </a:pPr>
              <a:endParaRPr lang="en-US" sz="832" spc="-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0" name="Rectangle 139"/>
            <p:cNvSpPr/>
            <p:nvPr/>
          </p:nvSpPr>
          <p:spPr bwMode="auto">
            <a:xfrm>
              <a:off x="3775694" y="4712126"/>
              <a:ext cx="206788" cy="1255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70048">
                <a:defRPr/>
              </a:pPr>
              <a:r>
                <a:rPr lang="en-US" sz="832" b="1" kern="0" dirty="0">
                  <a:solidFill>
                    <a:prstClr val="white"/>
                  </a:solidFill>
                  <a:latin typeface="Calibri" panose="020F0502020204030204"/>
                  <a:ea typeface="Segoe UI" pitchFamily="34" charset="0"/>
                  <a:cs typeface="Segoe UI" pitchFamily="34" charset="0"/>
                </a:rPr>
                <a:t>ATM</a:t>
              </a:r>
            </a:p>
          </p:txBody>
        </p:sp>
      </p:grpSp>
      <p:grpSp>
        <p:nvGrpSpPr>
          <p:cNvPr id="141" name="Group 140"/>
          <p:cNvGrpSpPr/>
          <p:nvPr/>
        </p:nvGrpSpPr>
        <p:grpSpPr>
          <a:xfrm>
            <a:off x="10781860" y="5499259"/>
            <a:ext cx="1512178" cy="1010692"/>
            <a:chOff x="9447311" y="4795461"/>
            <a:chExt cx="2587736" cy="1729562"/>
          </a:xfrm>
        </p:grpSpPr>
        <p:grpSp>
          <p:nvGrpSpPr>
            <p:cNvPr id="142" name="Group 141"/>
            <p:cNvGrpSpPr/>
            <p:nvPr/>
          </p:nvGrpSpPr>
          <p:grpSpPr>
            <a:xfrm>
              <a:off x="9447311" y="4795461"/>
              <a:ext cx="2587736" cy="1729562"/>
              <a:chOff x="9992964" y="3433087"/>
              <a:chExt cx="1362906" cy="1155729"/>
            </a:xfrm>
            <a:effectLst>
              <a:outerShdw blurRad="38100" dir="18900000" sy="23000" kx="-1200000" algn="bl" rotWithShape="0">
                <a:prstClr val="black">
                  <a:alpha val="20000"/>
                </a:prstClr>
              </a:outerShdw>
            </a:effectLst>
          </p:grpSpPr>
          <p:grpSp>
            <p:nvGrpSpPr>
              <p:cNvPr id="144" name="Group 143"/>
              <p:cNvGrpSpPr/>
              <p:nvPr/>
            </p:nvGrpSpPr>
            <p:grpSpPr>
              <a:xfrm>
                <a:off x="9992964" y="3433087"/>
                <a:ext cx="1362906" cy="1155729"/>
                <a:chOff x="9992964" y="3433087"/>
                <a:chExt cx="1362906" cy="1155729"/>
              </a:xfrm>
            </p:grpSpPr>
            <p:sp>
              <p:nvSpPr>
                <p:cNvPr id="163" name="Rectangle 162"/>
                <p:cNvSpPr/>
                <p:nvPr/>
              </p:nvSpPr>
              <p:spPr bwMode="auto">
                <a:xfrm>
                  <a:off x="10046425" y="3468005"/>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a:endParaRPr lang="en-US" sz="2040" dirty="0">
                    <a:gradFill>
                      <a:gsLst>
                        <a:gs pos="0">
                          <a:srgbClr val="FFFFFF"/>
                        </a:gs>
                        <a:gs pos="100000">
                          <a:srgbClr val="FFFFFF"/>
                        </a:gs>
                      </a:gsLst>
                      <a:lin ang="5400000" scaled="0"/>
                    </a:gradFill>
                  </a:endParaRPr>
                </a:p>
              </p:txBody>
            </p:sp>
            <p:sp>
              <p:nvSpPr>
                <p:cNvPr id="164"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grpSp>
          <p:grpSp>
            <p:nvGrpSpPr>
              <p:cNvPr id="145" name="Group 144"/>
              <p:cNvGrpSpPr/>
              <p:nvPr/>
            </p:nvGrpSpPr>
            <p:grpSpPr>
              <a:xfrm>
                <a:off x="10176274" y="3555592"/>
                <a:ext cx="994831" cy="753658"/>
                <a:chOff x="-1748541" y="1986635"/>
                <a:chExt cx="1206735" cy="914192"/>
              </a:xfrm>
            </p:grpSpPr>
            <p:sp>
              <p:nvSpPr>
                <p:cNvPr id="146" name="Rectangle 35"/>
                <p:cNvSpPr>
                  <a:spLocks noChangeArrowheads="1"/>
                </p:cNvSpPr>
                <p:nvPr/>
              </p:nvSpPr>
              <p:spPr bwMode="auto">
                <a:xfrm>
                  <a:off x="-1318870" y="2263178"/>
                  <a:ext cx="50281" cy="21483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47" name="Rectangle 36"/>
                <p:cNvSpPr>
                  <a:spLocks noChangeArrowheads="1"/>
                </p:cNvSpPr>
                <p:nvPr/>
              </p:nvSpPr>
              <p:spPr bwMode="auto">
                <a:xfrm>
                  <a:off x="-1538277" y="2564861"/>
                  <a:ext cx="25368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48" name="Rectangle 37"/>
                <p:cNvSpPr>
                  <a:spLocks noChangeArrowheads="1"/>
                </p:cNvSpPr>
                <p:nvPr/>
              </p:nvSpPr>
              <p:spPr bwMode="auto">
                <a:xfrm>
                  <a:off x="-1602270" y="2564861"/>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49" name="Rectangle 38"/>
                <p:cNvSpPr>
                  <a:spLocks noChangeArrowheads="1"/>
                </p:cNvSpPr>
                <p:nvPr/>
              </p:nvSpPr>
              <p:spPr bwMode="auto">
                <a:xfrm>
                  <a:off x="-1538277" y="2647139"/>
                  <a:ext cx="27425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0" name="Rectangle 39"/>
                <p:cNvSpPr>
                  <a:spLocks noChangeArrowheads="1"/>
                </p:cNvSpPr>
                <p:nvPr/>
              </p:nvSpPr>
              <p:spPr bwMode="auto">
                <a:xfrm>
                  <a:off x="-1602270" y="2647139"/>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1" name="Rectangle 40"/>
                <p:cNvSpPr>
                  <a:spLocks noChangeArrowheads="1"/>
                </p:cNvSpPr>
                <p:nvPr/>
              </p:nvSpPr>
              <p:spPr bwMode="auto">
                <a:xfrm>
                  <a:off x="-1538277" y="2724845"/>
                  <a:ext cx="20340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2" name="Rectangle 41"/>
                <p:cNvSpPr>
                  <a:spLocks noChangeArrowheads="1"/>
                </p:cNvSpPr>
                <p:nvPr/>
              </p:nvSpPr>
              <p:spPr bwMode="auto">
                <a:xfrm>
                  <a:off x="-1602270" y="2724845"/>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3" name="Rectangle 42"/>
                <p:cNvSpPr>
                  <a:spLocks noChangeArrowheads="1"/>
                </p:cNvSpPr>
                <p:nvPr/>
              </p:nvSpPr>
              <p:spPr bwMode="auto">
                <a:xfrm>
                  <a:off x="-1389720" y="2423162"/>
                  <a:ext cx="50281" cy="54852"/>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4" name="Rectangle 43"/>
                <p:cNvSpPr>
                  <a:spLocks noChangeArrowheads="1"/>
                </p:cNvSpPr>
                <p:nvPr/>
              </p:nvSpPr>
              <p:spPr bwMode="auto">
                <a:xfrm>
                  <a:off x="-1460570" y="2329457"/>
                  <a:ext cx="50281" cy="148556"/>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5" name="Rectangle 44"/>
                <p:cNvSpPr>
                  <a:spLocks noChangeArrowheads="1"/>
                </p:cNvSpPr>
                <p:nvPr/>
              </p:nvSpPr>
              <p:spPr bwMode="auto">
                <a:xfrm>
                  <a:off x="-1533706" y="2290604"/>
                  <a:ext cx="50281" cy="18740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6" name="Rectangle 45"/>
                <p:cNvSpPr>
                  <a:spLocks noChangeArrowheads="1"/>
                </p:cNvSpPr>
                <p:nvPr/>
              </p:nvSpPr>
              <p:spPr bwMode="auto">
                <a:xfrm>
                  <a:off x="-1604556" y="2361454"/>
                  <a:ext cx="50281" cy="116559"/>
                </a:xfrm>
                <a:prstGeom prst="rect">
                  <a:avLst/>
                </a:prstGeom>
                <a:solidFill>
                  <a:schemeClr val="accent4">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7"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8"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59"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60"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61"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162"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grpSp>
        </p:grpSp>
        <p:pic>
          <p:nvPicPr>
            <p:cNvPr id="143" name="Picture 142"/>
            <p:cNvPicPr>
              <a:picLocks noChangeAspect="1"/>
            </p:cNvPicPr>
            <p:nvPr/>
          </p:nvPicPr>
          <p:blipFill>
            <a:blip r:embed="rId7"/>
            <a:stretch>
              <a:fillRect/>
            </a:stretch>
          </p:blipFill>
          <p:spPr>
            <a:xfrm>
              <a:off x="9560806" y="4874713"/>
              <a:ext cx="2380807" cy="1352933"/>
            </a:xfrm>
            <a:prstGeom prst="rect">
              <a:avLst/>
            </a:prstGeom>
          </p:spPr>
        </p:pic>
      </p:grpSp>
      <p:grpSp>
        <p:nvGrpSpPr>
          <p:cNvPr id="165" name="Group 164"/>
          <p:cNvGrpSpPr/>
          <p:nvPr/>
        </p:nvGrpSpPr>
        <p:grpSpPr>
          <a:xfrm rot="21269447">
            <a:off x="9598738" y="5662594"/>
            <a:ext cx="1184258" cy="568635"/>
            <a:chOff x="8647291" y="5765552"/>
            <a:chExt cx="1138479" cy="546654"/>
          </a:xfrm>
        </p:grpSpPr>
        <p:cxnSp>
          <p:nvCxnSpPr>
            <p:cNvPr id="166" name="Curved Connector 165"/>
            <p:cNvCxnSpPr/>
            <p:nvPr/>
          </p:nvCxnSpPr>
          <p:spPr>
            <a:xfrm>
              <a:off x="8647291" y="6012124"/>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p:nvPr/>
          </p:nvCxnSpPr>
          <p:spPr>
            <a:xfrm>
              <a:off x="8724023" y="5893490"/>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Curved Connector 167"/>
            <p:cNvCxnSpPr/>
            <p:nvPr/>
          </p:nvCxnSpPr>
          <p:spPr>
            <a:xfrm>
              <a:off x="8789686" y="5765552"/>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9" name="Freeform 95"/>
          <p:cNvSpPr>
            <a:spLocks/>
          </p:cNvSpPr>
          <p:nvPr/>
        </p:nvSpPr>
        <p:spPr bwMode="auto">
          <a:xfrm>
            <a:off x="6866280" y="4485387"/>
            <a:ext cx="3230568" cy="2123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71B1D1"/>
          </a:solidFill>
          <a:ln>
            <a:noFill/>
          </a:ln>
          <a:extLst/>
        </p:spPr>
        <p:txBody>
          <a:bodyPr vert="horz" wrap="square" lIns="95117" tIns="47558" rIns="95117" bIns="47558" numCol="1" anchor="t" anchorCtr="0" compatLnSpc="1">
            <a:prstTxWarp prst="textNoShape">
              <a:avLst/>
            </a:prstTxWarp>
          </a:bodyPr>
          <a:lstStyle/>
          <a:p>
            <a:endParaRPr lang="en-US" sz="2497">
              <a:solidFill>
                <a:srgbClr val="000000"/>
              </a:solidFill>
            </a:endParaRPr>
          </a:p>
        </p:txBody>
      </p:sp>
      <p:grpSp>
        <p:nvGrpSpPr>
          <p:cNvPr id="170" name="Group 169"/>
          <p:cNvGrpSpPr/>
          <p:nvPr/>
        </p:nvGrpSpPr>
        <p:grpSpPr>
          <a:xfrm rot="21262430">
            <a:off x="5973905" y="5468577"/>
            <a:ext cx="1184258" cy="568635"/>
            <a:chOff x="5535537" y="5228214"/>
            <a:chExt cx="1138479" cy="546654"/>
          </a:xfrm>
        </p:grpSpPr>
        <p:cxnSp>
          <p:nvCxnSpPr>
            <p:cNvPr id="171" name="Curved Connector 170"/>
            <p:cNvCxnSpPr/>
            <p:nvPr/>
          </p:nvCxnSpPr>
          <p:spPr>
            <a:xfrm>
              <a:off x="5535537" y="5474786"/>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2" name="Curved Connector 171"/>
            <p:cNvCxnSpPr/>
            <p:nvPr/>
          </p:nvCxnSpPr>
          <p:spPr>
            <a:xfrm>
              <a:off x="5612269" y="5356152"/>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3" name="Curved Connector 172"/>
            <p:cNvCxnSpPr/>
            <p:nvPr/>
          </p:nvCxnSpPr>
          <p:spPr>
            <a:xfrm>
              <a:off x="5677932" y="5228214"/>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7642479" y="5008948"/>
            <a:ext cx="1505874" cy="1391293"/>
            <a:chOff x="6540327" y="2376796"/>
            <a:chExt cx="977428" cy="1206620"/>
          </a:xfrm>
        </p:grpSpPr>
        <p:sp>
          <p:nvSpPr>
            <p:cNvPr id="175" name="Rectangle 174"/>
            <p:cNvSpPr/>
            <p:nvPr/>
          </p:nvSpPr>
          <p:spPr bwMode="auto">
            <a:xfrm>
              <a:off x="6540327" y="2376796"/>
              <a:ext cx="977428" cy="1010735"/>
            </a:xfrm>
            <a:prstGeom prst="rect">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3" rIns="0" bIns="0" numCol="1" spcCol="0" rtlCol="0" fromWordArt="0" anchor="t" anchorCtr="0" forceAA="0" compatLnSpc="1">
              <a:prstTxWarp prst="textNoShape">
                <a:avLst/>
              </a:prstTxWarp>
              <a:noAutofit/>
            </a:bodyPr>
            <a:lstStyle/>
            <a:p>
              <a:pPr algn="ctr" defTabSz="950846">
                <a:lnSpc>
                  <a:spcPct val="90000"/>
                </a:lnSpc>
              </a:pPr>
              <a:r>
                <a:rPr lang="en-US" sz="2497"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176" name="Picture 175"/>
            <p:cNvPicPr/>
            <p:nvPr/>
          </p:nvPicPr>
          <p:blipFill rotWithShape="1">
            <a:blip r:embed="rId8"/>
            <a:srcRect t="19808" r="74054" b="15692"/>
            <a:stretch/>
          </p:blipFill>
          <p:spPr>
            <a:xfrm>
              <a:off x="6780252" y="3074394"/>
              <a:ext cx="492997" cy="509022"/>
            </a:xfrm>
            <a:prstGeom prst="rect">
              <a:avLst/>
            </a:prstGeom>
            <a:solidFill>
              <a:srgbClr val="FF0000"/>
            </a:solidFill>
          </p:spPr>
        </p:pic>
      </p:grpSp>
    </p:spTree>
    <p:extLst>
      <p:ext uri="{BB962C8B-B14F-4D97-AF65-F5344CB8AC3E}">
        <p14:creationId xmlns:p14="http://schemas.microsoft.com/office/powerpoint/2010/main" val="359017202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275481" y="295276"/>
            <a:ext cx="11887878" cy="762797"/>
          </a:xfrm>
        </p:spPr>
        <p:txBody>
          <a:bodyPr/>
          <a:lstStyle/>
          <a:p>
            <a:r>
              <a:rPr lang="en-US" sz="5303" dirty="0"/>
              <a:t>Azure Data Factory</a:t>
            </a:r>
          </a:p>
        </p:txBody>
      </p:sp>
      <p:sp>
        <p:nvSpPr>
          <p:cNvPr id="24" name="Rectangle 5"/>
          <p:cNvSpPr/>
          <p:nvPr/>
        </p:nvSpPr>
        <p:spPr>
          <a:xfrm>
            <a:off x="406260" y="1912700"/>
            <a:ext cx="3341281" cy="4416232"/>
          </a:xfrm>
          <a:prstGeom prst="rect">
            <a:avLst/>
          </a:prstGeom>
          <a:noFill/>
        </p:spPr>
        <p:txBody>
          <a:bodyPr wrap="square">
            <a:spAutoFit/>
          </a:bodyPr>
          <a:lstStyle/>
          <a:p>
            <a:r>
              <a:rPr lang="en-US" sz="1836" dirty="0">
                <a:solidFill>
                  <a:srgbClr val="505050"/>
                </a:solidFill>
              </a:rPr>
              <a:t>Connect to relational or non-relational data that is on-premises or in the cloud</a:t>
            </a:r>
          </a:p>
          <a:p>
            <a:endParaRPr lang="en-US" sz="1836" dirty="0">
              <a:solidFill>
                <a:srgbClr val="505050"/>
              </a:solidFill>
            </a:endParaRPr>
          </a:p>
          <a:p>
            <a:r>
              <a:rPr lang="en-US" sz="1836" dirty="0">
                <a:solidFill>
                  <a:srgbClr val="505050"/>
                </a:solidFill>
              </a:rPr>
              <a:t>Orchestrate data movement &amp; data processing</a:t>
            </a:r>
          </a:p>
          <a:p>
            <a:endParaRPr lang="en-US" sz="1836" dirty="0">
              <a:solidFill>
                <a:srgbClr val="505050"/>
              </a:solidFill>
            </a:endParaRPr>
          </a:p>
          <a:p>
            <a:r>
              <a:rPr lang="en-US" sz="1836" dirty="0">
                <a:solidFill>
                  <a:srgbClr val="505050"/>
                </a:solidFill>
              </a:rPr>
              <a:t>Publish to Power BI users as a searchable data view</a:t>
            </a:r>
          </a:p>
          <a:p>
            <a:endParaRPr lang="en-US" sz="1836" dirty="0">
              <a:solidFill>
                <a:srgbClr val="505050"/>
              </a:solidFill>
            </a:endParaRPr>
          </a:p>
          <a:p>
            <a:r>
              <a:rPr lang="en-US" sz="1836" dirty="0">
                <a:solidFill>
                  <a:srgbClr val="505050"/>
                </a:solidFill>
              </a:rPr>
              <a:t>Operationalize (schedule, manage, debug) workflows</a:t>
            </a:r>
          </a:p>
          <a:p>
            <a:endParaRPr lang="en-US" sz="1836" dirty="0">
              <a:solidFill>
                <a:srgbClr val="505050"/>
              </a:solidFill>
            </a:endParaRPr>
          </a:p>
          <a:p>
            <a:r>
              <a:rPr lang="en-US" sz="1836" dirty="0">
                <a:solidFill>
                  <a:srgbClr val="505050"/>
                </a:solidFill>
              </a:rPr>
              <a:t>Lifecycle management, monitoring</a:t>
            </a:r>
          </a:p>
        </p:txBody>
      </p:sp>
      <p:sp>
        <p:nvSpPr>
          <p:cNvPr id="12" name="Rectangle 11"/>
          <p:cNvSpPr/>
          <p:nvPr/>
        </p:nvSpPr>
        <p:spPr>
          <a:xfrm>
            <a:off x="369132" y="1188601"/>
            <a:ext cx="11532192" cy="411149"/>
          </a:xfrm>
          <a:prstGeom prst="rect">
            <a:avLst/>
          </a:prstGeom>
        </p:spPr>
        <p:txBody>
          <a:bodyPr wrap="square">
            <a:spAutoFit/>
          </a:bodyPr>
          <a:lstStyle/>
          <a:p>
            <a:pPr defTabSz="913886" fontAlgn="base">
              <a:lnSpc>
                <a:spcPct val="90000"/>
              </a:lnSpc>
              <a:spcBef>
                <a:spcPts val="1199"/>
              </a:spcBef>
            </a:pPr>
            <a:r>
              <a:rPr lang="en-US" sz="2244" kern="0" dirty="0">
                <a:solidFill>
                  <a:srgbClr val="DC3C00"/>
                </a:solidFill>
                <a:latin typeface="Segoe UI Semilight" panose="020B0402040204020203" pitchFamily="34" charset="0"/>
                <a:ea typeface="Segoe UI" pitchFamily="34" charset="0"/>
                <a:cs typeface="Segoe UI Semilight" panose="020B0402040204020203" pitchFamily="34" charset="0"/>
              </a:rPr>
              <a:t>Orchestrate trusted information production in Azure</a:t>
            </a:r>
          </a:p>
        </p:txBody>
      </p:sp>
      <p:sp>
        <p:nvSpPr>
          <p:cNvPr id="4" name="TextBox 3"/>
          <p:cNvSpPr txBox="1"/>
          <p:nvPr/>
        </p:nvSpPr>
        <p:spPr>
          <a:xfrm>
            <a:off x="8588379" y="6553960"/>
            <a:ext cx="7149959" cy="499107"/>
          </a:xfrm>
          <a:prstGeom prst="rect">
            <a:avLst/>
          </a:prstGeom>
          <a:noFill/>
        </p:spPr>
        <p:txBody>
          <a:bodyPr wrap="square" lIns="186521" tIns="149217" rIns="186521" bIns="149217" rtlCol="0">
            <a:spAutoFit/>
          </a:bodyPr>
          <a:lstStyle/>
          <a:p>
            <a:pPr>
              <a:lnSpc>
                <a:spcPct val="90000"/>
              </a:lnSpc>
            </a:pPr>
            <a:r>
              <a:rPr lang="en-US" sz="1428" dirty="0">
                <a:solidFill>
                  <a:srgbClr val="FFFFFF"/>
                </a:solidFill>
              </a:rPr>
              <a:t>Microsoft Confidential – Under Strict NDA</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679306" y="4846910"/>
            <a:ext cx="9718651" cy="1811254"/>
          </a:xfrm>
          <a:prstGeom prst="rect">
            <a:avLst/>
          </a:prstGeom>
        </p:spPr>
      </p:pic>
      <p:sp>
        <p:nvSpPr>
          <p:cNvPr id="13" name="Footer Placeholder 8"/>
          <p:cNvSpPr>
            <a:spLocks noGrp="1"/>
          </p:cNvSpPr>
          <p:nvPr/>
        </p:nvSpPr>
        <p:spPr>
          <a:xfrm>
            <a:off x="881" y="6716706"/>
            <a:ext cx="10458481" cy="277819"/>
          </a:xfrm>
          <a:prstGeom prst="rect">
            <a:avLst/>
          </a:prstGeom>
          <a:solidFill>
            <a:schemeClr val="bg1"/>
          </a:solidFill>
        </p:spPr>
        <p:txBody>
          <a:bodyPr vert="horz" lIns="93260" tIns="46630" rIns="93260" bIns="46630" rtlCol="0" anchor="b" anchorCtr="0"/>
          <a:lstStyle>
            <a:defPPr>
              <a:defRPr lang="en-US"/>
            </a:defPPr>
            <a:lvl1pPr marL="0" algn="l" defTabSz="912813" rtl="0" eaLnBrk="1" fontAlgn="base" latinLnBrk="0" hangingPunct="1">
              <a:spcBef>
                <a:spcPct val="0"/>
              </a:spcBef>
              <a:spcAft>
                <a:spcPct val="0"/>
              </a:spcAft>
              <a:defRPr lang="en-US" sz="8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pPr>
            <a:r>
              <a:rPr sz="1122" dirty="0">
                <a:gradFill>
                  <a:gsLst>
                    <a:gs pos="2917">
                      <a:srgbClr val="505050"/>
                    </a:gs>
                    <a:gs pos="30000">
                      <a:srgbClr val="505050"/>
                    </a:gs>
                  </a:gsLst>
                  <a:lin ang="5400000" scaled="0"/>
                </a:gradFill>
              </a:rPr>
              <a:t>Microsoft Confidential—Subject to NDA. Preliminary Information.  Dates and capabilities subject to change. Microsoft makes no warranties, express or implied.</a:t>
            </a:r>
          </a:p>
        </p:txBody>
      </p:sp>
      <p:grpSp>
        <p:nvGrpSpPr>
          <p:cNvPr id="10" name="Group 9"/>
          <p:cNvGrpSpPr/>
          <p:nvPr/>
        </p:nvGrpSpPr>
        <p:grpSpPr>
          <a:xfrm>
            <a:off x="4213627" y="1912700"/>
            <a:ext cx="7949733" cy="2202196"/>
            <a:chOff x="2788738" y="4779069"/>
            <a:chExt cx="7794563" cy="2159212"/>
          </a:xfrm>
        </p:grpSpPr>
        <p:sp>
          <p:nvSpPr>
            <p:cNvPr id="11" name="Freeform 106"/>
            <p:cNvSpPr>
              <a:spLocks noEditPoints="1"/>
            </p:cNvSpPr>
            <p:nvPr/>
          </p:nvSpPr>
          <p:spPr bwMode="auto">
            <a:xfrm rot="291151">
              <a:off x="2896850" y="5362834"/>
              <a:ext cx="490609" cy="509955"/>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0C0"/>
            </a:solidFill>
            <a:ln>
              <a:noFill/>
            </a:ln>
            <a:extLst/>
          </p:spPr>
          <p:txBody>
            <a:bodyPr vert="horz" wrap="square" lIns="93247" tIns="46623" rIns="93247" bIns="46623" numCol="1" anchor="b" anchorCtr="0" compatLnSpc="1">
              <a:prstTxWarp prst="textNoShape">
                <a:avLst/>
              </a:prstTxWarp>
            </a:bodyPr>
            <a:lstStyle/>
            <a:p>
              <a:pPr defTabSz="951066"/>
              <a:r>
                <a:rPr lang="en-US" sz="1224" dirty="0">
                  <a:solidFill>
                    <a:srgbClr val="FFFFFF"/>
                  </a:solidFill>
                </a:rPr>
                <a:t>No SQL</a:t>
              </a:r>
            </a:p>
          </p:txBody>
        </p:sp>
        <p:sp>
          <p:nvSpPr>
            <p:cNvPr id="15" name="Rectangle 14"/>
            <p:cNvSpPr/>
            <p:nvPr/>
          </p:nvSpPr>
          <p:spPr bwMode="auto">
            <a:xfrm flipH="1">
              <a:off x="2938773" y="6596312"/>
              <a:ext cx="46629" cy="24343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616423" y="5796274"/>
              <a:ext cx="400882" cy="4662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rot="749691">
              <a:off x="2788738" y="5709651"/>
              <a:ext cx="2096297" cy="1022734"/>
              <a:chOff x="4181636" y="4451168"/>
              <a:chExt cx="3370987" cy="1545995"/>
            </a:xfrm>
          </p:grpSpPr>
          <p:sp>
            <p:nvSpPr>
              <p:cNvPr id="112" name="Oval 111"/>
              <p:cNvSpPr/>
              <p:nvPr/>
            </p:nvSpPr>
            <p:spPr bwMode="auto">
              <a:xfrm>
                <a:off x="6999122" y="4451168"/>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351107" y="5612512"/>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113"/>
              <p:cNvSpPr/>
              <p:nvPr/>
            </p:nvSpPr>
            <p:spPr bwMode="auto">
              <a:xfrm rot="20061992">
                <a:off x="4181636" y="5001302"/>
                <a:ext cx="3370987" cy="438468"/>
              </a:xfrm>
              <a:prstGeom prst="roundRect">
                <a:avLst>
                  <a:gd name="adj" fmla="val 50000"/>
                </a:avLst>
              </a:prstGeom>
              <a:noFill/>
              <a:ln w="571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416829" y="5678235"/>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7064846" y="4516889"/>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Freeform 106"/>
            <p:cNvSpPr>
              <a:spLocks noEditPoints="1"/>
            </p:cNvSpPr>
            <p:nvPr/>
          </p:nvSpPr>
          <p:spPr bwMode="auto">
            <a:xfrm rot="20740789">
              <a:off x="2857389" y="5832692"/>
              <a:ext cx="420057" cy="463728"/>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51066"/>
              <a:r>
                <a:rPr lang="en-US" sz="1456" dirty="0">
                  <a:solidFill>
                    <a:srgbClr val="FFFFFF"/>
                  </a:solidFill>
                </a:rPr>
                <a:t>DB</a:t>
              </a:r>
            </a:p>
          </p:txBody>
        </p:sp>
        <p:sp>
          <p:nvSpPr>
            <p:cNvPr id="19" name="Freeform 106"/>
            <p:cNvSpPr>
              <a:spLocks noEditPoints="1"/>
            </p:cNvSpPr>
            <p:nvPr/>
          </p:nvSpPr>
          <p:spPr bwMode="auto">
            <a:xfrm rot="1717901">
              <a:off x="4613732" y="5285654"/>
              <a:ext cx="358430" cy="42202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lumMod val="50000"/>
                <a:lumOff val="50000"/>
              </a:schemeClr>
            </a:solidFill>
            <a:ln>
              <a:noFill/>
            </a:ln>
            <a:extLst/>
          </p:spPr>
          <p:txBody>
            <a:bodyPr vert="horz" wrap="square" lIns="93247" tIns="46623" rIns="93247" bIns="46623" numCol="1" anchor="t" anchorCtr="0" compatLnSpc="1">
              <a:prstTxWarp prst="textNoShape">
                <a:avLst/>
              </a:prstTxWarp>
            </a:bodyPr>
            <a:lstStyle/>
            <a:p>
              <a:pPr defTabSz="951066"/>
              <a:endParaRPr lang="en-US" sz="2497" dirty="0">
                <a:solidFill>
                  <a:srgbClr val="000000"/>
                </a:solidFill>
              </a:endParaRPr>
            </a:p>
          </p:txBody>
        </p:sp>
        <p:grpSp>
          <p:nvGrpSpPr>
            <p:cNvPr id="20" name="Group 19"/>
            <p:cNvGrpSpPr/>
            <p:nvPr/>
          </p:nvGrpSpPr>
          <p:grpSpPr>
            <a:xfrm rot="177030">
              <a:off x="3764797" y="4869670"/>
              <a:ext cx="959865" cy="1065175"/>
              <a:chOff x="5420607" y="3679717"/>
              <a:chExt cx="966788" cy="1144239"/>
            </a:xfrm>
          </p:grpSpPr>
          <p:sp>
            <p:nvSpPr>
              <p:cNvPr id="73" name="Oval 72"/>
              <p:cNvSpPr/>
              <p:nvPr/>
            </p:nvSpPr>
            <p:spPr bwMode="auto">
              <a:xfrm rot="20610055">
                <a:off x="5820844" y="4252662"/>
                <a:ext cx="401175" cy="13514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5420607" y="3679717"/>
                <a:ext cx="966788" cy="1144239"/>
                <a:chOff x="4935499" y="3831862"/>
                <a:chExt cx="966788" cy="1144239"/>
              </a:xfrm>
            </p:grpSpPr>
            <p:grpSp>
              <p:nvGrpSpPr>
                <p:cNvPr id="75" name="Group 74"/>
                <p:cNvGrpSpPr/>
                <p:nvPr/>
              </p:nvGrpSpPr>
              <p:grpSpPr>
                <a:xfrm rot="20627790">
                  <a:off x="5002101" y="4502128"/>
                  <a:ext cx="423651" cy="473973"/>
                  <a:chOff x="10224193" y="2672167"/>
                  <a:chExt cx="267682" cy="328378"/>
                </a:xfrm>
              </p:grpSpPr>
              <p:sp>
                <p:nvSpPr>
                  <p:cNvPr id="107" name="Freeform 32"/>
                  <p:cNvSpPr>
                    <a:spLocks/>
                  </p:cNvSpPr>
                  <p:nvPr/>
                </p:nvSpPr>
                <p:spPr bwMode="auto">
                  <a:xfrm>
                    <a:off x="10272438" y="2807565"/>
                    <a:ext cx="168080" cy="20232"/>
                  </a:xfrm>
                  <a:custGeom>
                    <a:avLst/>
                    <a:gdLst>
                      <a:gd name="T0" fmla="*/ 102 w 108"/>
                      <a:gd name="T1" fmla="*/ 13 h 13"/>
                      <a:gd name="T2" fmla="*/ 8 w 108"/>
                      <a:gd name="T3" fmla="*/ 13 h 13"/>
                      <a:gd name="T4" fmla="*/ 6 w 108"/>
                      <a:gd name="T5" fmla="*/ 13 h 13"/>
                      <a:gd name="T6" fmla="*/ 4 w 108"/>
                      <a:gd name="T7" fmla="*/ 13 h 13"/>
                      <a:gd name="T8" fmla="*/ 0 w 108"/>
                      <a:gd name="T9" fmla="*/ 7 h 13"/>
                      <a:gd name="T10" fmla="*/ 4 w 108"/>
                      <a:gd name="T11" fmla="*/ 3 h 13"/>
                      <a:gd name="T12" fmla="*/ 6 w 108"/>
                      <a:gd name="T13" fmla="*/ 2 h 13"/>
                      <a:gd name="T14" fmla="*/ 8 w 108"/>
                      <a:gd name="T15" fmla="*/ 0 h 13"/>
                      <a:gd name="T16" fmla="*/ 102 w 108"/>
                      <a:gd name="T17" fmla="*/ 0 h 13"/>
                      <a:gd name="T18" fmla="*/ 104 w 108"/>
                      <a:gd name="T19" fmla="*/ 2 h 13"/>
                      <a:gd name="T20" fmla="*/ 106 w 108"/>
                      <a:gd name="T21" fmla="*/ 3 h 13"/>
                      <a:gd name="T22" fmla="*/ 108 w 108"/>
                      <a:gd name="T23" fmla="*/ 7 h 13"/>
                      <a:gd name="T24" fmla="*/ 108 w 108"/>
                      <a:gd name="T25" fmla="*/ 11 h 13"/>
                      <a:gd name="T26" fmla="*/ 106 w 108"/>
                      <a:gd name="T27" fmla="*/ 13 h 13"/>
                      <a:gd name="T28" fmla="*/ 104 w 108"/>
                      <a:gd name="T29" fmla="*/ 13 h 13"/>
                      <a:gd name="T30" fmla="*/ 102 w 10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3">
                        <a:moveTo>
                          <a:pt x="102" y="13"/>
                        </a:moveTo>
                        <a:lnTo>
                          <a:pt x="8" y="13"/>
                        </a:lnTo>
                        <a:lnTo>
                          <a:pt x="6" y="13"/>
                        </a:lnTo>
                        <a:lnTo>
                          <a:pt x="4" y="13"/>
                        </a:lnTo>
                        <a:lnTo>
                          <a:pt x="0" y="7"/>
                        </a:lnTo>
                        <a:lnTo>
                          <a:pt x="4" y="3"/>
                        </a:lnTo>
                        <a:lnTo>
                          <a:pt x="6" y="2"/>
                        </a:lnTo>
                        <a:lnTo>
                          <a:pt x="8" y="0"/>
                        </a:lnTo>
                        <a:lnTo>
                          <a:pt x="102" y="0"/>
                        </a:lnTo>
                        <a:lnTo>
                          <a:pt x="104" y="2"/>
                        </a:lnTo>
                        <a:lnTo>
                          <a:pt x="106" y="3"/>
                        </a:lnTo>
                        <a:lnTo>
                          <a:pt x="108" y="7"/>
                        </a:lnTo>
                        <a:lnTo>
                          <a:pt x="108" y="11"/>
                        </a:lnTo>
                        <a:lnTo>
                          <a:pt x="106" y="13"/>
                        </a:lnTo>
                        <a:lnTo>
                          <a:pt x="104" y="13"/>
                        </a:lnTo>
                        <a:lnTo>
                          <a:pt x="102" y="1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108" name="Freeform 33"/>
                  <p:cNvSpPr>
                    <a:spLocks/>
                  </p:cNvSpPr>
                  <p:nvPr/>
                </p:nvSpPr>
                <p:spPr bwMode="auto">
                  <a:xfrm>
                    <a:off x="10339359" y="2760876"/>
                    <a:ext cx="101160" cy="23345"/>
                  </a:xfrm>
                  <a:custGeom>
                    <a:avLst/>
                    <a:gdLst>
                      <a:gd name="T0" fmla="*/ 59 w 65"/>
                      <a:gd name="T1" fmla="*/ 15 h 15"/>
                      <a:gd name="T2" fmla="*/ 7 w 65"/>
                      <a:gd name="T3" fmla="*/ 15 h 15"/>
                      <a:gd name="T4" fmla="*/ 4 w 65"/>
                      <a:gd name="T5" fmla="*/ 13 h 15"/>
                      <a:gd name="T6" fmla="*/ 2 w 65"/>
                      <a:gd name="T7" fmla="*/ 13 h 15"/>
                      <a:gd name="T8" fmla="*/ 0 w 65"/>
                      <a:gd name="T9" fmla="*/ 9 h 15"/>
                      <a:gd name="T10" fmla="*/ 0 w 65"/>
                      <a:gd name="T11" fmla="*/ 8 h 15"/>
                      <a:gd name="T12" fmla="*/ 0 w 65"/>
                      <a:gd name="T13" fmla="*/ 4 h 15"/>
                      <a:gd name="T14" fmla="*/ 2 w 65"/>
                      <a:gd name="T15" fmla="*/ 2 h 15"/>
                      <a:gd name="T16" fmla="*/ 7 w 65"/>
                      <a:gd name="T17" fmla="*/ 0 h 15"/>
                      <a:gd name="T18" fmla="*/ 59 w 65"/>
                      <a:gd name="T19" fmla="*/ 0 h 15"/>
                      <a:gd name="T20" fmla="*/ 61 w 65"/>
                      <a:gd name="T21" fmla="*/ 0 h 15"/>
                      <a:gd name="T22" fmla="*/ 63 w 65"/>
                      <a:gd name="T23" fmla="*/ 2 h 15"/>
                      <a:gd name="T24" fmla="*/ 65 w 65"/>
                      <a:gd name="T25" fmla="*/ 4 h 15"/>
                      <a:gd name="T26" fmla="*/ 65 w 65"/>
                      <a:gd name="T27" fmla="*/ 8 h 15"/>
                      <a:gd name="T28" fmla="*/ 65 w 65"/>
                      <a:gd name="T29" fmla="*/ 9 h 15"/>
                      <a:gd name="T30" fmla="*/ 63 w 65"/>
                      <a:gd name="T31" fmla="*/ 13 h 15"/>
                      <a:gd name="T32" fmla="*/ 61 w 65"/>
                      <a:gd name="T33" fmla="*/ 13 h 15"/>
                      <a:gd name="T34" fmla="*/ 59 w 65"/>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15">
                        <a:moveTo>
                          <a:pt x="59" y="15"/>
                        </a:moveTo>
                        <a:lnTo>
                          <a:pt x="7" y="15"/>
                        </a:lnTo>
                        <a:lnTo>
                          <a:pt x="4" y="13"/>
                        </a:lnTo>
                        <a:lnTo>
                          <a:pt x="2" y="13"/>
                        </a:lnTo>
                        <a:lnTo>
                          <a:pt x="0" y="9"/>
                        </a:lnTo>
                        <a:lnTo>
                          <a:pt x="0" y="8"/>
                        </a:lnTo>
                        <a:lnTo>
                          <a:pt x="0" y="4"/>
                        </a:lnTo>
                        <a:lnTo>
                          <a:pt x="2" y="2"/>
                        </a:lnTo>
                        <a:lnTo>
                          <a:pt x="7" y="0"/>
                        </a:lnTo>
                        <a:lnTo>
                          <a:pt x="59" y="0"/>
                        </a:lnTo>
                        <a:lnTo>
                          <a:pt x="61" y="0"/>
                        </a:lnTo>
                        <a:lnTo>
                          <a:pt x="63" y="2"/>
                        </a:lnTo>
                        <a:lnTo>
                          <a:pt x="65" y="4"/>
                        </a:lnTo>
                        <a:lnTo>
                          <a:pt x="65" y="8"/>
                        </a:lnTo>
                        <a:lnTo>
                          <a:pt x="65" y="9"/>
                        </a:lnTo>
                        <a:lnTo>
                          <a:pt x="63" y="13"/>
                        </a:lnTo>
                        <a:lnTo>
                          <a:pt x="61" y="13"/>
                        </a:lnTo>
                        <a:lnTo>
                          <a:pt x="59"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109" name="Freeform 34"/>
                  <p:cNvSpPr>
                    <a:spLocks/>
                  </p:cNvSpPr>
                  <p:nvPr/>
                </p:nvSpPr>
                <p:spPr bwMode="auto">
                  <a:xfrm>
                    <a:off x="10272438" y="2852697"/>
                    <a:ext cx="168080" cy="23345"/>
                  </a:xfrm>
                  <a:custGeom>
                    <a:avLst/>
                    <a:gdLst>
                      <a:gd name="T0" fmla="*/ 102 w 108"/>
                      <a:gd name="T1" fmla="*/ 15 h 15"/>
                      <a:gd name="T2" fmla="*/ 8 w 108"/>
                      <a:gd name="T3" fmla="*/ 15 h 15"/>
                      <a:gd name="T4" fmla="*/ 6 w 108"/>
                      <a:gd name="T5" fmla="*/ 13 h 15"/>
                      <a:gd name="T6" fmla="*/ 4 w 108"/>
                      <a:gd name="T7" fmla="*/ 11 h 15"/>
                      <a:gd name="T8" fmla="*/ 0 w 108"/>
                      <a:gd name="T9" fmla="*/ 8 h 15"/>
                      <a:gd name="T10" fmla="*/ 4 w 108"/>
                      <a:gd name="T11" fmla="*/ 2 h 15"/>
                      <a:gd name="T12" fmla="*/ 6 w 108"/>
                      <a:gd name="T13" fmla="*/ 0 h 15"/>
                      <a:gd name="T14" fmla="*/ 8 w 108"/>
                      <a:gd name="T15" fmla="*/ 0 h 15"/>
                      <a:gd name="T16" fmla="*/ 102 w 108"/>
                      <a:gd name="T17" fmla="*/ 0 h 15"/>
                      <a:gd name="T18" fmla="*/ 104 w 108"/>
                      <a:gd name="T19" fmla="*/ 0 h 15"/>
                      <a:gd name="T20" fmla="*/ 106 w 108"/>
                      <a:gd name="T21" fmla="*/ 2 h 15"/>
                      <a:gd name="T22" fmla="*/ 108 w 108"/>
                      <a:gd name="T23" fmla="*/ 4 h 15"/>
                      <a:gd name="T24" fmla="*/ 108 w 108"/>
                      <a:gd name="T25" fmla="*/ 8 h 15"/>
                      <a:gd name="T26" fmla="*/ 106 w 108"/>
                      <a:gd name="T27" fmla="*/ 11 h 15"/>
                      <a:gd name="T28" fmla="*/ 104 w 108"/>
                      <a:gd name="T29" fmla="*/ 13 h 15"/>
                      <a:gd name="T30" fmla="*/ 102 w 108"/>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
                        <a:moveTo>
                          <a:pt x="102" y="15"/>
                        </a:moveTo>
                        <a:lnTo>
                          <a:pt x="8" y="15"/>
                        </a:lnTo>
                        <a:lnTo>
                          <a:pt x="6" y="13"/>
                        </a:lnTo>
                        <a:lnTo>
                          <a:pt x="4" y="11"/>
                        </a:lnTo>
                        <a:lnTo>
                          <a:pt x="0" y="8"/>
                        </a:lnTo>
                        <a:lnTo>
                          <a:pt x="4" y="2"/>
                        </a:lnTo>
                        <a:lnTo>
                          <a:pt x="6" y="0"/>
                        </a:lnTo>
                        <a:lnTo>
                          <a:pt x="8" y="0"/>
                        </a:lnTo>
                        <a:lnTo>
                          <a:pt x="102" y="0"/>
                        </a:lnTo>
                        <a:lnTo>
                          <a:pt x="104" y="0"/>
                        </a:lnTo>
                        <a:lnTo>
                          <a:pt x="106" y="2"/>
                        </a:lnTo>
                        <a:lnTo>
                          <a:pt x="108" y="4"/>
                        </a:lnTo>
                        <a:lnTo>
                          <a:pt x="108" y="8"/>
                        </a:lnTo>
                        <a:lnTo>
                          <a:pt x="106" y="11"/>
                        </a:lnTo>
                        <a:lnTo>
                          <a:pt x="104" y="13"/>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110" name="Freeform 35"/>
                  <p:cNvSpPr>
                    <a:spLocks/>
                  </p:cNvSpPr>
                  <p:nvPr/>
                </p:nvSpPr>
                <p:spPr bwMode="auto">
                  <a:xfrm>
                    <a:off x="10272438" y="2899386"/>
                    <a:ext cx="168080" cy="23345"/>
                  </a:xfrm>
                  <a:custGeom>
                    <a:avLst/>
                    <a:gdLst>
                      <a:gd name="T0" fmla="*/ 102 w 108"/>
                      <a:gd name="T1" fmla="*/ 15 h 15"/>
                      <a:gd name="T2" fmla="*/ 8 w 108"/>
                      <a:gd name="T3" fmla="*/ 15 h 15"/>
                      <a:gd name="T4" fmla="*/ 6 w 108"/>
                      <a:gd name="T5" fmla="*/ 15 h 15"/>
                      <a:gd name="T6" fmla="*/ 4 w 108"/>
                      <a:gd name="T7" fmla="*/ 13 h 15"/>
                      <a:gd name="T8" fmla="*/ 2 w 108"/>
                      <a:gd name="T9" fmla="*/ 11 h 15"/>
                      <a:gd name="T10" fmla="*/ 0 w 108"/>
                      <a:gd name="T11" fmla="*/ 7 h 15"/>
                      <a:gd name="T12" fmla="*/ 4 w 108"/>
                      <a:gd name="T13" fmla="*/ 2 h 15"/>
                      <a:gd name="T14" fmla="*/ 6 w 108"/>
                      <a:gd name="T15" fmla="*/ 2 h 15"/>
                      <a:gd name="T16" fmla="*/ 8 w 108"/>
                      <a:gd name="T17" fmla="*/ 0 h 15"/>
                      <a:gd name="T18" fmla="*/ 102 w 108"/>
                      <a:gd name="T19" fmla="*/ 0 h 15"/>
                      <a:gd name="T20" fmla="*/ 104 w 108"/>
                      <a:gd name="T21" fmla="*/ 2 h 15"/>
                      <a:gd name="T22" fmla="*/ 106 w 108"/>
                      <a:gd name="T23" fmla="*/ 2 h 15"/>
                      <a:gd name="T24" fmla="*/ 108 w 108"/>
                      <a:gd name="T25" fmla="*/ 6 h 15"/>
                      <a:gd name="T26" fmla="*/ 108 w 108"/>
                      <a:gd name="T27" fmla="*/ 7 h 15"/>
                      <a:gd name="T28" fmla="*/ 108 w 108"/>
                      <a:gd name="T29" fmla="*/ 11 h 15"/>
                      <a:gd name="T30" fmla="*/ 106 w 108"/>
                      <a:gd name="T31" fmla="*/ 13 h 15"/>
                      <a:gd name="T32" fmla="*/ 104 w 108"/>
                      <a:gd name="T33" fmla="*/ 15 h 15"/>
                      <a:gd name="T34" fmla="*/ 102 w 10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5">
                        <a:moveTo>
                          <a:pt x="102" y="15"/>
                        </a:moveTo>
                        <a:lnTo>
                          <a:pt x="8" y="15"/>
                        </a:lnTo>
                        <a:lnTo>
                          <a:pt x="6" y="15"/>
                        </a:lnTo>
                        <a:lnTo>
                          <a:pt x="4" y="13"/>
                        </a:lnTo>
                        <a:lnTo>
                          <a:pt x="2" y="11"/>
                        </a:lnTo>
                        <a:lnTo>
                          <a:pt x="0" y="7"/>
                        </a:lnTo>
                        <a:lnTo>
                          <a:pt x="4" y="2"/>
                        </a:lnTo>
                        <a:lnTo>
                          <a:pt x="6" y="2"/>
                        </a:lnTo>
                        <a:lnTo>
                          <a:pt x="8" y="0"/>
                        </a:lnTo>
                        <a:lnTo>
                          <a:pt x="102" y="0"/>
                        </a:lnTo>
                        <a:lnTo>
                          <a:pt x="104" y="2"/>
                        </a:lnTo>
                        <a:lnTo>
                          <a:pt x="106" y="2"/>
                        </a:lnTo>
                        <a:lnTo>
                          <a:pt x="108" y="6"/>
                        </a:lnTo>
                        <a:lnTo>
                          <a:pt x="108" y="7"/>
                        </a:lnTo>
                        <a:lnTo>
                          <a:pt x="108" y="11"/>
                        </a:lnTo>
                        <a:lnTo>
                          <a:pt x="106" y="13"/>
                        </a:lnTo>
                        <a:lnTo>
                          <a:pt x="104" y="15"/>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111" name="Freeform 36"/>
                  <p:cNvSpPr>
                    <a:spLocks noEditPoints="1"/>
                  </p:cNvSpPr>
                  <p:nvPr/>
                </p:nvSpPr>
                <p:spPr bwMode="auto">
                  <a:xfrm>
                    <a:off x="10224193" y="2672167"/>
                    <a:ext cx="267682" cy="328378"/>
                  </a:xfrm>
                  <a:custGeom>
                    <a:avLst/>
                    <a:gdLst>
                      <a:gd name="T0" fmla="*/ 155 w 172"/>
                      <a:gd name="T1" fmla="*/ 0 h 211"/>
                      <a:gd name="T2" fmla="*/ 55 w 172"/>
                      <a:gd name="T3" fmla="*/ 0 h 211"/>
                      <a:gd name="T4" fmla="*/ 0 w 172"/>
                      <a:gd name="T5" fmla="*/ 52 h 211"/>
                      <a:gd name="T6" fmla="*/ 0 w 172"/>
                      <a:gd name="T7" fmla="*/ 192 h 211"/>
                      <a:gd name="T8" fmla="*/ 0 w 172"/>
                      <a:gd name="T9" fmla="*/ 202 h 211"/>
                      <a:gd name="T10" fmla="*/ 4 w 172"/>
                      <a:gd name="T11" fmla="*/ 207 h 211"/>
                      <a:gd name="T12" fmla="*/ 9 w 172"/>
                      <a:gd name="T13" fmla="*/ 209 h 211"/>
                      <a:gd name="T14" fmla="*/ 16 w 172"/>
                      <a:gd name="T15" fmla="*/ 211 h 211"/>
                      <a:gd name="T16" fmla="*/ 172 w 172"/>
                      <a:gd name="T17" fmla="*/ 211 h 211"/>
                      <a:gd name="T18" fmla="*/ 172 w 172"/>
                      <a:gd name="T19" fmla="*/ 16 h 211"/>
                      <a:gd name="T20" fmla="*/ 170 w 172"/>
                      <a:gd name="T21" fmla="*/ 9 h 211"/>
                      <a:gd name="T22" fmla="*/ 166 w 172"/>
                      <a:gd name="T23" fmla="*/ 3 h 211"/>
                      <a:gd name="T24" fmla="*/ 163 w 172"/>
                      <a:gd name="T25" fmla="*/ 2 h 211"/>
                      <a:gd name="T26" fmla="*/ 155 w 172"/>
                      <a:gd name="T27" fmla="*/ 0 h 211"/>
                      <a:gd name="T28" fmla="*/ 159 w 172"/>
                      <a:gd name="T29" fmla="*/ 196 h 211"/>
                      <a:gd name="T30" fmla="*/ 22 w 172"/>
                      <a:gd name="T31" fmla="*/ 196 h 211"/>
                      <a:gd name="T32" fmla="*/ 20 w 172"/>
                      <a:gd name="T33" fmla="*/ 196 h 211"/>
                      <a:gd name="T34" fmla="*/ 16 w 172"/>
                      <a:gd name="T35" fmla="*/ 194 h 211"/>
                      <a:gd name="T36" fmla="*/ 13 w 172"/>
                      <a:gd name="T37" fmla="*/ 190 h 211"/>
                      <a:gd name="T38" fmla="*/ 13 w 172"/>
                      <a:gd name="T39" fmla="*/ 187 h 211"/>
                      <a:gd name="T40" fmla="*/ 13 w 172"/>
                      <a:gd name="T41" fmla="*/ 61 h 211"/>
                      <a:gd name="T42" fmla="*/ 46 w 172"/>
                      <a:gd name="T43" fmla="*/ 61 h 211"/>
                      <a:gd name="T44" fmla="*/ 52 w 172"/>
                      <a:gd name="T45" fmla="*/ 61 h 211"/>
                      <a:gd name="T46" fmla="*/ 57 w 172"/>
                      <a:gd name="T47" fmla="*/ 57 h 211"/>
                      <a:gd name="T48" fmla="*/ 59 w 172"/>
                      <a:gd name="T49" fmla="*/ 52 h 211"/>
                      <a:gd name="T50" fmla="*/ 61 w 172"/>
                      <a:gd name="T51" fmla="*/ 44 h 211"/>
                      <a:gd name="T52" fmla="*/ 61 w 172"/>
                      <a:gd name="T53" fmla="*/ 13 h 211"/>
                      <a:gd name="T54" fmla="*/ 150 w 172"/>
                      <a:gd name="T55" fmla="*/ 13 h 211"/>
                      <a:gd name="T56" fmla="*/ 151 w 172"/>
                      <a:gd name="T57" fmla="*/ 13 h 211"/>
                      <a:gd name="T58" fmla="*/ 155 w 172"/>
                      <a:gd name="T59" fmla="*/ 15 h 211"/>
                      <a:gd name="T60" fmla="*/ 159 w 172"/>
                      <a:gd name="T61" fmla="*/ 20 h 211"/>
                      <a:gd name="T62" fmla="*/ 159 w 172"/>
                      <a:gd name="T63" fmla="*/ 24 h 211"/>
                      <a:gd name="T64" fmla="*/ 159 w 172"/>
                      <a:gd name="T65" fmla="*/ 19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11">
                        <a:moveTo>
                          <a:pt x="155" y="0"/>
                        </a:moveTo>
                        <a:lnTo>
                          <a:pt x="55" y="0"/>
                        </a:lnTo>
                        <a:lnTo>
                          <a:pt x="0" y="52"/>
                        </a:lnTo>
                        <a:lnTo>
                          <a:pt x="0" y="192"/>
                        </a:lnTo>
                        <a:lnTo>
                          <a:pt x="0" y="202"/>
                        </a:lnTo>
                        <a:lnTo>
                          <a:pt x="4" y="207"/>
                        </a:lnTo>
                        <a:lnTo>
                          <a:pt x="9" y="209"/>
                        </a:lnTo>
                        <a:lnTo>
                          <a:pt x="16" y="211"/>
                        </a:lnTo>
                        <a:lnTo>
                          <a:pt x="172" y="211"/>
                        </a:lnTo>
                        <a:lnTo>
                          <a:pt x="172" y="16"/>
                        </a:lnTo>
                        <a:lnTo>
                          <a:pt x="170" y="9"/>
                        </a:lnTo>
                        <a:lnTo>
                          <a:pt x="166" y="3"/>
                        </a:lnTo>
                        <a:lnTo>
                          <a:pt x="163" y="2"/>
                        </a:lnTo>
                        <a:lnTo>
                          <a:pt x="155" y="0"/>
                        </a:lnTo>
                        <a:close/>
                        <a:moveTo>
                          <a:pt x="159" y="196"/>
                        </a:moveTo>
                        <a:lnTo>
                          <a:pt x="22" y="196"/>
                        </a:lnTo>
                        <a:lnTo>
                          <a:pt x="20" y="196"/>
                        </a:lnTo>
                        <a:lnTo>
                          <a:pt x="16" y="194"/>
                        </a:lnTo>
                        <a:lnTo>
                          <a:pt x="13" y="190"/>
                        </a:lnTo>
                        <a:lnTo>
                          <a:pt x="13" y="187"/>
                        </a:lnTo>
                        <a:lnTo>
                          <a:pt x="13" y="61"/>
                        </a:lnTo>
                        <a:lnTo>
                          <a:pt x="46" y="61"/>
                        </a:lnTo>
                        <a:lnTo>
                          <a:pt x="52" y="61"/>
                        </a:lnTo>
                        <a:lnTo>
                          <a:pt x="57" y="57"/>
                        </a:lnTo>
                        <a:lnTo>
                          <a:pt x="59" y="52"/>
                        </a:lnTo>
                        <a:lnTo>
                          <a:pt x="61" y="44"/>
                        </a:lnTo>
                        <a:lnTo>
                          <a:pt x="61" y="13"/>
                        </a:lnTo>
                        <a:lnTo>
                          <a:pt x="150" y="13"/>
                        </a:lnTo>
                        <a:lnTo>
                          <a:pt x="151" y="13"/>
                        </a:lnTo>
                        <a:lnTo>
                          <a:pt x="155" y="15"/>
                        </a:lnTo>
                        <a:lnTo>
                          <a:pt x="159" y="20"/>
                        </a:lnTo>
                        <a:lnTo>
                          <a:pt x="159" y="24"/>
                        </a:lnTo>
                        <a:lnTo>
                          <a:pt x="159" y="19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grpSp>
            <p:sp>
              <p:nvSpPr>
                <p:cNvPr id="76" name="Freeform 106"/>
                <p:cNvSpPr>
                  <a:spLocks noEditPoints="1"/>
                </p:cNvSpPr>
                <p:nvPr/>
              </p:nvSpPr>
              <p:spPr bwMode="auto">
                <a:xfrm rot="20659151">
                  <a:off x="5380609" y="4440371"/>
                  <a:ext cx="382160" cy="44996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0" tIns="0" rIns="0" bIns="0" numCol="1" anchor="ctr" anchorCtr="0" compatLnSpc="1">
                  <a:prstTxWarp prst="textNoShape">
                    <a:avLst/>
                  </a:prstTxWarp>
                </a:bodyPr>
                <a:lstStyle/>
                <a:p>
                  <a:pPr defTabSz="951066"/>
                  <a:r>
                    <a:rPr lang="en-US" sz="1456" dirty="0">
                      <a:solidFill>
                        <a:srgbClr val="FFFFFF"/>
                      </a:solidFill>
                    </a:rPr>
                    <a:t>Blob</a:t>
                  </a:r>
                </a:p>
              </p:txBody>
            </p:sp>
            <p:grpSp>
              <p:nvGrpSpPr>
                <p:cNvPr id="77" name="Group 4"/>
                <p:cNvGrpSpPr>
                  <a:grpSpLocks noChangeAspect="1"/>
                </p:cNvGrpSpPr>
                <p:nvPr/>
              </p:nvGrpSpPr>
              <p:grpSpPr bwMode="auto">
                <a:xfrm rot="20571841">
                  <a:off x="4935499" y="3831862"/>
                  <a:ext cx="966788" cy="541338"/>
                  <a:chOff x="3438" y="2630"/>
                  <a:chExt cx="609" cy="341"/>
                </a:xfrm>
              </p:grpSpPr>
              <p:sp>
                <p:nvSpPr>
                  <p:cNvPr id="78" name="AutoShape 3"/>
                  <p:cNvSpPr>
                    <a:spLocks noChangeAspect="1" noChangeArrowheads="1" noTextEdit="1"/>
                  </p:cNvSpPr>
                  <p:nvPr/>
                </p:nvSpPr>
                <p:spPr bwMode="auto">
                  <a:xfrm>
                    <a:off x="3439" y="2630"/>
                    <a:ext cx="60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79" name="Freeform 5"/>
                  <p:cNvSpPr>
                    <a:spLocks/>
                  </p:cNvSpPr>
                  <p:nvPr/>
                </p:nvSpPr>
                <p:spPr bwMode="auto">
                  <a:xfrm>
                    <a:off x="3438"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0" name="Freeform 6"/>
                  <p:cNvSpPr>
                    <a:spLocks/>
                  </p:cNvSpPr>
                  <p:nvPr/>
                </p:nvSpPr>
                <p:spPr bwMode="auto">
                  <a:xfrm>
                    <a:off x="3438"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1" name="Freeform 7"/>
                  <p:cNvSpPr>
                    <a:spLocks/>
                  </p:cNvSpPr>
                  <p:nvPr/>
                </p:nvSpPr>
                <p:spPr bwMode="auto">
                  <a:xfrm>
                    <a:off x="3438"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2" name="Freeform 8"/>
                  <p:cNvSpPr>
                    <a:spLocks/>
                  </p:cNvSpPr>
                  <p:nvPr/>
                </p:nvSpPr>
                <p:spPr bwMode="auto">
                  <a:xfrm>
                    <a:off x="3486"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3" name="Freeform 9"/>
                  <p:cNvSpPr>
                    <a:spLocks noEditPoints="1"/>
                  </p:cNvSpPr>
                  <p:nvPr/>
                </p:nvSpPr>
                <p:spPr bwMode="auto">
                  <a:xfrm>
                    <a:off x="3475" y="2897"/>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4" name="Freeform 10"/>
                  <p:cNvSpPr>
                    <a:spLocks noEditPoints="1"/>
                  </p:cNvSpPr>
                  <p:nvPr/>
                </p:nvSpPr>
                <p:spPr bwMode="auto">
                  <a:xfrm>
                    <a:off x="3476"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5" name="Freeform 11"/>
                  <p:cNvSpPr>
                    <a:spLocks/>
                  </p:cNvSpPr>
                  <p:nvPr/>
                </p:nvSpPr>
                <p:spPr bwMode="auto">
                  <a:xfrm>
                    <a:off x="3533" y="2898"/>
                    <a:ext cx="26"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6" name="Freeform 12"/>
                  <p:cNvSpPr>
                    <a:spLocks/>
                  </p:cNvSpPr>
                  <p:nvPr/>
                </p:nvSpPr>
                <p:spPr bwMode="auto">
                  <a:xfrm>
                    <a:off x="3533" y="2810"/>
                    <a:ext cx="26" cy="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7" name="Freeform 13"/>
                  <p:cNvSpPr>
                    <a:spLocks/>
                  </p:cNvSpPr>
                  <p:nvPr/>
                </p:nvSpPr>
                <p:spPr bwMode="auto">
                  <a:xfrm>
                    <a:off x="3533"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8" name="Freeform 14"/>
                  <p:cNvSpPr>
                    <a:spLocks noEditPoints="1"/>
                  </p:cNvSpPr>
                  <p:nvPr/>
                </p:nvSpPr>
                <p:spPr bwMode="auto">
                  <a:xfrm>
                    <a:off x="3569" y="2897"/>
                    <a:ext cx="49" cy="74"/>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89" name="Freeform 15"/>
                  <p:cNvSpPr>
                    <a:spLocks noEditPoints="1"/>
                  </p:cNvSpPr>
                  <p:nvPr/>
                </p:nvSpPr>
                <p:spPr bwMode="auto">
                  <a:xfrm>
                    <a:off x="3570"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0" name="Freeform 16"/>
                  <p:cNvSpPr>
                    <a:spLocks noEditPoints="1"/>
                  </p:cNvSpPr>
                  <p:nvPr/>
                </p:nvSpPr>
                <p:spPr bwMode="auto">
                  <a:xfrm>
                    <a:off x="3570"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1" name="Freeform 21"/>
                  <p:cNvSpPr>
                    <a:spLocks/>
                  </p:cNvSpPr>
                  <p:nvPr/>
                </p:nvSpPr>
                <p:spPr bwMode="auto">
                  <a:xfrm>
                    <a:off x="3653" y="2898"/>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2" name="Freeform 22"/>
                  <p:cNvSpPr>
                    <a:spLocks/>
                  </p:cNvSpPr>
                  <p:nvPr/>
                </p:nvSpPr>
                <p:spPr bwMode="auto">
                  <a:xfrm>
                    <a:off x="3653" y="2810"/>
                    <a:ext cx="25" cy="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3" name="Freeform 23"/>
                  <p:cNvSpPr>
                    <a:spLocks/>
                  </p:cNvSpPr>
                  <p:nvPr/>
                </p:nvSpPr>
                <p:spPr bwMode="auto">
                  <a:xfrm>
                    <a:off x="3653" y="2722"/>
                    <a:ext cx="25" cy="71"/>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4" name="Freeform 24"/>
                  <p:cNvSpPr>
                    <a:spLocks/>
                  </p:cNvSpPr>
                  <p:nvPr/>
                </p:nvSpPr>
                <p:spPr bwMode="auto">
                  <a:xfrm>
                    <a:off x="3701" y="2722"/>
                    <a:ext cx="25"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5" name="Freeform 25"/>
                  <p:cNvSpPr>
                    <a:spLocks noEditPoints="1"/>
                  </p:cNvSpPr>
                  <p:nvPr/>
                </p:nvSpPr>
                <p:spPr bwMode="auto">
                  <a:xfrm>
                    <a:off x="3689" y="2897"/>
                    <a:ext cx="49"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6" name="Freeform 26"/>
                  <p:cNvSpPr>
                    <a:spLocks noEditPoints="1"/>
                  </p:cNvSpPr>
                  <p:nvPr/>
                </p:nvSpPr>
                <p:spPr bwMode="auto">
                  <a:xfrm>
                    <a:off x="3690"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7" name="Freeform 27"/>
                  <p:cNvSpPr>
                    <a:spLocks/>
                  </p:cNvSpPr>
                  <p:nvPr/>
                </p:nvSpPr>
                <p:spPr bwMode="auto">
                  <a:xfrm>
                    <a:off x="3747"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8" name="Freeform 28"/>
                  <p:cNvSpPr>
                    <a:spLocks/>
                  </p:cNvSpPr>
                  <p:nvPr/>
                </p:nvSpPr>
                <p:spPr bwMode="auto">
                  <a:xfrm>
                    <a:off x="3747"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99" name="Freeform 29"/>
                  <p:cNvSpPr>
                    <a:spLocks/>
                  </p:cNvSpPr>
                  <p:nvPr/>
                </p:nvSpPr>
                <p:spPr bwMode="auto">
                  <a:xfrm>
                    <a:off x="3747"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100" name="Freeform 30"/>
                  <p:cNvSpPr>
                    <a:spLocks noEditPoints="1"/>
                  </p:cNvSpPr>
                  <p:nvPr/>
                </p:nvSpPr>
                <p:spPr bwMode="auto">
                  <a:xfrm>
                    <a:off x="3784" y="2897"/>
                    <a:ext cx="48"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101" name="Freeform 31"/>
                  <p:cNvSpPr>
                    <a:spLocks noEditPoints="1"/>
                  </p:cNvSpPr>
                  <p:nvPr/>
                </p:nvSpPr>
                <p:spPr bwMode="auto">
                  <a:xfrm>
                    <a:off x="3784"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102" name="Freeform 32"/>
                  <p:cNvSpPr>
                    <a:spLocks noEditPoints="1"/>
                  </p:cNvSpPr>
                  <p:nvPr/>
                </p:nvSpPr>
                <p:spPr bwMode="auto">
                  <a:xfrm>
                    <a:off x="3784"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103" name="Freeform 33"/>
                  <p:cNvSpPr>
                    <a:spLocks/>
                  </p:cNvSpPr>
                  <p:nvPr/>
                </p:nvSpPr>
                <p:spPr bwMode="auto">
                  <a:xfrm>
                    <a:off x="3653" y="2632"/>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104" name="Freeform 34"/>
                  <p:cNvSpPr>
                    <a:spLocks/>
                  </p:cNvSpPr>
                  <p:nvPr/>
                </p:nvSpPr>
                <p:spPr bwMode="auto">
                  <a:xfrm>
                    <a:off x="3701" y="2632"/>
                    <a:ext cx="25"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105" name="Freeform 35"/>
                  <p:cNvSpPr>
                    <a:spLocks/>
                  </p:cNvSpPr>
                  <p:nvPr/>
                </p:nvSpPr>
                <p:spPr bwMode="auto">
                  <a:xfrm>
                    <a:off x="3747" y="2632"/>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sp>
                <p:nvSpPr>
                  <p:cNvPr id="106" name="Freeform 36"/>
                  <p:cNvSpPr>
                    <a:spLocks noEditPoints="1"/>
                  </p:cNvSpPr>
                  <p:nvPr/>
                </p:nvSpPr>
                <p:spPr bwMode="auto">
                  <a:xfrm>
                    <a:off x="3784" y="2631"/>
                    <a:ext cx="49" cy="73"/>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endParaRPr lang="en-US" sz="2497">
                      <a:solidFill>
                        <a:srgbClr val="505050"/>
                      </a:solidFill>
                    </a:endParaRPr>
                  </a:p>
                </p:txBody>
              </p:sp>
            </p:grpSp>
          </p:grpSp>
        </p:grpSp>
        <p:sp>
          <p:nvSpPr>
            <p:cNvPr id="21" name="Rectangle 33"/>
            <p:cNvSpPr>
              <a:spLocks noChangeArrowheads="1"/>
            </p:cNvSpPr>
            <p:nvPr/>
          </p:nvSpPr>
          <p:spPr bwMode="auto">
            <a:xfrm>
              <a:off x="4859115" y="5132725"/>
              <a:ext cx="1966012" cy="1737957"/>
            </a:xfrm>
            <a:prstGeom prst="rect">
              <a:avLst/>
            </a:prstGeom>
            <a:solidFill>
              <a:schemeClr val="tx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22" name="Rectangle 34"/>
            <p:cNvSpPr>
              <a:spLocks noChangeArrowheads="1"/>
            </p:cNvSpPr>
            <p:nvPr/>
          </p:nvSpPr>
          <p:spPr bwMode="auto">
            <a:xfrm>
              <a:off x="4765924" y="5092868"/>
              <a:ext cx="2158406" cy="4115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23" name="Rectangle 35"/>
            <p:cNvSpPr>
              <a:spLocks noChangeArrowheads="1"/>
            </p:cNvSpPr>
            <p:nvPr/>
          </p:nvSpPr>
          <p:spPr bwMode="auto">
            <a:xfrm>
              <a:off x="5921156" y="6690419"/>
              <a:ext cx="278698" cy="1802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26" name="Rectangle 36"/>
            <p:cNvSpPr>
              <a:spLocks noChangeArrowheads="1"/>
            </p:cNvSpPr>
            <p:nvPr/>
          </p:nvSpPr>
          <p:spPr bwMode="auto">
            <a:xfrm>
              <a:off x="5479253" y="6690419"/>
              <a:ext cx="278698" cy="1802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000000"/>
                </a:solidFill>
              </a:endParaRPr>
            </a:p>
          </p:txBody>
        </p:sp>
        <p:sp>
          <p:nvSpPr>
            <p:cNvPr id="27" name="Rectangle 40"/>
            <p:cNvSpPr>
              <a:spLocks noChangeArrowheads="1"/>
            </p:cNvSpPr>
            <p:nvPr/>
          </p:nvSpPr>
          <p:spPr bwMode="auto">
            <a:xfrm>
              <a:off x="5057521" y="6001023"/>
              <a:ext cx="1584232" cy="18666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ctr" anchorCtr="0" compatLnSpc="1">
              <a:prstTxWarp prst="textNoShape">
                <a:avLst/>
              </a:prstTxWarp>
            </a:bodyPr>
            <a:lstStyle/>
            <a:p>
              <a:pPr defTabSz="951066"/>
              <a:r>
                <a:rPr lang="en-US" sz="1248" dirty="0">
                  <a:solidFill>
                    <a:srgbClr val="FFFFFF"/>
                  </a:solidFill>
                </a:rPr>
                <a:t>C#</a:t>
              </a:r>
            </a:p>
          </p:txBody>
        </p:sp>
        <p:sp>
          <p:nvSpPr>
            <p:cNvPr id="28" name="Rectangle 35"/>
            <p:cNvSpPr>
              <a:spLocks noChangeArrowheads="1"/>
            </p:cNvSpPr>
            <p:nvPr/>
          </p:nvSpPr>
          <p:spPr bwMode="auto">
            <a:xfrm>
              <a:off x="5450825" y="4779069"/>
              <a:ext cx="183372" cy="3205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29" name="Rectangle 36"/>
            <p:cNvSpPr>
              <a:spLocks noChangeArrowheads="1"/>
            </p:cNvSpPr>
            <p:nvPr/>
          </p:nvSpPr>
          <p:spPr bwMode="auto">
            <a:xfrm>
              <a:off x="5186784" y="4787124"/>
              <a:ext cx="183372" cy="3205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30" name="Rectangle 37"/>
            <p:cNvSpPr>
              <a:spLocks noChangeArrowheads="1"/>
            </p:cNvSpPr>
            <p:nvPr/>
          </p:nvSpPr>
          <p:spPr bwMode="auto">
            <a:xfrm>
              <a:off x="5065321" y="5361994"/>
              <a:ext cx="1584232" cy="17654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ctr" anchorCtr="0" compatLnSpc="1">
              <a:prstTxWarp prst="textNoShape">
                <a:avLst/>
              </a:prstTxWarp>
            </a:bodyPr>
            <a:lstStyle/>
            <a:p>
              <a:pPr defTabSz="951066"/>
              <a:r>
                <a:rPr lang="en-US" sz="1248" dirty="0" err="1">
                  <a:solidFill>
                    <a:srgbClr val="FFFFFF"/>
                  </a:solidFill>
                </a:rPr>
                <a:t>MapReduce</a:t>
              </a:r>
              <a:endParaRPr lang="en-US" sz="1248" dirty="0">
                <a:solidFill>
                  <a:srgbClr val="FFFFFF"/>
                </a:solidFill>
              </a:endParaRPr>
            </a:p>
          </p:txBody>
        </p:sp>
        <p:grpSp>
          <p:nvGrpSpPr>
            <p:cNvPr id="31" name="Group 30"/>
            <p:cNvGrpSpPr/>
            <p:nvPr/>
          </p:nvGrpSpPr>
          <p:grpSpPr>
            <a:xfrm>
              <a:off x="9002390" y="5719442"/>
              <a:ext cx="1390038" cy="1178737"/>
              <a:chOff x="9992964" y="3433087"/>
              <a:chExt cx="1362906" cy="1155729"/>
            </a:xfrm>
            <a:effectLst>
              <a:outerShdw blurRad="38100" dir="18900000" sy="23000" kx="-1200000" algn="bl" rotWithShape="0">
                <a:prstClr val="black">
                  <a:alpha val="20000"/>
                </a:prstClr>
              </a:outerShdw>
            </a:effectLst>
          </p:grpSpPr>
          <p:grpSp>
            <p:nvGrpSpPr>
              <p:cNvPr id="52" name="Group 51"/>
              <p:cNvGrpSpPr/>
              <p:nvPr/>
            </p:nvGrpSpPr>
            <p:grpSpPr>
              <a:xfrm>
                <a:off x="9992964" y="3433087"/>
                <a:ext cx="1362906" cy="1155729"/>
                <a:chOff x="9992964" y="3433087"/>
                <a:chExt cx="1362906" cy="1155729"/>
              </a:xfrm>
            </p:grpSpPr>
            <p:sp>
              <p:nvSpPr>
                <p:cNvPr id="71" name="Rectangle 70"/>
                <p:cNvSpPr/>
                <p:nvPr/>
              </p:nvSpPr>
              <p:spPr bwMode="auto">
                <a:xfrm>
                  <a:off x="10046425" y="3468005"/>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a:endParaRPr lang="en-US" sz="2040" dirty="0">
                    <a:gradFill>
                      <a:gsLst>
                        <a:gs pos="0">
                          <a:srgbClr val="FFFFFF"/>
                        </a:gs>
                        <a:gs pos="100000">
                          <a:srgbClr val="FFFFFF"/>
                        </a:gs>
                      </a:gsLst>
                      <a:lin ang="5400000" scaled="0"/>
                    </a:gradFill>
                  </a:endParaRPr>
                </a:p>
              </p:txBody>
            </p:sp>
            <p:sp>
              <p:nvSpPr>
                <p:cNvPr id="72"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grpSp>
          <p:grpSp>
            <p:nvGrpSpPr>
              <p:cNvPr id="53" name="Group 52"/>
              <p:cNvGrpSpPr/>
              <p:nvPr/>
            </p:nvGrpSpPr>
            <p:grpSpPr>
              <a:xfrm>
                <a:off x="10176274" y="3555592"/>
                <a:ext cx="994831" cy="753658"/>
                <a:chOff x="-1748541" y="1986635"/>
                <a:chExt cx="1206735" cy="914192"/>
              </a:xfrm>
            </p:grpSpPr>
            <p:sp>
              <p:nvSpPr>
                <p:cNvPr id="54" name="Rectangle 35"/>
                <p:cNvSpPr>
                  <a:spLocks noChangeArrowheads="1"/>
                </p:cNvSpPr>
                <p:nvPr/>
              </p:nvSpPr>
              <p:spPr bwMode="auto">
                <a:xfrm>
                  <a:off x="-1318870" y="2263178"/>
                  <a:ext cx="50281" cy="21483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55" name="Rectangle 36"/>
                <p:cNvSpPr>
                  <a:spLocks noChangeArrowheads="1"/>
                </p:cNvSpPr>
                <p:nvPr/>
              </p:nvSpPr>
              <p:spPr bwMode="auto">
                <a:xfrm>
                  <a:off x="-1538277" y="2564861"/>
                  <a:ext cx="25368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56" name="Rectangle 37"/>
                <p:cNvSpPr>
                  <a:spLocks noChangeArrowheads="1"/>
                </p:cNvSpPr>
                <p:nvPr/>
              </p:nvSpPr>
              <p:spPr bwMode="auto">
                <a:xfrm>
                  <a:off x="-1602270" y="2564861"/>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57" name="Rectangle 38"/>
                <p:cNvSpPr>
                  <a:spLocks noChangeArrowheads="1"/>
                </p:cNvSpPr>
                <p:nvPr/>
              </p:nvSpPr>
              <p:spPr bwMode="auto">
                <a:xfrm>
                  <a:off x="-1538277" y="2647139"/>
                  <a:ext cx="27425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58" name="Rectangle 39"/>
                <p:cNvSpPr>
                  <a:spLocks noChangeArrowheads="1"/>
                </p:cNvSpPr>
                <p:nvPr/>
              </p:nvSpPr>
              <p:spPr bwMode="auto">
                <a:xfrm>
                  <a:off x="-1602270" y="2647139"/>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59" name="Rectangle 40"/>
                <p:cNvSpPr>
                  <a:spLocks noChangeArrowheads="1"/>
                </p:cNvSpPr>
                <p:nvPr/>
              </p:nvSpPr>
              <p:spPr bwMode="auto">
                <a:xfrm>
                  <a:off x="-1538277" y="2724845"/>
                  <a:ext cx="20340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0" name="Rectangle 41"/>
                <p:cNvSpPr>
                  <a:spLocks noChangeArrowheads="1"/>
                </p:cNvSpPr>
                <p:nvPr/>
              </p:nvSpPr>
              <p:spPr bwMode="auto">
                <a:xfrm>
                  <a:off x="-1602270" y="2724845"/>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1" name="Rectangle 42"/>
                <p:cNvSpPr>
                  <a:spLocks noChangeArrowheads="1"/>
                </p:cNvSpPr>
                <p:nvPr/>
              </p:nvSpPr>
              <p:spPr bwMode="auto">
                <a:xfrm>
                  <a:off x="-1389720" y="2423162"/>
                  <a:ext cx="50281" cy="54852"/>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2" name="Rectangle 43"/>
                <p:cNvSpPr>
                  <a:spLocks noChangeArrowheads="1"/>
                </p:cNvSpPr>
                <p:nvPr/>
              </p:nvSpPr>
              <p:spPr bwMode="auto">
                <a:xfrm>
                  <a:off x="-1460570" y="2329457"/>
                  <a:ext cx="50281" cy="148556"/>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3" name="Rectangle 44"/>
                <p:cNvSpPr>
                  <a:spLocks noChangeArrowheads="1"/>
                </p:cNvSpPr>
                <p:nvPr/>
              </p:nvSpPr>
              <p:spPr bwMode="auto">
                <a:xfrm>
                  <a:off x="-1533706" y="2290604"/>
                  <a:ext cx="50281" cy="18740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4" name="Rectangle 45"/>
                <p:cNvSpPr>
                  <a:spLocks noChangeArrowheads="1"/>
                </p:cNvSpPr>
                <p:nvPr/>
              </p:nvSpPr>
              <p:spPr bwMode="auto">
                <a:xfrm>
                  <a:off x="-1604556" y="2361454"/>
                  <a:ext cx="50281" cy="116559"/>
                </a:xfrm>
                <a:prstGeom prst="rect">
                  <a:avLst/>
                </a:prstGeom>
                <a:solidFill>
                  <a:schemeClr val="accent4">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5"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6"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7"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8"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69"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sp>
              <p:nvSpPr>
                <p:cNvPr id="70"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66"/>
                  <a:endParaRPr lang="en-US" sz="2497" dirty="0">
                    <a:solidFill>
                      <a:srgbClr val="505050"/>
                    </a:solidFill>
                  </a:endParaRPr>
                </a:p>
              </p:txBody>
            </p:sp>
          </p:grpSp>
        </p:grpSp>
        <p:sp>
          <p:nvSpPr>
            <p:cNvPr id="32" name="TextBox 31"/>
            <p:cNvSpPr txBox="1"/>
            <p:nvPr/>
          </p:nvSpPr>
          <p:spPr>
            <a:xfrm>
              <a:off x="7446673" y="5523539"/>
              <a:ext cx="1555718" cy="499107"/>
            </a:xfrm>
            <a:prstGeom prst="rect">
              <a:avLst/>
            </a:prstGeom>
            <a:noFill/>
          </p:spPr>
          <p:txBody>
            <a:bodyPr wrap="square" lIns="190234" tIns="152188" rIns="190234" bIns="152188" rtlCol="0">
              <a:spAutoFit/>
            </a:bodyPr>
            <a:lstStyle/>
            <a:p>
              <a:pPr>
                <a:lnSpc>
                  <a:spcPct val="90000"/>
                </a:lnSpc>
              </a:pPr>
              <a:r>
                <a:rPr lang="en-US" sz="1456" dirty="0">
                  <a:gradFill>
                    <a:gsLst>
                      <a:gs pos="2917">
                        <a:srgbClr val="505050"/>
                      </a:gs>
                      <a:gs pos="30000">
                        <a:srgbClr val="505050"/>
                      </a:gs>
                    </a:gsLst>
                    <a:lin ang="5400000" scaled="0"/>
                  </a:gradFill>
                </a:rPr>
                <a:t>Trusted data</a:t>
              </a:r>
            </a:p>
          </p:txBody>
        </p:sp>
        <p:sp>
          <p:nvSpPr>
            <p:cNvPr id="33" name="TextBox 32"/>
            <p:cNvSpPr txBox="1"/>
            <p:nvPr/>
          </p:nvSpPr>
          <p:spPr>
            <a:xfrm>
              <a:off x="9027583" y="5304759"/>
              <a:ext cx="1555718" cy="499107"/>
            </a:xfrm>
            <a:prstGeom prst="rect">
              <a:avLst/>
            </a:prstGeom>
            <a:noFill/>
          </p:spPr>
          <p:txBody>
            <a:bodyPr wrap="square" lIns="190234" tIns="152188" rIns="190234" bIns="152188" rtlCol="0">
              <a:spAutoFit/>
            </a:bodyPr>
            <a:lstStyle/>
            <a:p>
              <a:pPr>
                <a:lnSpc>
                  <a:spcPct val="90000"/>
                </a:lnSpc>
              </a:pPr>
              <a:r>
                <a:rPr lang="en-US" sz="1456" dirty="0">
                  <a:gradFill>
                    <a:gsLst>
                      <a:gs pos="2917">
                        <a:srgbClr val="505050"/>
                      </a:gs>
                      <a:gs pos="30000">
                        <a:srgbClr val="505050"/>
                      </a:gs>
                    </a:gsLst>
                    <a:lin ang="5400000" scaled="0"/>
                  </a:gradFill>
                </a:rPr>
                <a:t>BI &amp; analytics</a:t>
              </a:r>
            </a:p>
          </p:txBody>
        </p:sp>
        <p:grpSp>
          <p:nvGrpSpPr>
            <p:cNvPr id="34" name="Group 33"/>
            <p:cNvGrpSpPr/>
            <p:nvPr/>
          </p:nvGrpSpPr>
          <p:grpSpPr>
            <a:xfrm>
              <a:off x="6738892" y="6409612"/>
              <a:ext cx="2172206" cy="528669"/>
              <a:chOff x="8214246" y="5555651"/>
              <a:chExt cx="2129807" cy="518350"/>
            </a:xfrm>
            <a:effectLst>
              <a:outerShdw blurRad="38100" dir="18900000" sy="23000" kx="-1200000" algn="bl" rotWithShape="0">
                <a:prstClr val="black">
                  <a:alpha val="20000"/>
                </a:prstClr>
              </a:outerShdw>
            </a:effectLst>
          </p:grpSpPr>
          <p:sp>
            <p:nvSpPr>
              <p:cNvPr id="45" name="Rectangle 44"/>
              <p:cNvSpPr/>
              <p:nvPr/>
            </p:nvSpPr>
            <p:spPr bwMode="auto">
              <a:xfrm flipH="1">
                <a:off x="8300326" y="5812502"/>
                <a:ext cx="45719" cy="2614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flipH="1">
                <a:off x="10196054" y="5812502"/>
                <a:ext cx="45719" cy="261499"/>
              </a:xfrm>
              <a:prstGeom prst="rect">
                <a:avLst/>
              </a:prstGeom>
              <a:solidFill>
                <a:schemeClr val="bg2">
                  <a:lumMod val="90000"/>
                </a:schemeClr>
              </a:solidFill>
              <a:ln>
                <a:noFill/>
                <a:headEnd type="none" w="med" len="med"/>
                <a:tailEnd type="none" w="med" len="med"/>
              </a:ln>
              <a:effectLst>
                <a:outerShdw blurRad="38100" dir="18900000" sy="23000" kx="-1200000" algn="b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p:cNvSpPr/>
              <p:nvPr/>
            </p:nvSpPr>
            <p:spPr bwMode="auto">
              <a:xfrm rot="1587740">
                <a:off x="10086099" y="5589233"/>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rot="1587740">
                <a:off x="8221760" y="5558176"/>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ounded Rectangle 48"/>
              <p:cNvSpPr/>
              <p:nvPr/>
            </p:nvSpPr>
            <p:spPr bwMode="auto">
              <a:xfrm rot="49732">
                <a:off x="8214246" y="5555651"/>
                <a:ext cx="2129807" cy="277026"/>
              </a:xfrm>
              <a:prstGeom prst="roundRect">
                <a:avLst>
                  <a:gd name="adj" fmla="val 50000"/>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rot="1587740">
                <a:off x="8263284" y="5599699"/>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rot="1587740">
                <a:off x="10127623" y="5630757"/>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a:lnSpc>
                    <a:spcPct val="90000"/>
                  </a:lnSpc>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082837" y="5947958"/>
              <a:ext cx="644479" cy="488866"/>
              <a:chOff x="10380962" y="4025228"/>
              <a:chExt cx="499760" cy="479324"/>
            </a:xfrm>
            <a:solidFill>
              <a:schemeClr val="accent6"/>
            </a:solidFill>
          </p:grpSpPr>
          <p:sp>
            <p:nvSpPr>
              <p:cNvPr id="42" name="Freeform 106"/>
              <p:cNvSpPr>
                <a:spLocks noEditPoints="1"/>
              </p:cNvSpPr>
              <p:nvPr/>
            </p:nvSpPr>
            <p:spPr bwMode="auto">
              <a:xfrm>
                <a:off x="10380962" y="419655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grpFill/>
              <a:ln>
                <a:noFill/>
              </a:ln>
              <a:effectLst/>
              <a:extLst/>
            </p:spPr>
            <p:txBody>
              <a:bodyPr vert="horz" wrap="square" lIns="93247" tIns="46623" rIns="93247" bIns="46623" numCol="1" anchor="t" anchorCtr="0" compatLnSpc="1">
                <a:prstTxWarp prst="textNoShape">
                  <a:avLst/>
                </a:prstTxWarp>
              </a:bodyPr>
              <a:lstStyle/>
              <a:p>
                <a:pPr defTabSz="951066"/>
                <a:endParaRPr lang="en-US" sz="2497" dirty="0">
                  <a:solidFill>
                    <a:srgbClr val="000000"/>
                  </a:solidFill>
                </a:endParaRPr>
              </a:p>
            </p:txBody>
          </p:sp>
          <p:sp>
            <p:nvSpPr>
              <p:cNvPr id="43" name="Freeform 106"/>
              <p:cNvSpPr>
                <a:spLocks noEditPoints="1"/>
              </p:cNvSpPr>
              <p:nvPr/>
            </p:nvSpPr>
            <p:spPr bwMode="auto">
              <a:xfrm>
                <a:off x="10620874" y="419860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grpFill/>
              <a:ln>
                <a:noFill/>
              </a:ln>
              <a:effectLs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sp>
            <p:nvSpPr>
              <p:cNvPr id="44" name="Freeform 106"/>
              <p:cNvSpPr>
                <a:spLocks noEditPoints="1"/>
              </p:cNvSpPr>
              <p:nvPr/>
            </p:nvSpPr>
            <p:spPr bwMode="auto">
              <a:xfrm>
                <a:off x="10512169" y="4025228"/>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grpFill/>
              <a:ln>
                <a:noFill/>
              </a:ln>
              <a:effectLst/>
              <a:extLst/>
            </p:spPr>
            <p:txBody>
              <a:bodyPr vert="horz" wrap="square" lIns="93247" tIns="46623" rIns="93247" bIns="46623" numCol="1" anchor="t" anchorCtr="0" compatLnSpc="1">
                <a:prstTxWarp prst="textNoShape">
                  <a:avLst/>
                </a:prstTxWarp>
              </a:bodyPr>
              <a:lstStyle/>
              <a:p>
                <a:pPr defTabSz="951066"/>
                <a:endParaRPr lang="en-US" sz="2497">
                  <a:solidFill>
                    <a:srgbClr val="000000"/>
                  </a:solidFill>
                </a:endParaRPr>
              </a:p>
            </p:txBody>
          </p:sp>
        </p:grpSp>
        <p:sp>
          <p:nvSpPr>
            <p:cNvPr id="36" name="Rectangle 37"/>
            <p:cNvSpPr>
              <a:spLocks noChangeArrowheads="1"/>
            </p:cNvSpPr>
            <p:nvPr/>
          </p:nvSpPr>
          <p:spPr bwMode="auto">
            <a:xfrm>
              <a:off x="5065321" y="5575004"/>
              <a:ext cx="1584233" cy="17654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ctr" anchorCtr="0" compatLnSpc="1">
              <a:prstTxWarp prst="textNoShape">
                <a:avLst/>
              </a:prstTxWarp>
            </a:bodyPr>
            <a:lstStyle/>
            <a:p>
              <a:pPr defTabSz="951066"/>
              <a:r>
                <a:rPr lang="en-US" sz="1248" dirty="0">
                  <a:solidFill>
                    <a:srgbClr val="FFFFFF"/>
                  </a:solidFill>
                </a:rPr>
                <a:t>Hive</a:t>
              </a:r>
            </a:p>
          </p:txBody>
        </p:sp>
        <p:sp>
          <p:nvSpPr>
            <p:cNvPr id="37" name="Rectangle 37"/>
            <p:cNvSpPr>
              <a:spLocks noChangeArrowheads="1"/>
            </p:cNvSpPr>
            <p:nvPr/>
          </p:nvSpPr>
          <p:spPr bwMode="auto">
            <a:xfrm>
              <a:off x="5057521" y="5788013"/>
              <a:ext cx="1584233" cy="17654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ctr" anchorCtr="0" compatLnSpc="1">
              <a:prstTxWarp prst="textNoShape">
                <a:avLst/>
              </a:prstTxWarp>
            </a:bodyPr>
            <a:lstStyle/>
            <a:p>
              <a:pPr defTabSz="951066"/>
              <a:r>
                <a:rPr lang="en-US" sz="1248" dirty="0">
                  <a:solidFill>
                    <a:srgbClr val="FFFFFF"/>
                  </a:solidFill>
                </a:rPr>
                <a:t>Pig</a:t>
              </a:r>
            </a:p>
          </p:txBody>
        </p:sp>
        <p:sp>
          <p:nvSpPr>
            <p:cNvPr id="38" name="Rectangle 40"/>
            <p:cNvSpPr>
              <a:spLocks noChangeArrowheads="1"/>
            </p:cNvSpPr>
            <p:nvPr/>
          </p:nvSpPr>
          <p:spPr bwMode="auto">
            <a:xfrm>
              <a:off x="5065321" y="6224158"/>
              <a:ext cx="1584232" cy="18666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ctr" anchorCtr="0" compatLnSpc="1">
              <a:prstTxWarp prst="textNoShape">
                <a:avLst/>
              </a:prstTxWarp>
            </a:bodyPr>
            <a:lstStyle/>
            <a:p>
              <a:pPr defTabSz="951066"/>
              <a:r>
                <a:rPr lang="en-US" sz="1248" dirty="0">
                  <a:solidFill>
                    <a:srgbClr val="FFFFFF"/>
                  </a:solidFill>
                </a:rPr>
                <a:t>Stored Procedures</a:t>
              </a:r>
            </a:p>
          </p:txBody>
        </p:sp>
        <p:grpSp>
          <p:nvGrpSpPr>
            <p:cNvPr id="39" name="Group 38"/>
            <p:cNvGrpSpPr/>
            <p:nvPr/>
          </p:nvGrpSpPr>
          <p:grpSpPr>
            <a:xfrm>
              <a:off x="3106372" y="5396967"/>
              <a:ext cx="917832" cy="860573"/>
              <a:chOff x="1490926" y="4982160"/>
              <a:chExt cx="924451" cy="924451"/>
            </a:xfrm>
          </p:grpSpPr>
          <p:pic>
            <p:nvPicPr>
              <p:cNvPr id="40" name="Picture 6" descr="\\MAGNUM\Projects\Microsoft\Cloud Power FY12\Design\ICONS_PNG\Screen.png"/>
              <p:cNvPicPr>
                <a:picLocks noChangeAspect="1" noChangeArrowheads="1"/>
              </p:cNvPicPr>
              <p:nvPr/>
            </p:nvPicPr>
            <p:blipFill>
              <a:blip r:embed="rId4" cstate="print">
                <a:lum/>
              </a:blip>
              <a:srcRect/>
              <a:stretch>
                <a:fillRect/>
              </a:stretch>
            </p:blipFill>
            <p:spPr bwMode="auto">
              <a:xfrm rot="20270007">
                <a:off x="1490926" y="4982160"/>
                <a:ext cx="924451" cy="924451"/>
              </a:xfrm>
              <a:prstGeom prst="rect">
                <a:avLst/>
              </a:prstGeom>
              <a:noFill/>
            </p:spPr>
          </p:pic>
          <p:sp>
            <p:nvSpPr>
              <p:cNvPr id="41" name="Freeform 106"/>
              <p:cNvSpPr>
                <a:spLocks noEditPoints="1"/>
              </p:cNvSpPr>
              <p:nvPr/>
            </p:nvSpPr>
            <p:spPr bwMode="auto">
              <a:xfrm rot="20676755">
                <a:off x="1725230" y="5152843"/>
                <a:ext cx="350373" cy="404847"/>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0" tIns="0" rIns="0" bIns="0" numCol="1" anchor="ctr" anchorCtr="0" compatLnSpc="1">
                <a:prstTxWarp prst="textNoShape">
                  <a:avLst/>
                </a:prstTxWarp>
              </a:bodyPr>
              <a:lstStyle/>
              <a:p>
                <a:pPr algn="ctr" defTabSz="951066"/>
                <a:r>
                  <a:rPr lang="en-US" sz="1456" dirty="0">
                    <a:solidFill>
                      <a:srgbClr val="FFFFFF"/>
                    </a:solidFill>
                  </a:rPr>
                  <a:t>VM</a:t>
                </a:r>
              </a:p>
            </p:txBody>
          </p:sp>
        </p:grpSp>
      </p:grpSp>
      <p:sp>
        <p:nvSpPr>
          <p:cNvPr id="117" name="Rectangle 40"/>
          <p:cNvSpPr>
            <a:spLocks noChangeArrowheads="1"/>
          </p:cNvSpPr>
          <p:nvPr/>
        </p:nvSpPr>
        <p:spPr bwMode="auto">
          <a:xfrm>
            <a:off x="6522975" y="3639684"/>
            <a:ext cx="1615770" cy="19038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ctr" anchorCtr="0" compatLnSpc="1">
            <a:prstTxWarp prst="textNoShape">
              <a:avLst/>
            </a:prstTxWarp>
          </a:bodyPr>
          <a:lstStyle/>
          <a:p>
            <a:pPr defTabSz="951066"/>
            <a:r>
              <a:rPr lang="en-US" sz="1020" dirty="0">
                <a:solidFill>
                  <a:srgbClr val="FFFFFF"/>
                </a:solidFill>
              </a:rPr>
              <a:t>Azure Machine Learning</a:t>
            </a:r>
          </a:p>
        </p:txBody>
      </p:sp>
    </p:spTree>
    <p:extLst>
      <p:ext uri="{BB962C8B-B14F-4D97-AF65-F5344CB8AC3E}">
        <p14:creationId xmlns:p14="http://schemas.microsoft.com/office/powerpoint/2010/main" val="3573085662"/>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5303" dirty="0"/>
              <a:t>Azure Machine Learning</a:t>
            </a:r>
          </a:p>
        </p:txBody>
      </p:sp>
      <p:sp>
        <p:nvSpPr>
          <p:cNvPr id="24" name="Rectangle 5"/>
          <p:cNvSpPr/>
          <p:nvPr/>
        </p:nvSpPr>
        <p:spPr>
          <a:xfrm>
            <a:off x="372951" y="1912701"/>
            <a:ext cx="3144171" cy="4662815"/>
          </a:xfrm>
          <a:prstGeom prst="rect">
            <a:avLst/>
          </a:prstGeom>
          <a:noFill/>
        </p:spPr>
        <p:txBody>
          <a:bodyPr wrap="square">
            <a:spAutoFit/>
          </a:bodyPr>
          <a:lstStyle/>
          <a:p>
            <a:pPr>
              <a:lnSpc>
                <a:spcPct val="90000"/>
              </a:lnSpc>
              <a:spcBef>
                <a:spcPts val="1224"/>
              </a:spcBef>
            </a:pPr>
            <a:r>
              <a:rPr lang="en-US" sz="1428" b="1" dirty="0">
                <a:solidFill>
                  <a:srgbClr val="505050"/>
                </a:solidFill>
              </a:rPr>
              <a:t>Get started with just a browser </a:t>
            </a:r>
            <a:br>
              <a:rPr lang="en-US" sz="1428" b="1" dirty="0">
                <a:solidFill>
                  <a:srgbClr val="505050"/>
                </a:solidFill>
              </a:rPr>
            </a:br>
            <a:r>
              <a:rPr lang="en-US" sz="1428" dirty="0">
                <a:solidFill>
                  <a:srgbClr val="505050"/>
                </a:solidFill>
              </a:rPr>
              <a:t>Requires no provisioning; simply log on to your Azure subscription or try it for free off azure.com/ml </a:t>
            </a:r>
          </a:p>
          <a:p>
            <a:pPr>
              <a:lnSpc>
                <a:spcPct val="90000"/>
              </a:lnSpc>
              <a:spcBef>
                <a:spcPts val="1224"/>
              </a:spcBef>
            </a:pPr>
            <a:r>
              <a:rPr lang="en-US" sz="1428" b="1" dirty="0">
                <a:solidFill>
                  <a:srgbClr val="505050"/>
                </a:solidFill>
              </a:rPr>
              <a:t>Experience the power of choice </a:t>
            </a:r>
            <a:br>
              <a:rPr lang="en-US" sz="1428" b="1" dirty="0">
                <a:solidFill>
                  <a:srgbClr val="505050"/>
                </a:solidFill>
              </a:rPr>
            </a:br>
            <a:r>
              <a:rPr lang="en-US" sz="1428" dirty="0">
                <a:solidFill>
                  <a:srgbClr val="505050"/>
                </a:solidFill>
              </a:rPr>
              <a:t>Choose from hundreds of algorithms and packages from R and Python or drop in your own custom code </a:t>
            </a:r>
          </a:p>
          <a:p>
            <a:pPr>
              <a:lnSpc>
                <a:spcPct val="90000"/>
              </a:lnSpc>
              <a:spcBef>
                <a:spcPts val="1224"/>
              </a:spcBef>
            </a:pPr>
            <a:r>
              <a:rPr lang="en-US" sz="1428" dirty="0">
                <a:solidFill>
                  <a:srgbClr val="505050"/>
                </a:solidFill>
              </a:rPr>
              <a:t>Take advantage of business-tested algorithms from Xbox and Bing</a:t>
            </a:r>
          </a:p>
          <a:p>
            <a:pPr>
              <a:lnSpc>
                <a:spcPct val="90000"/>
              </a:lnSpc>
              <a:spcBef>
                <a:spcPts val="1224"/>
              </a:spcBef>
            </a:pPr>
            <a:r>
              <a:rPr lang="en-US" sz="1428" b="1" dirty="0">
                <a:solidFill>
                  <a:srgbClr val="00B050"/>
                </a:solidFill>
              </a:rPr>
              <a:t>Deploy solutions in minutes </a:t>
            </a:r>
            <a:r>
              <a:rPr lang="en-US" sz="1428" dirty="0">
                <a:solidFill>
                  <a:srgbClr val="505050"/>
                </a:solidFill>
              </a:rPr>
              <a:t/>
            </a:r>
            <a:br>
              <a:rPr lang="en-US" sz="1428" dirty="0">
                <a:solidFill>
                  <a:srgbClr val="505050"/>
                </a:solidFill>
              </a:rPr>
            </a:br>
            <a:r>
              <a:rPr lang="en-US" sz="1428" dirty="0">
                <a:solidFill>
                  <a:srgbClr val="505050"/>
                </a:solidFill>
              </a:rPr>
              <a:t>With the click of a button, deploy the finished model as a web service that can connect to any data, anywhere</a:t>
            </a:r>
          </a:p>
          <a:p>
            <a:pPr>
              <a:lnSpc>
                <a:spcPct val="90000"/>
              </a:lnSpc>
              <a:spcBef>
                <a:spcPts val="1224"/>
              </a:spcBef>
            </a:pPr>
            <a:r>
              <a:rPr lang="en-US" sz="1428" b="1" dirty="0">
                <a:solidFill>
                  <a:srgbClr val="505050"/>
                </a:solidFill>
              </a:rPr>
              <a:t>Connect to the world </a:t>
            </a:r>
            <a:br>
              <a:rPr lang="en-US" sz="1428" b="1" dirty="0">
                <a:solidFill>
                  <a:srgbClr val="505050"/>
                </a:solidFill>
              </a:rPr>
            </a:br>
            <a:r>
              <a:rPr lang="en-US" sz="1428" dirty="0">
                <a:solidFill>
                  <a:srgbClr val="505050"/>
                </a:solidFill>
              </a:rPr>
              <a:t>Brand and monetize solutions on our global Machine Learning Marketplace https://datamarket.azure.com/</a:t>
            </a:r>
            <a:endParaRPr lang="en-US" sz="1428" b="1" dirty="0">
              <a:solidFill>
                <a:srgbClr val="505050"/>
              </a:solidFill>
            </a:endParaRPr>
          </a:p>
        </p:txBody>
      </p:sp>
      <p:sp>
        <p:nvSpPr>
          <p:cNvPr id="12" name="Rectangle 11"/>
          <p:cNvSpPr/>
          <p:nvPr/>
        </p:nvSpPr>
        <p:spPr>
          <a:xfrm>
            <a:off x="369132" y="1188601"/>
            <a:ext cx="11532192" cy="411149"/>
          </a:xfrm>
          <a:prstGeom prst="rect">
            <a:avLst/>
          </a:prstGeom>
        </p:spPr>
        <p:txBody>
          <a:bodyPr wrap="square">
            <a:spAutoFit/>
          </a:bodyPr>
          <a:lstStyle/>
          <a:p>
            <a:pPr defTabSz="913923" fontAlgn="base">
              <a:lnSpc>
                <a:spcPct val="90000"/>
              </a:lnSpc>
              <a:spcBef>
                <a:spcPts val="1199"/>
              </a:spcBef>
            </a:pPr>
            <a:r>
              <a:rPr lang="en-US" sz="2244" kern="0" dirty="0">
                <a:solidFill>
                  <a:srgbClr val="DC3C00"/>
                </a:solidFill>
                <a:latin typeface="Segoe UI Semilight" panose="020B0402040204020203" pitchFamily="34" charset="0"/>
                <a:ea typeface="Segoe UI" pitchFamily="34" charset="0"/>
                <a:cs typeface="Segoe UI Semilight" panose="020B0402040204020203" pitchFamily="34" charset="0"/>
              </a:rPr>
              <a:t>Beyond business intelligence – machine intelligence </a:t>
            </a:r>
          </a:p>
        </p:txBody>
      </p:sp>
      <p:sp>
        <p:nvSpPr>
          <p:cNvPr id="20" name="Footer Placeholder 8"/>
          <p:cNvSpPr>
            <a:spLocks noGrp="1"/>
          </p:cNvSpPr>
          <p:nvPr/>
        </p:nvSpPr>
        <p:spPr>
          <a:xfrm>
            <a:off x="881" y="6716706"/>
            <a:ext cx="10458481" cy="277819"/>
          </a:xfrm>
          <a:prstGeom prst="rect">
            <a:avLst/>
          </a:prstGeom>
          <a:solidFill>
            <a:schemeClr val="bg1"/>
          </a:solidFill>
        </p:spPr>
        <p:txBody>
          <a:bodyPr vert="horz" lIns="93260" tIns="46630" rIns="93260" bIns="46630" rtlCol="0" anchor="b" anchorCtr="0"/>
          <a:lstStyle>
            <a:defPPr>
              <a:defRPr lang="en-US"/>
            </a:defPPr>
            <a:lvl1pPr marL="0" algn="l" defTabSz="912813" rtl="0" eaLnBrk="1" fontAlgn="base" latinLnBrk="0" hangingPunct="1">
              <a:spcBef>
                <a:spcPct val="0"/>
              </a:spcBef>
              <a:spcAft>
                <a:spcPct val="0"/>
              </a:spcAft>
              <a:defRPr lang="en-US" sz="8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pPr>
            <a:r>
              <a:rPr sz="1122" dirty="0">
                <a:gradFill>
                  <a:gsLst>
                    <a:gs pos="2917">
                      <a:srgbClr val="505050"/>
                    </a:gs>
                    <a:gs pos="30000">
                      <a:srgbClr val="505050"/>
                    </a:gs>
                  </a:gsLst>
                  <a:lin ang="5400000" scaled="0"/>
                </a:gradFill>
              </a:rPr>
              <a:t>Microsoft Confidential—Subject to NDA. Preliminary Information.  Dates and capabilities subject to change. Microsoft makes no warranties, express or implied.</a:t>
            </a:r>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17121" y="1912700"/>
            <a:ext cx="6443656" cy="4520912"/>
          </a:xfrm>
          <a:prstGeom prst="rect">
            <a:avLst/>
          </a:prstGeom>
        </p:spPr>
      </p:pic>
      <p:sp>
        <p:nvSpPr>
          <p:cNvPr id="4" name="Rectangle 3"/>
          <p:cNvSpPr/>
          <p:nvPr/>
        </p:nvSpPr>
        <p:spPr bwMode="auto">
          <a:xfrm>
            <a:off x="7934766" y="5933519"/>
            <a:ext cx="581190" cy="621736"/>
          </a:xfrm>
          <a:prstGeom prst="rect">
            <a:avLst/>
          </a:prstGeom>
          <a:no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rgbClr val="00B050"/>
              </a:solidFill>
              <a:ea typeface="Segoe UI" pitchFamily="34" charset="0"/>
              <a:cs typeface="Segoe UI" pitchFamily="34" charset="0"/>
            </a:endParaRPr>
          </a:p>
        </p:txBody>
      </p:sp>
      <p:pic>
        <p:nvPicPr>
          <p:cNvPr id="6" name="Picture 5"/>
          <p:cNvPicPr>
            <a:picLocks noChangeAspect="1"/>
          </p:cNvPicPr>
          <p:nvPr/>
        </p:nvPicPr>
        <p:blipFill>
          <a:blip r:embed="rId4"/>
          <a:stretch>
            <a:fillRect/>
          </a:stretch>
        </p:blipFill>
        <p:spPr>
          <a:xfrm>
            <a:off x="7934765" y="6043500"/>
            <a:ext cx="581191" cy="470837"/>
          </a:xfrm>
          <a:prstGeom prst="rect">
            <a:avLst/>
          </a:prstGeom>
        </p:spPr>
      </p:pic>
      <p:grpSp>
        <p:nvGrpSpPr>
          <p:cNvPr id="17" name="Group 16"/>
          <p:cNvGrpSpPr/>
          <p:nvPr/>
        </p:nvGrpSpPr>
        <p:grpSpPr>
          <a:xfrm>
            <a:off x="8995600" y="2084071"/>
            <a:ext cx="3439993" cy="2707930"/>
            <a:chOff x="8819152" y="2901664"/>
            <a:chExt cx="3372848" cy="2325101"/>
          </a:xfrm>
        </p:grpSpPr>
        <p:sp>
          <p:nvSpPr>
            <p:cNvPr id="18" name="TextBox 17"/>
            <p:cNvSpPr txBox="1"/>
            <p:nvPr/>
          </p:nvSpPr>
          <p:spPr>
            <a:xfrm>
              <a:off x="8819152" y="2901664"/>
              <a:ext cx="3372848" cy="726077"/>
            </a:xfrm>
            <a:prstGeom prst="rect">
              <a:avLst/>
            </a:prstGeom>
            <a:solidFill>
              <a:srgbClr val="EB3C00"/>
            </a:solidFill>
          </p:spPr>
          <p:txBody>
            <a:bodyPr wrap="square" lIns="186521" tIns="93260" bIns="93260" rtlCol="0" anchor="t">
              <a:noAutofit/>
            </a:bodyPr>
            <a:lstStyle/>
            <a:p>
              <a:pPr>
                <a:lnSpc>
                  <a:spcPct val="90000"/>
                </a:lnSpc>
              </a:pPr>
              <a:r>
                <a:rPr lang="en-US" sz="1632" dirty="0">
                  <a:solidFill>
                    <a:srgbClr val="FFFFFF"/>
                  </a:solidFill>
                  <a:latin typeface="Segoe UI Light"/>
                </a:rPr>
                <a:t>Microsoft Azure </a:t>
              </a:r>
              <a:br>
                <a:rPr lang="en-US" sz="1632" dirty="0">
                  <a:solidFill>
                    <a:srgbClr val="FFFFFF"/>
                  </a:solidFill>
                  <a:latin typeface="Segoe UI Light"/>
                </a:rPr>
              </a:br>
              <a:r>
                <a:rPr lang="en-US" sz="1632" dirty="0">
                  <a:solidFill>
                    <a:srgbClr val="FFFFFF"/>
                  </a:solidFill>
                  <a:latin typeface="Segoe UI Light"/>
                </a:rPr>
                <a:t>Machine Learning Studio</a:t>
              </a:r>
            </a:p>
            <a:p>
              <a:pPr>
                <a:lnSpc>
                  <a:spcPct val="90000"/>
                </a:lnSpc>
              </a:pPr>
              <a:r>
                <a:rPr lang="en-US" sz="1632" i="1" dirty="0">
                  <a:solidFill>
                    <a:srgbClr val="FFFFFF"/>
                  </a:solidFill>
                  <a:latin typeface="Segoe UI Light"/>
                </a:rPr>
                <a:t>Modeling environment (shown) </a:t>
              </a:r>
            </a:p>
          </p:txBody>
        </p:sp>
        <p:sp>
          <p:nvSpPr>
            <p:cNvPr id="19" name="TextBox 18"/>
            <p:cNvSpPr txBox="1"/>
            <p:nvPr/>
          </p:nvSpPr>
          <p:spPr>
            <a:xfrm>
              <a:off x="8819152" y="3696903"/>
              <a:ext cx="3372848" cy="726077"/>
            </a:xfrm>
            <a:prstGeom prst="rect">
              <a:avLst/>
            </a:prstGeom>
            <a:solidFill>
              <a:srgbClr val="EB3C00"/>
            </a:solidFill>
          </p:spPr>
          <p:txBody>
            <a:bodyPr wrap="square" lIns="186521" tIns="93260" bIns="93260" rtlCol="0" anchor="t">
              <a:noAutofit/>
            </a:bodyPr>
            <a:lstStyle/>
            <a:p>
              <a:pPr>
                <a:lnSpc>
                  <a:spcPct val="90000"/>
                </a:lnSpc>
              </a:pPr>
              <a:r>
                <a:rPr lang="en-US" sz="1632" dirty="0">
                  <a:solidFill>
                    <a:srgbClr val="FFFFFF"/>
                  </a:solidFill>
                  <a:latin typeface="Segoe UI Light"/>
                </a:rPr>
                <a:t>Microsoft Azure </a:t>
              </a:r>
              <a:br>
                <a:rPr lang="en-US" sz="1632" dirty="0">
                  <a:solidFill>
                    <a:srgbClr val="FFFFFF"/>
                  </a:solidFill>
                  <a:latin typeface="Segoe UI Light"/>
                </a:rPr>
              </a:br>
              <a:r>
                <a:rPr lang="en-US" sz="1632" dirty="0">
                  <a:solidFill>
                    <a:srgbClr val="FFFFFF"/>
                  </a:solidFill>
                  <a:latin typeface="Segoe UI Light"/>
                </a:rPr>
                <a:t>Machine Learning API service </a:t>
              </a:r>
            </a:p>
            <a:p>
              <a:pPr>
                <a:lnSpc>
                  <a:spcPct val="90000"/>
                </a:lnSpc>
              </a:pPr>
              <a:r>
                <a:rPr lang="en-US" sz="1632" i="1" dirty="0">
                  <a:solidFill>
                    <a:srgbClr val="FFFFFF"/>
                  </a:solidFill>
                  <a:latin typeface="Segoe UI Light"/>
                </a:rPr>
                <a:t>Model in production as a web service</a:t>
              </a:r>
            </a:p>
          </p:txBody>
        </p:sp>
        <p:sp>
          <p:nvSpPr>
            <p:cNvPr id="21" name="TextBox 20"/>
            <p:cNvSpPr txBox="1"/>
            <p:nvPr/>
          </p:nvSpPr>
          <p:spPr>
            <a:xfrm>
              <a:off x="8819152" y="4500688"/>
              <a:ext cx="3372848" cy="726077"/>
            </a:xfrm>
            <a:prstGeom prst="rect">
              <a:avLst/>
            </a:prstGeom>
            <a:solidFill>
              <a:srgbClr val="EB3C00"/>
            </a:solidFill>
          </p:spPr>
          <p:txBody>
            <a:bodyPr wrap="square" lIns="186521" tIns="93260" bIns="93260" rtlCol="0" anchor="t">
              <a:noAutofit/>
            </a:bodyPr>
            <a:lstStyle/>
            <a:p>
              <a:pPr>
                <a:lnSpc>
                  <a:spcPct val="90000"/>
                </a:lnSpc>
              </a:pPr>
              <a:r>
                <a:rPr lang="en-US" sz="1632" dirty="0">
                  <a:solidFill>
                    <a:srgbClr val="FFFFFF"/>
                  </a:solidFill>
                  <a:latin typeface="Segoe UI Light"/>
                </a:rPr>
                <a:t>Microsoft Azure</a:t>
              </a:r>
              <a:br>
                <a:rPr lang="en-US" sz="1632" dirty="0">
                  <a:solidFill>
                    <a:srgbClr val="FFFFFF"/>
                  </a:solidFill>
                  <a:latin typeface="Segoe UI Light"/>
                </a:rPr>
              </a:br>
              <a:r>
                <a:rPr lang="en-US" sz="1632" dirty="0">
                  <a:solidFill>
                    <a:srgbClr val="FFFFFF"/>
                  </a:solidFill>
                  <a:latin typeface="Segoe UI Light"/>
                </a:rPr>
                <a:t>Machine Learning Marketplace</a:t>
              </a:r>
            </a:p>
            <a:p>
              <a:pPr>
                <a:lnSpc>
                  <a:spcPct val="90000"/>
                </a:lnSpc>
              </a:pPr>
              <a:r>
                <a:rPr lang="en-US" sz="1632" i="1" dirty="0">
                  <a:solidFill>
                    <a:srgbClr val="FFFFFF"/>
                  </a:solidFill>
                  <a:latin typeface="Segoe UI Light"/>
                </a:rPr>
                <a:t>APIs and solutions for broad use</a:t>
              </a:r>
            </a:p>
          </p:txBody>
        </p:sp>
      </p:grpSp>
    </p:spTree>
    <p:extLst>
      <p:ext uri="{BB962C8B-B14F-4D97-AF65-F5344CB8AC3E}">
        <p14:creationId xmlns:p14="http://schemas.microsoft.com/office/powerpoint/2010/main" val="19438316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4087" y="22664"/>
            <a:ext cx="10724938" cy="1351952"/>
          </a:xfrm>
        </p:spPr>
        <p:txBody>
          <a:bodyPr>
            <a:normAutofit/>
          </a:bodyPr>
          <a:lstStyle/>
          <a:p>
            <a:r>
              <a:rPr lang="en-US" sz="5507" dirty="0"/>
              <a:t>Excel BI Investments</a:t>
            </a:r>
            <a:endParaRPr lang="en-US" dirty="0">
              <a:gradFill>
                <a:gsLst>
                  <a:gs pos="0">
                    <a:srgbClr val="505050"/>
                  </a:gs>
                  <a:gs pos="100000">
                    <a:srgbClr val="505050"/>
                  </a:gs>
                </a:gsLst>
                <a:lin ang="5400000" scaled="1"/>
              </a:gradFill>
              <a:latin typeface="Segoe UI Light"/>
            </a:endParaRPr>
          </a:p>
        </p:txBody>
      </p:sp>
      <p:sp>
        <p:nvSpPr>
          <p:cNvPr id="17" name="Rectangle 5"/>
          <p:cNvSpPr/>
          <p:nvPr/>
        </p:nvSpPr>
        <p:spPr>
          <a:xfrm>
            <a:off x="294087" y="1634821"/>
            <a:ext cx="5051503" cy="5217077"/>
          </a:xfrm>
          <a:prstGeom prst="rect">
            <a:avLst/>
          </a:prstGeom>
          <a:noFill/>
        </p:spPr>
        <p:txBody>
          <a:bodyPr wrap="square">
            <a:spAutoFit/>
          </a:bodyPr>
          <a:lstStyle/>
          <a:p>
            <a:endParaRPr lang="en-US" sz="2040" spc="-31" dirty="0">
              <a:solidFill>
                <a:srgbClr val="505050"/>
              </a:solidFill>
            </a:endParaRPr>
          </a:p>
          <a:p>
            <a:r>
              <a:rPr lang="en-US" sz="2040" spc="-31" dirty="0">
                <a:solidFill>
                  <a:srgbClr val="505050"/>
                </a:solidFill>
              </a:rPr>
              <a:t>Power Map with custom maps allows deeper geospatial explorations and storytelling</a:t>
            </a:r>
            <a:br>
              <a:rPr lang="en-US" sz="2040" spc="-31" dirty="0">
                <a:solidFill>
                  <a:srgbClr val="505050"/>
                </a:solidFill>
              </a:rPr>
            </a:br>
            <a:endParaRPr lang="en-US" sz="2040" spc="-31" dirty="0">
              <a:solidFill>
                <a:srgbClr val="505050"/>
              </a:solidFill>
            </a:endParaRPr>
          </a:p>
          <a:p>
            <a:r>
              <a:rPr lang="en-US" sz="2040" spc="-31" dirty="0">
                <a:solidFill>
                  <a:srgbClr val="505050"/>
                </a:solidFill>
              </a:rPr>
              <a:t>Power Query brings modern data discovery, connectivity, shaping and publishing to Excel</a:t>
            </a:r>
          </a:p>
          <a:p>
            <a:endParaRPr lang="en-US" sz="2040" spc="-31" dirty="0">
              <a:solidFill>
                <a:srgbClr val="505050"/>
              </a:solidFill>
            </a:endParaRPr>
          </a:p>
          <a:p>
            <a:r>
              <a:rPr lang="en-US" sz="2040" spc="-31" dirty="0">
                <a:solidFill>
                  <a:srgbClr val="505050"/>
                </a:solidFill>
              </a:rPr>
              <a:t>Analysis Services connectivity for Power View allows users to leverage existing IT investments</a:t>
            </a:r>
          </a:p>
          <a:p>
            <a:endParaRPr lang="en-US" sz="2040" spc="-31" dirty="0">
              <a:solidFill>
                <a:srgbClr val="505050"/>
              </a:solidFill>
            </a:endParaRPr>
          </a:p>
          <a:p>
            <a:r>
              <a:rPr lang="en-US" sz="2040" spc="-31" dirty="0">
                <a:solidFill>
                  <a:srgbClr val="505050"/>
                </a:solidFill>
              </a:rPr>
              <a:t>Support for more sophisticated data models in Power Pivot – date and </a:t>
            </a:r>
            <a:r>
              <a:rPr lang="en-US" sz="2040" spc="-31" dirty="0" err="1">
                <a:solidFill>
                  <a:srgbClr val="505050"/>
                </a:solidFill>
              </a:rPr>
              <a:t>calc</a:t>
            </a:r>
            <a:r>
              <a:rPr lang="en-US" sz="2040" spc="-31" dirty="0">
                <a:solidFill>
                  <a:srgbClr val="505050"/>
                </a:solidFill>
              </a:rPr>
              <a:t> tables, many-to-many relationships, </a:t>
            </a:r>
            <a:r>
              <a:rPr lang="en-US" sz="2040" spc="-31" dirty="0" err="1">
                <a:solidFill>
                  <a:srgbClr val="505050"/>
                </a:solidFill>
              </a:rPr>
              <a:t>etc</a:t>
            </a:r>
            <a:endParaRPr lang="en-US" sz="2040" spc="-31" dirty="0">
              <a:solidFill>
                <a:srgbClr val="505050"/>
              </a:solidFill>
            </a:endParaRPr>
          </a:p>
        </p:txBody>
      </p:sp>
      <p:sp>
        <p:nvSpPr>
          <p:cNvPr id="20" name="Footer Placeholder 8"/>
          <p:cNvSpPr>
            <a:spLocks noGrp="1"/>
          </p:cNvSpPr>
          <p:nvPr/>
        </p:nvSpPr>
        <p:spPr>
          <a:xfrm>
            <a:off x="881" y="6622131"/>
            <a:ext cx="9226989" cy="372394"/>
          </a:xfrm>
          <a:prstGeom prst="rect">
            <a:avLst/>
          </a:prstGeom>
          <a:solidFill>
            <a:schemeClr val="bg1"/>
          </a:solidFill>
        </p:spPr>
        <p:txBody>
          <a:bodyPr vert="horz" lIns="93260" tIns="46630" rIns="93260" bIns="46630" rtlCol="0" anchor="b" anchorCtr="0"/>
          <a:lstStyle>
            <a:defPPr>
              <a:defRPr lang="en-US"/>
            </a:defPPr>
            <a:lvl1pPr marL="0" algn="l" defTabSz="912813" rtl="0" eaLnBrk="1" fontAlgn="base" latinLnBrk="0" hangingPunct="1">
              <a:spcBef>
                <a:spcPct val="0"/>
              </a:spcBef>
              <a:spcAft>
                <a:spcPct val="0"/>
              </a:spcAft>
              <a:defRPr lang="en-US" sz="8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pPr>
            <a:r>
              <a:rPr sz="1122" dirty="0">
                <a:gradFill>
                  <a:gsLst>
                    <a:gs pos="2917">
                      <a:srgbClr val="505050"/>
                    </a:gs>
                    <a:gs pos="30000">
                      <a:srgbClr val="505050"/>
                    </a:gs>
                  </a:gsLst>
                  <a:lin ang="5400000" scaled="0"/>
                </a:gradFill>
              </a:rPr>
              <a:t>Microsoft Confidential—Preliminary Information.  Dates and capabilities subject to change. Microsoft makes no warranties, express or implied.</a:t>
            </a:r>
          </a:p>
        </p:txBody>
      </p:sp>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413676" y="4191319"/>
            <a:ext cx="4361240" cy="2346146"/>
          </a:xfrm>
          <a:prstGeom prst="rect">
            <a:avLst/>
          </a:prstGeom>
        </p:spPr>
      </p:pic>
      <p:grpSp>
        <p:nvGrpSpPr>
          <p:cNvPr id="16" name="Group 8"/>
          <p:cNvGrpSpPr/>
          <p:nvPr/>
        </p:nvGrpSpPr>
        <p:grpSpPr>
          <a:xfrm>
            <a:off x="5345590" y="5013838"/>
            <a:ext cx="2148179" cy="795346"/>
            <a:chOff x="9922332" y="2786706"/>
            <a:chExt cx="759686" cy="518799"/>
          </a:xfrm>
        </p:grpSpPr>
        <p:cxnSp>
          <p:nvCxnSpPr>
            <p:cNvPr id="18" name="Straight Connector 9"/>
            <p:cNvCxnSpPr/>
            <p:nvPr/>
          </p:nvCxnSpPr>
          <p:spPr>
            <a:xfrm flipV="1">
              <a:off x="10381290" y="3046105"/>
              <a:ext cx="300728" cy="1"/>
            </a:xfrm>
            <a:prstGeom prst="line">
              <a:avLst/>
            </a:prstGeom>
            <a:ln w="28575">
              <a:solidFill>
                <a:schemeClr val="accent6"/>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Rectangle 10"/>
            <p:cNvSpPr/>
            <p:nvPr/>
          </p:nvSpPr>
          <p:spPr>
            <a:xfrm>
              <a:off x="9922332" y="2786706"/>
              <a:ext cx="627613" cy="5187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solidFill>
                    <a:srgbClr val="FFFFFF"/>
                  </a:solidFill>
                </a:rPr>
                <a:t>Power Map w/ Custom Maps</a:t>
              </a:r>
            </a:p>
          </p:txBody>
        </p:sp>
      </p:grpSp>
      <p:pic>
        <p:nvPicPr>
          <p:cNvPr id="7" name="Picture 6"/>
          <p:cNvPicPr>
            <a:picLocks noChangeAspect="1"/>
          </p:cNvPicPr>
          <p:nvPr/>
        </p:nvPicPr>
        <p:blipFill>
          <a:blip r:embed="rId4"/>
          <a:stretch>
            <a:fillRect/>
          </a:stretch>
        </p:blipFill>
        <p:spPr>
          <a:xfrm>
            <a:off x="5922952" y="1549404"/>
            <a:ext cx="3982491" cy="2272168"/>
          </a:xfrm>
          <a:prstGeom prst="rect">
            <a:avLst/>
          </a:prstGeom>
        </p:spPr>
      </p:pic>
      <p:grpSp>
        <p:nvGrpSpPr>
          <p:cNvPr id="24" name="Group 8"/>
          <p:cNvGrpSpPr/>
          <p:nvPr/>
        </p:nvGrpSpPr>
        <p:grpSpPr>
          <a:xfrm>
            <a:off x="9757410" y="2324952"/>
            <a:ext cx="2227165" cy="795346"/>
            <a:chOff x="9646376" y="2963612"/>
            <a:chExt cx="728137" cy="518799"/>
          </a:xfrm>
        </p:grpSpPr>
        <p:cxnSp>
          <p:nvCxnSpPr>
            <p:cNvPr id="25" name="Straight Connector 9"/>
            <p:cNvCxnSpPr/>
            <p:nvPr/>
          </p:nvCxnSpPr>
          <p:spPr>
            <a:xfrm flipH="1" flipV="1">
              <a:off x="9646376" y="3223012"/>
              <a:ext cx="381247" cy="9919"/>
            </a:xfrm>
            <a:prstGeom prst="line">
              <a:avLst/>
            </a:prstGeom>
            <a:ln w="28575">
              <a:solidFill>
                <a:schemeClr val="accent6"/>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Rectangle 10"/>
            <p:cNvSpPr/>
            <p:nvPr/>
          </p:nvSpPr>
          <p:spPr>
            <a:xfrm>
              <a:off x="9803474" y="2963612"/>
              <a:ext cx="571039" cy="5187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38" dirty="0">
                  <a:solidFill>
                    <a:srgbClr val="FFFFFF"/>
                  </a:solidFill>
                </a:rPr>
                <a:t>Power Query</a:t>
              </a:r>
            </a:p>
          </p:txBody>
        </p:sp>
      </p:grpSp>
    </p:spTree>
    <p:extLst>
      <p:ext uri="{BB962C8B-B14F-4D97-AF65-F5344CB8AC3E}">
        <p14:creationId xmlns:p14="http://schemas.microsoft.com/office/powerpoint/2010/main" val="2401037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Advanced Analytics</a:t>
            </a:r>
            <a:r>
              <a:rPr lang="en-US" dirty="0"/>
              <a:t/>
            </a:r>
            <a:br>
              <a:rPr lang="en-US" dirty="0"/>
            </a:br>
            <a:r>
              <a:rPr lang="en-US" sz="4000" dirty="0" smtClean="0"/>
              <a:t>Beyond </a:t>
            </a:r>
            <a:r>
              <a:rPr lang="en-US" sz="4000" dirty="0"/>
              <a:t>business intelligence</a:t>
            </a:r>
            <a:br>
              <a:rPr lang="en-US" sz="4000" dirty="0"/>
            </a:br>
            <a:r>
              <a:rPr lang="en-US" sz="4000" dirty="0"/>
              <a:t> </a:t>
            </a:r>
          </a:p>
        </p:txBody>
      </p:sp>
      <p:sp>
        <p:nvSpPr>
          <p:cNvPr id="7" name="Text Placeholder 5"/>
          <p:cNvSpPr txBox="1">
            <a:spLocks/>
          </p:cNvSpPr>
          <p:nvPr/>
        </p:nvSpPr>
        <p:spPr>
          <a:xfrm>
            <a:off x="305653" y="6438787"/>
            <a:ext cx="3435550" cy="33701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1100" dirty="0" smtClean="0">
                <a:gradFill>
                  <a:gsLst>
                    <a:gs pos="2920">
                      <a:srgbClr val="FFFFFF"/>
                    </a:gs>
                    <a:gs pos="100000">
                      <a:srgbClr val="FFFFFF"/>
                    </a:gs>
                  </a:gsLst>
                  <a:lin ang="5400000" scaled="0"/>
                </a:gradFill>
              </a:rPr>
              <a:t>Source: </a:t>
            </a:r>
            <a:r>
              <a:rPr lang="en-US" sz="1100" b="1" dirty="0" smtClean="0">
                <a:gradFill>
                  <a:gsLst>
                    <a:gs pos="2920">
                      <a:srgbClr val="FFFFFF"/>
                    </a:gs>
                    <a:gs pos="100000">
                      <a:srgbClr val="FFFFFF"/>
                    </a:gs>
                  </a:gsLst>
                  <a:lin ang="5400000" scaled="0"/>
                </a:gradFill>
              </a:rPr>
              <a:t>Gartner</a:t>
            </a:r>
            <a:endParaRPr lang="en-US" sz="1100" dirty="0" smtClean="0">
              <a:gradFill>
                <a:gsLst>
                  <a:gs pos="2920">
                    <a:srgbClr val="FFFFFF"/>
                  </a:gs>
                  <a:gs pos="100000">
                    <a:srgbClr val="FFFFFF"/>
                  </a:gs>
                </a:gsLst>
                <a:lin ang="5400000" scaled="0"/>
              </a:gradFill>
            </a:endParaRPr>
          </a:p>
        </p:txBody>
      </p:sp>
      <p:sp>
        <p:nvSpPr>
          <p:cNvPr id="36" name="Rectangle 35"/>
          <p:cNvSpPr/>
          <p:nvPr/>
        </p:nvSpPr>
        <p:spPr bwMode="auto">
          <a:xfrm>
            <a:off x="5943193" y="1840713"/>
            <a:ext cx="5111496" cy="4463615"/>
          </a:xfrm>
          <a:prstGeom prst="rect">
            <a:avLst/>
          </a:prstGeom>
          <a:solidFill>
            <a:schemeClr val="accent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Rectangle 34"/>
          <p:cNvSpPr/>
          <p:nvPr/>
        </p:nvSpPr>
        <p:spPr bwMode="auto">
          <a:xfrm>
            <a:off x="842983" y="1840713"/>
            <a:ext cx="5112133" cy="4481242"/>
          </a:xfrm>
          <a:prstGeom prst="rect">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Freeform 33"/>
          <p:cNvSpPr/>
          <p:nvPr/>
        </p:nvSpPr>
        <p:spPr bwMode="auto">
          <a:xfrm>
            <a:off x="5949155" y="1878812"/>
            <a:ext cx="45719" cy="4434840"/>
          </a:xfrm>
          <a:custGeom>
            <a:avLst/>
            <a:gdLst>
              <a:gd name="connsiteX0" fmla="*/ 0 w 0"/>
              <a:gd name="connsiteY0" fmla="*/ 4366260 h 4366260"/>
              <a:gd name="connsiteX1" fmla="*/ 0 w 0"/>
              <a:gd name="connsiteY1" fmla="*/ 0 h 4366260"/>
            </a:gdLst>
            <a:ahLst/>
            <a:cxnLst>
              <a:cxn ang="0">
                <a:pos x="connsiteX0" y="connsiteY0"/>
              </a:cxn>
              <a:cxn ang="0">
                <a:pos x="connsiteX1" y="connsiteY1"/>
              </a:cxn>
            </a:cxnLst>
            <a:rect l="l" t="t" r="r" b="b"/>
            <a:pathLst>
              <a:path h="4366260">
                <a:moveTo>
                  <a:pt x="0" y="4366260"/>
                </a:moveTo>
                <a:lnTo>
                  <a:pt x="0" y="0"/>
                </a:lnTo>
              </a:path>
            </a:pathLst>
          </a:custGeom>
          <a:noFill/>
          <a:ln w="31750" cap="rnd">
            <a:solidFill>
              <a:schemeClr val="tx1"/>
            </a:solidFill>
            <a:prstDash val="solid"/>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rgbClr val="FFFFFF"/>
              </a:solidFill>
            </a:endParaRPr>
          </a:p>
        </p:txBody>
      </p:sp>
      <p:sp>
        <p:nvSpPr>
          <p:cNvPr id="5" name="Freeform 4"/>
          <p:cNvSpPr/>
          <p:nvPr/>
        </p:nvSpPr>
        <p:spPr bwMode="auto">
          <a:xfrm>
            <a:off x="842982" y="1875255"/>
            <a:ext cx="10211707" cy="4446700"/>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31750">
            <a:solidFill>
              <a:schemeClr val="tx2"/>
            </a:solidFill>
            <a:headEnd type="triangl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solidFill>
                <a:srgbClr val="FFFFFF"/>
              </a:solidFill>
            </a:endParaRPr>
          </a:p>
        </p:txBody>
      </p:sp>
      <p:sp>
        <p:nvSpPr>
          <p:cNvPr id="9" name="TextBox 8"/>
          <p:cNvSpPr txBox="1"/>
          <p:nvPr/>
        </p:nvSpPr>
        <p:spPr>
          <a:xfrm rot="16200000">
            <a:off x="92148" y="3826223"/>
            <a:ext cx="956903"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gradFill>
                  <a:gsLst>
                    <a:gs pos="2917">
                      <a:srgbClr val="FFFFFF"/>
                    </a:gs>
                    <a:gs pos="30000">
                      <a:srgbClr val="FFFFFF"/>
                    </a:gs>
                  </a:gsLst>
                  <a:lin ang="5400000" scaled="0"/>
                </a:gradFill>
              </a:rPr>
              <a:t>VALUE</a:t>
            </a:r>
          </a:p>
        </p:txBody>
      </p:sp>
      <p:sp>
        <p:nvSpPr>
          <p:cNvPr id="12" name="TextBox 11"/>
          <p:cNvSpPr txBox="1"/>
          <p:nvPr/>
        </p:nvSpPr>
        <p:spPr>
          <a:xfrm>
            <a:off x="5138678" y="6357744"/>
            <a:ext cx="1620315" cy="483863"/>
          </a:xfrm>
          <a:prstGeom prst="rect">
            <a:avLst/>
          </a:prstGeom>
          <a:noFill/>
        </p:spPr>
        <p:txBody>
          <a:bodyPr wrap="none" lIns="182880" tIns="146304" rIns="182880" bIns="146304" rtlCol="0">
            <a:spAutoFit/>
          </a:bodyPr>
          <a:lstStyle/>
          <a:p>
            <a:pPr>
              <a:lnSpc>
                <a:spcPct val="90000"/>
              </a:lnSpc>
              <a:spcAft>
                <a:spcPts val="600"/>
              </a:spcAft>
            </a:pPr>
            <a:r>
              <a:rPr lang="en-US" b="1" dirty="0" smtClean="0">
                <a:gradFill>
                  <a:gsLst>
                    <a:gs pos="2917">
                      <a:srgbClr val="FFFFFF"/>
                    </a:gs>
                    <a:gs pos="30000">
                      <a:srgbClr val="FFFFFF"/>
                    </a:gs>
                  </a:gsLst>
                  <a:lin ang="5400000" scaled="0"/>
                </a:gradFill>
              </a:rPr>
              <a:t>DIFFICULTY</a:t>
            </a:r>
          </a:p>
        </p:txBody>
      </p:sp>
      <p:sp>
        <p:nvSpPr>
          <p:cNvPr id="13" name="TextBox 12"/>
          <p:cNvSpPr txBox="1"/>
          <p:nvPr/>
        </p:nvSpPr>
        <p:spPr>
          <a:xfrm rot="20485642">
            <a:off x="2963895" y="5262975"/>
            <a:ext cx="150906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smtClean="0">
                <a:gradFill>
                  <a:gsLst>
                    <a:gs pos="2917">
                      <a:srgbClr val="0078D7"/>
                    </a:gs>
                    <a:gs pos="100000">
                      <a:srgbClr val="0078D7"/>
                    </a:gs>
                  </a:gsLst>
                  <a:lin ang="5400000" scaled="0"/>
                </a:gradFill>
              </a:rPr>
              <a:t>HINDSIGHT</a:t>
            </a:r>
          </a:p>
        </p:txBody>
      </p:sp>
      <p:sp>
        <p:nvSpPr>
          <p:cNvPr id="14" name="TextBox 13"/>
          <p:cNvSpPr txBox="1"/>
          <p:nvPr/>
        </p:nvSpPr>
        <p:spPr>
          <a:xfrm rot="20477651">
            <a:off x="6255528" y="4204273"/>
            <a:ext cx="1201291"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smtClean="0">
                <a:gradFill>
                  <a:gsLst>
                    <a:gs pos="2917">
                      <a:srgbClr val="0078D7"/>
                    </a:gs>
                    <a:gs pos="100000">
                      <a:srgbClr val="0078D7"/>
                    </a:gs>
                  </a:gsLst>
                  <a:lin ang="5400000" scaled="0"/>
                </a:gradFill>
              </a:rPr>
              <a:t>INSIGHT</a:t>
            </a:r>
          </a:p>
        </p:txBody>
      </p:sp>
      <p:sp>
        <p:nvSpPr>
          <p:cNvPr id="15" name="TextBox 14"/>
          <p:cNvSpPr txBox="1"/>
          <p:nvPr/>
        </p:nvSpPr>
        <p:spPr>
          <a:xfrm rot="20461641">
            <a:off x="8854680" y="3303142"/>
            <a:ext cx="1480213"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smtClean="0">
                <a:gradFill>
                  <a:gsLst>
                    <a:gs pos="2917">
                      <a:srgbClr val="0078D7"/>
                    </a:gs>
                    <a:gs pos="100000">
                      <a:srgbClr val="0078D7"/>
                    </a:gs>
                  </a:gsLst>
                  <a:lin ang="5400000" scaled="0"/>
                </a:gradFill>
              </a:rPr>
              <a:t>FORESIGHT</a:t>
            </a:r>
          </a:p>
        </p:txBody>
      </p:sp>
      <p:sp>
        <p:nvSpPr>
          <p:cNvPr id="16" name="Rectangle 15"/>
          <p:cNvSpPr/>
          <p:nvPr/>
        </p:nvSpPr>
        <p:spPr bwMode="auto">
          <a:xfrm flipV="1">
            <a:off x="1000891" y="4916157"/>
            <a:ext cx="1658159" cy="502920"/>
          </a:xfrm>
          <a:prstGeom prst="rect">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0" name="Rectangle 19"/>
          <p:cNvSpPr/>
          <p:nvPr/>
        </p:nvSpPr>
        <p:spPr bwMode="auto">
          <a:xfrm flipV="1">
            <a:off x="3519745" y="4074330"/>
            <a:ext cx="1658159" cy="502920"/>
          </a:xfrm>
          <a:prstGeom prst="rect">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1" name="Rectangle 20"/>
          <p:cNvSpPr/>
          <p:nvPr/>
        </p:nvSpPr>
        <p:spPr bwMode="auto">
          <a:xfrm flipV="1">
            <a:off x="6038599" y="3206637"/>
            <a:ext cx="1658159" cy="502920"/>
          </a:xfrm>
          <a:prstGeom prst="rect">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2" name="Rectangle 21"/>
          <p:cNvSpPr/>
          <p:nvPr/>
        </p:nvSpPr>
        <p:spPr bwMode="auto">
          <a:xfrm flipV="1">
            <a:off x="8557455" y="2359455"/>
            <a:ext cx="1659152" cy="500486"/>
          </a:xfrm>
          <a:prstGeom prst="rect">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3" name="TextBox 22"/>
          <p:cNvSpPr txBox="1"/>
          <p:nvPr/>
        </p:nvSpPr>
        <p:spPr>
          <a:xfrm>
            <a:off x="915426" y="4844304"/>
            <a:ext cx="1365374" cy="606877"/>
          </a:xfrm>
          <a:prstGeom prst="rect">
            <a:avLst/>
          </a:prstGeom>
          <a:noFill/>
        </p:spPr>
        <p:txBody>
          <a:bodyPr wrap="none" lIns="182880" tIns="146304" rIns="182880" bIns="146304" rtlCol="0">
            <a:spAutoFit/>
          </a:bodyPr>
          <a:lstStyle/>
          <a:p>
            <a:pPr>
              <a:lnSpc>
                <a:spcPct val="90000"/>
              </a:lnSpc>
            </a:pPr>
            <a:r>
              <a:rPr lang="en-US" sz="1400" b="1" dirty="0" smtClean="0">
                <a:gradFill>
                  <a:gsLst>
                    <a:gs pos="2917">
                      <a:srgbClr val="00188F"/>
                    </a:gs>
                    <a:gs pos="100000">
                      <a:srgbClr val="00188F"/>
                    </a:gs>
                  </a:gsLst>
                  <a:lin ang="5400000" scaled="0"/>
                </a:gradFill>
              </a:rPr>
              <a:t>Descriptive </a:t>
            </a:r>
            <a:br>
              <a:rPr lang="en-US" sz="1400" b="1" dirty="0" smtClean="0">
                <a:gradFill>
                  <a:gsLst>
                    <a:gs pos="2917">
                      <a:srgbClr val="00188F"/>
                    </a:gs>
                    <a:gs pos="100000">
                      <a:srgbClr val="00188F"/>
                    </a:gs>
                  </a:gsLst>
                  <a:lin ang="5400000" scaled="0"/>
                </a:gradFill>
              </a:rPr>
            </a:br>
            <a:r>
              <a:rPr lang="en-US" sz="1400" b="1" dirty="0" smtClean="0">
                <a:gradFill>
                  <a:gsLst>
                    <a:gs pos="2917">
                      <a:srgbClr val="00188F"/>
                    </a:gs>
                    <a:gs pos="100000">
                      <a:srgbClr val="00188F"/>
                    </a:gs>
                  </a:gsLst>
                  <a:lin ang="5400000" scaled="0"/>
                </a:gradFill>
              </a:rPr>
              <a:t>Analytics</a:t>
            </a:r>
          </a:p>
        </p:txBody>
      </p:sp>
      <p:sp>
        <p:nvSpPr>
          <p:cNvPr id="24" name="TextBox 23"/>
          <p:cNvSpPr txBox="1"/>
          <p:nvPr/>
        </p:nvSpPr>
        <p:spPr>
          <a:xfrm>
            <a:off x="3434463" y="3999280"/>
            <a:ext cx="1265411" cy="606877"/>
          </a:xfrm>
          <a:prstGeom prst="rect">
            <a:avLst/>
          </a:prstGeom>
          <a:noFill/>
        </p:spPr>
        <p:txBody>
          <a:bodyPr wrap="none" lIns="182880" tIns="146304" rIns="182880" bIns="146304" rtlCol="0">
            <a:spAutoFit/>
          </a:bodyPr>
          <a:lstStyle/>
          <a:p>
            <a:pPr>
              <a:lnSpc>
                <a:spcPct val="90000"/>
              </a:lnSpc>
            </a:pPr>
            <a:r>
              <a:rPr lang="en-US" sz="1400" b="1" dirty="0" smtClean="0">
                <a:gradFill>
                  <a:gsLst>
                    <a:gs pos="2917">
                      <a:srgbClr val="00188F"/>
                    </a:gs>
                    <a:gs pos="100000">
                      <a:srgbClr val="00188F"/>
                    </a:gs>
                  </a:gsLst>
                  <a:lin ang="5400000" scaled="0"/>
                </a:gradFill>
              </a:rPr>
              <a:t>Diagnostic</a:t>
            </a:r>
            <a:br>
              <a:rPr lang="en-US" sz="1400" b="1" dirty="0" smtClean="0">
                <a:gradFill>
                  <a:gsLst>
                    <a:gs pos="2917">
                      <a:srgbClr val="00188F"/>
                    </a:gs>
                    <a:gs pos="100000">
                      <a:srgbClr val="00188F"/>
                    </a:gs>
                  </a:gsLst>
                  <a:lin ang="5400000" scaled="0"/>
                </a:gradFill>
              </a:rPr>
            </a:br>
            <a:r>
              <a:rPr lang="en-US" sz="1400" b="1" dirty="0" smtClean="0">
                <a:gradFill>
                  <a:gsLst>
                    <a:gs pos="2917">
                      <a:srgbClr val="00188F"/>
                    </a:gs>
                    <a:gs pos="100000">
                      <a:srgbClr val="00188F"/>
                    </a:gs>
                  </a:gsLst>
                  <a:lin ang="5400000" scaled="0"/>
                </a:gradFill>
              </a:rPr>
              <a:t>Analytics</a:t>
            </a:r>
          </a:p>
        </p:txBody>
      </p:sp>
      <p:sp>
        <p:nvSpPr>
          <p:cNvPr id="25" name="TextBox 24"/>
          <p:cNvSpPr txBox="1"/>
          <p:nvPr/>
        </p:nvSpPr>
        <p:spPr>
          <a:xfrm>
            <a:off x="5952874" y="3139701"/>
            <a:ext cx="1262974" cy="606877"/>
          </a:xfrm>
          <a:prstGeom prst="rect">
            <a:avLst/>
          </a:prstGeom>
          <a:noFill/>
        </p:spPr>
        <p:txBody>
          <a:bodyPr wrap="none" lIns="182880" tIns="146304" rIns="182880" bIns="146304" rtlCol="0">
            <a:spAutoFit/>
          </a:bodyPr>
          <a:lstStyle/>
          <a:p>
            <a:pPr>
              <a:lnSpc>
                <a:spcPct val="90000"/>
              </a:lnSpc>
            </a:pPr>
            <a:r>
              <a:rPr lang="en-US" sz="1400" b="1" dirty="0" smtClean="0">
                <a:gradFill>
                  <a:gsLst>
                    <a:gs pos="2917">
                      <a:srgbClr val="00188F"/>
                    </a:gs>
                    <a:gs pos="100000">
                      <a:srgbClr val="00188F"/>
                    </a:gs>
                  </a:gsLst>
                  <a:lin ang="5400000" scaled="0"/>
                </a:gradFill>
              </a:rPr>
              <a:t>Predictive </a:t>
            </a:r>
            <a:br>
              <a:rPr lang="en-US" sz="1400" b="1" dirty="0" smtClean="0">
                <a:gradFill>
                  <a:gsLst>
                    <a:gs pos="2917">
                      <a:srgbClr val="00188F"/>
                    </a:gs>
                    <a:gs pos="100000">
                      <a:srgbClr val="00188F"/>
                    </a:gs>
                  </a:gsLst>
                  <a:lin ang="5400000" scaled="0"/>
                </a:gradFill>
              </a:rPr>
            </a:br>
            <a:r>
              <a:rPr lang="en-US" sz="1400" b="1" dirty="0" smtClean="0">
                <a:gradFill>
                  <a:gsLst>
                    <a:gs pos="2917">
                      <a:srgbClr val="00188F"/>
                    </a:gs>
                    <a:gs pos="100000">
                      <a:srgbClr val="00188F"/>
                    </a:gs>
                  </a:gsLst>
                  <a:lin ang="5400000" scaled="0"/>
                </a:gradFill>
              </a:rPr>
              <a:t>Analytics</a:t>
            </a:r>
          </a:p>
        </p:txBody>
      </p:sp>
      <p:sp>
        <p:nvSpPr>
          <p:cNvPr id="26" name="TextBox 25"/>
          <p:cNvSpPr txBox="1"/>
          <p:nvPr/>
        </p:nvSpPr>
        <p:spPr>
          <a:xfrm>
            <a:off x="8478655" y="2275570"/>
            <a:ext cx="1414362" cy="606877"/>
          </a:xfrm>
          <a:prstGeom prst="rect">
            <a:avLst/>
          </a:prstGeom>
          <a:noFill/>
        </p:spPr>
        <p:txBody>
          <a:bodyPr wrap="none" lIns="182880" tIns="146304" rIns="182880" bIns="146304" rtlCol="0">
            <a:spAutoFit/>
          </a:bodyPr>
          <a:lstStyle/>
          <a:p>
            <a:pPr>
              <a:lnSpc>
                <a:spcPct val="90000"/>
              </a:lnSpc>
            </a:pPr>
            <a:r>
              <a:rPr lang="en-US" sz="1400" b="1" dirty="0" smtClean="0">
                <a:gradFill>
                  <a:gsLst>
                    <a:gs pos="2917">
                      <a:srgbClr val="00188F"/>
                    </a:gs>
                    <a:gs pos="100000">
                      <a:srgbClr val="00188F"/>
                    </a:gs>
                  </a:gsLst>
                  <a:lin ang="5400000" scaled="0"/>
                </a:gradFill>
              </a:rPr>
              <a:t>Prescriptive </a:t>
            </a:r>
            <a:br>
              <a:rPr lang="en-US" sz="1400" b="1" dirty="0" smtClean="0">
                <a:gradFill>
                  <a:gsLst>
                    <a:gs pos="2917">
                      <a:srgbClr val="00188F"/>
                    </a:gs>
                    <a:gs pos="100000">
                      <a:srgbClr val="00188F"/>
                    </a:gs>
                  </a:gsLst>
                  <a:lin ang="5400000" scaled="0"/>
                </a:gradFill>
              </a:rPr>
            </a:br>
            <a:r>
              <a:rPr lang="en-US" sz="1400" b="1" dirty="0" smtClean="0">
                <a:gradFill>
                  <a:gsLst>
                    <a:gs pos="2917">
                      <a:srgbClr val="00188F"/>
                    </a:gs>
                    <a:gs pos="100000">
                      <a:srgbClr val="00188F"/>
                    </a:gs>
                  </a:gsLst>
                  <a:lin ang="5400000" scaled="0"/>
                </a:gradFill>
              </a:rPr>
              <a:t>Analytics</a:t>
            </a:r>
          </a:p>
        </p:txBody>
      </p:sp>
      <p:sp>
        <p:nvSpPr>
          <p:cNvPr id="27" name="TextBox 26"/>
          <p:cNvSpPr txBox="1"/>
          <p:nvPr/>
        </p:nvSpPr>
        <p:spPr>
          <a:xfrm>
            <a:off x="915426" y="4329650"/>
            <a:ext cx="1914029"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FFFFFF"/>
                    </a:gs>
                    <a:gs pos="100000">
                      <a:srgbClr val="FFFFFF"/>
                    </a:gs>
                  </a:gsLst>
                  <a:lin ang="5400000" scaled="0"/>
                </a:gradFill>
              </a:rPr>
              <a:t>What </a:t>
            </a:r>
            <a:br>
              <a:rPr lang="en-US" sz="1400" dirty="0" smtClean="0">
                <a:gradFill>
                  <a:gsLst>
                    <a:gs pos="2917">
                      <a:srgbClr val="FFFFFF"/>
                    </a:gs>
                    <a:gs pos="100000">
                      <a:srgbClr val="FFFFFF"/>
                    </a:gs>
                  </a:gsLst>
                  <a:lin ang="5400000" scaled="0"/>
                </a:gradFill>
              </a:rPr>
            </a:br>
            <a:r>
              <a:rPr lang="en-US" sz="1400" dirty="0" smtClean="0">
                <a:gradFill>
                  <a:gsLst>
                    <a:gs pos="2917">
                      <a:srgbClr val="FFFFFF"/>
                    </a:gs>
                    <a:gs pos="100000">
                      <a:srgbClr val="FFFFFF"/>
                    </a:gs>
                  </a:gsLst>
                  <a:lin ang="5400000" scaled="0"/>
                </a:gradFill>
              </a:rPr>
              <a:t>happened?</a:t>
            </a:r>
          </a:p>
        </p:txBody>
      </p:sp>
      <p:sp>
        <p:nvSpPr>
          <p:cNvPr id="28" name="TextBox 27"/>
          <p:cNvSpPr txBox="1"/>
          <p:nvPr/>
        </p:nvSpPr>
        <p:spPr>
          <a:xfrm>
            <a:off x="3434463" y="3471821"/>
            <a:ext cx="1202893" cy="683264"/>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100000">
                      <a:srgbClr val="FFFFFF"/>
                    </a:gs>
                  </a:gsLst>
                  <a:lin ang="5400000" scaled="0"/>
                </a:gradFill>
              </a:rPr>
              <a:t>Why did </a:t>
            </a:r>
            <a:br>
              <a:rPr lang="en-US" sz="1400" dirty="0" smtClean="0">
                <a:gradFill>
                  <a:gsLst>
                    <a:gs pos="2917">
                      <a:srgbClr val="FFFFFF"/>
                    </a:gs>
                    <a:gs pos="100000">
                      <a:srgbClr val="FFFFFF"/>
                    </a:gs>
                  </a:gsLst>
                  <a:lin ang="5400000" scaled="0"/>
                </a:gradFill>
              </a:rPr>
            </a:br>
            <a:r>
              <a:rPr lang="en-US" sz="1400" dirty="0" smtClean="0">
                <a:gradFill>
                  <a:gsLst>
                    <a:gs pos="2917">
                      <a:srgbClr val="FFFFFF"/>
                    </a:gs>
                    <a:gs pos="100000">
                      <a:srgbClr val="FFFFFF"/>
                    </a:gs>
                  </a:gsLst>
                  <a:lin ang="5400000" scaled="0"/>
                </a:gradFill>
              </a:rPr>
              <a:t>it happen?</a:t>
            </a:r>
          </a:p>
        </p:txBody>
      </p:sp>
      <p:sp>
        <p:nvSpPr>
          <p:cNvPr id="29" name="TextBox 28"/>
          <p:cNvSpPr txBox="1"/>
          <p:nvPr/>
        </p:nvSpPr>
        <p:spPr>
          <a:xfrm>
            <a:off x="5952874" y="2617918"/>
            <a:ext cx="1149995" cy="683264"/>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100000">
                      <a:srgbClr val="FFFFFF"/>
                    </a:gs>
                  </a:gsLst>
                  <a:lin ang="5400000" scaled="0"/>
                </a:gradFill>
              </a:rPr>
              <a:t>What will </a:t>
            </a:r>
            <a:br>
              <a:rPr lang="en-US" sz="1400" dirty="0" smtClean="0">
                <a:gradFill>
                  <a:gsLst>
                    <a:gs pos="2917">
                      <a:srgbClr val="FFFFFF"/>
                    </a:gs>
                    <a:gs pos="100000">
                      <a:srgbClr val="FFFFFF"/>
                    </a:gs>
                  </a:gsLst>
                  <a:lin ang="5400000" scaled="0"/>
                </a:gradFill>
              </a:rPr>
            </a:br>
            <a:r>
              <a:rPr lang="en-US" sz="1400" dirty="0" smtClean="0">
                <a:gradFill>
                  <a:gsLst>
                    <a:gs pos="2917">
                      <a:srgbClr val="FFFFFF"/>
                    </a:gs>
                    <a:gs pos="100000">
                      <a:srgbClr val="FFFFFF"/>
                    </a:gs>
                  </a:gsLst>
                  <a:lin ang="5400000" scaled="0"/>
                </a:gradFill>
              </a:rPr>
              <a:t>happen?</a:t>
            </a:r>
          </a:p>
        </p:txBody>
      </p:sp>
      <p:sp>
        <p:nvSpPr>
          <p:cNvPr id="30" name="TextBox 29"/>
          <p:cNvSpPr txBox="1"/>
          <p:nvPr/>
        </p:nvSpPr>
        <p:spPr>
          <a:xfrm>
            <a:off x="8478655" y="1774291"/>
            <a:ext cx="1678601" cy="683264"/>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100000">
                      <a:srgbClr val="FFFFFF"/>
                    </a:gs>
                  </a:gsLst>
                  <a:lin ang="5400000" scaled="0"/>
                </a:gradFill>
              </a:rPr>
              <a:t>How can we </a:t>
            </a:r>
            <a:br>
              <a:rPr lang="en-US" sz="1400" dirty="0" smtClean="0">
                <a:gradFill>
                  <a:gsLst>
                    <a:gs pos="2917">
                      <a:srgbClr val="FFFFFF"/>
                    </a:gs>
                    <a:gs pos="100000">
                      <a:srgbClr val="FFFFFF"/>
                    </a:gs>
                  </a:gsLst>
                  <a:lin ang="5400000" scaled="0"/>
                </a:gradFill>
              </a:rPr>
            </a:br>
            <a:r>
              <a:rPr lang="en-US" sz="1400" dirty="0" smtClean="0">
                <a:gradFill>
                  <a:gsLst>
                    <a:gs pos="2917">
                      <a:srgbClr val="FFFFFF"/>
                    </a:gs>
                    <a:gs pos="100000">
                      <a:srgbClr val="FFFFFF"/>
                    </a:gs>
                  </a:gsLst>
                  <a:lin ang="5400000" scaled="0"/>
                </a:gradFill>
              </a:rPr>
              <a:t>make it happen?</a:t>
            </a:r>
          </a:p>
        </p:txBody>
      </p:sp>
      <p:sp>
        <p:nvSpPr>
          <p:cNvPr id="38" name="TextBox 37"/>
          <p:cNvSpPr txBox="1"/>
          <p:nvPr/>
        </p:nvSpPr>
        <p:spPr>
          <a:xfrm>
            <a:off x="4121410" y="5804997"/>
            <a:ext cx="1839414"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Traditional BI</a:t>
            </a:r>
          </a:p>
        </p:txBody>
      </p:sp>
      <p:sp>
        <p:nvSpPr>
          <p:cNvPr id="39" name="TextBox 38"/>
          <p:cNvSpPr txBox="1"/>
          <p:nvPr/>
        </p:nvSpPr>
        <p:spPr>
          <a:xfrm>
            <a:off x="5955653" y="5804997"/>
            <a:ext cx="2558393"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Advanced Analytics</a:t>
            </a:r>
          </a:p>
        </p:txBody>
      </p:sp>
      <p:sp>
        <p:nvSpPr>
          <p:cNvPr id="41" name="Right Triangle 40"/>
          <p:cNvSpPr/>
          <p:nvPr/>
        </p:nvSpPr>
        <p:spPr bwMode="auto">
          <a:xfrm flipV="1">
            <a:off x="2316757" y="5419077"/>
            <a:ext cx="179282" cy="179282"/>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42" name="Freeform 41"/>
          <p:cNvSpPr/>
          <p:nvPr/>
        </p:nvSpPr>
        <p:spPr bwMode="auto">
          <a:xfrm>
            <a:off x="959556" y="2754489"/>
            <a:ext cx="10107293" cy="3465689"/>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a:solidFill>
              <a:schemeClr val="accent5"/>
            </a:solidFill>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rgbClr val="FFFFFF"/>
              </a:solidFill>
            </a:endParaRPr>
          </a:p>
        </p:txBody>
      </p:sp>
      <p:sp>
        <p:nvSpPr>
          <p:cNvPr id="18" name="TextBox 17"/>
          <p:cNvSpPr txBox="1"/>
          <p:nvPr/>
        </p:nvSpPr>
        <p:spPr>
          <a:xfrm rot="20477271">
            <a:off x="1494661" y="5683162"/>
            <a:ext cx="1455655" cy="196825"/>
          </a:xfrm>
          <a:prstGeom prst="rect">
            <a:avLst/>
          </a:prstGeom>
          <a:solidFill>
            <a:schemeClr val="accent1">
              <a:lumMod val="75000"/>
            </a:schemeClr>
          </a:solidFill>
        </p:spPr>
        <p:txBody>
          <a:bodyPr wrap="none" lIns="0" tIns="0" rIns="0" bIns="0" rtlCol="0">
            <a:spAutoFit/>
          </a:bodyPr>
          <a:lstStyle/>
          <a:p>
            <a:pPr>
              <a:lnSpc>
                <a:spcPct val="90000"/>
              </a:lnSpc>
              <a:spcAft>
                <a:spcPts val="600"/>
              </a:spcAft>
            </a:pPr>
            <a:r>
              <a:rPr lang="en-US" sz="1600" b="1" dirty="0" smtClean="0">
                <a:gradFill>
                  <a:gsLst>
                    <a:gs pos="2917">
                      <a:srgbClr val="FFFFFF"/>
                    </a:gs>
                    <a:gs pos="30000">
                      <a:srgbClr val="FFFFFF"/>
                    </a:gs>
                  </a:gsLst>
                  <a:lin ang="5400000" scaled="0"/>
                </a:gradFill>
              </a:rPr>
              <a:t>INFORMATION</a:t>
            </a:r>
            <a:endParaRPr lang="en-US" sz="1400" b="1" dirty="0" smtClean="0">
              <a:gradFill>
                <a:gsLst>
                  <a:gs pos="2917">
                    <a:srgbClr val="FFFFFF"/>
                  </a:gs>
                  <a:gs pos="30000">
                    <a:srgbClr val="FFFFFF"/>
                  </a:gs>
                </a:gsLst>
                <a:lin ang="5400000" scaled="0"/>
              </a:gradFill>
            </a:endParaRPr>
          </a:p>
        </p:txBody>
      </p:sp>
      <p:sp>
        <p:nvSpPr>
          <p:cNvPr id="19" name="TextBox 18"/>
          <p:cNvSpPr txBox="1"/>
          <p:nvPr/>
        </p:nvSpPr>
        <p:spPr>
          <a:xfrm rot="20498614">
            <a:off x="9080760" y="3070775"/>
            <a:ext cx="1489318" cy="196825"/>
          </a:xfrm>
          <a:prstGeom prst="rect">
            <a:avLst/>
          </a:prstGeom>
          <a:solidFill>
            <a:schemeClr val="accent1">
              <a:lumMod val="50000"/>
            </a:schemeClr>
          </a:solidFill>
        </p:spPr>
        <p:txBody>
          <a:bodyPr wrap="none" lIns="0" tIns="0" rIns="0" bIns="0" rtlCol="0">
            <a:spAutoFit/>
          </a:bodyPr>
          <a:lstStyle/>
          <a:p>
            <a:pPr>
              <a:lnSpc>
                <a:spcPct val="90000"/>
              </a:lnSpc>
              <a:spcAft>
                <a:spcPts val="600"/>
              </a:spcAft>
            </a:pPr>
            <a:r>
              <a:rPr lang="en-US" sz="1600" b="1" dirty="0" smtClean="0">
                <a:gradFill>
                  <a:gsLst>
                    <a:gs pos="2917">
                      <a:srgbClr val="FFFFFF"/>
                    </a:gs>
                    <a:gs pos="30000">
                      <a:srgbClr val="FFFFFF"/>
                    </a:gs>
                  </a:gsLst>
                  <a:lin ang="5400000" scaled="0"/>
                </a:gradFill>
              </a:rPr>
              <a:t>OPTIMIZATION</a:t>
            </a:r>
          </a:p>
        </p:txBody>
      </p:sp>
      <p:sp>
        <p:nvSpPr>
          <p:cNvPr id="43" name="Right Triangle 42"/>
          <p:cNvSpPr/>
          <p:nvPr/>
        </p:nvSpPr>
        <p:spPr bwMode="auto">
          <a:xfrm flipV="1">
            <a:off x="4842785" y="4577250"/>
            <a:ext cx="179282" cy="179282"/>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44" name="Right Triangle 43"/>
          <p:cNvSpPr/>
          <p:nvPr/>
        </p:nvSpPr>
        <p:spPr bwMode="auto">
          <a:xfrm flipV="1">
            <a:off x="7375494" y="3709557"/>
            <a:ext cx="179282" cy="179282"/>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45" name="Right Triangle 44"/>
          <p:cNvSpPr/>
          <p:nvPr/>
        </p:nvSpPr>
        <p:spPr bwMode="auto">
          <a:xfrm flipV="1">
            <a:off x="9913331" y="2854019"/>
            <a:ext cx="179282" cy="179282"/>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1308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22952" y="1572089"/>
            <a:ext cx="4101335" cy="2221556"/>
          </a:xfrm>
          <a:prstGeom prst="rect">
            <a:avLst/>
          </a:prstGeom>
        </p:spPr>
      </p:pic>
      <p:pic>
        <p:nvPicPr>
          <p:cNvPr id="22" name="Picture 21"/>
          <p:cNvPicPr>
            <a:picLocks noChangeAspect="1"/>
          </p:cNvPicPr>
          <p:nvPr/>
        </p:nvPicPr>
        <p:blipFill>
          <a:blip r:embed="rId4"/>
          <a:stretch>
            <a:fillRect/>
          </a:stretch>
        </p:blipFill>
        <p:spPr>
          <a:xfrm>
            <a:off x="7572683" y="3969883"/>
            <a:ext cx="4196715" cy="2360652"/>
          </a:xfrm>
          <a:prstGeom prst="rect">
            <a:avLst/>
          </a:prstGeom>
          <a:ln>
            <a:solidFill>
              <a:schemeClr val="bg2">
                <a:lumMod val="90000"/>
              </a:schemeClr>
            </a:solidFill>
          </a:ln>
        </p:spPr>
      </p:pic>
      <p:sp>
        <p:nvSpPr>
          <p:cNvPr id="2" name="Title 1"/>
          <p:cNvSpPr>
            <a:spLocks noGrp="1"/>
          </p:cNvSpPr>
          <p:nvPr>
            <p:ph type="title"/>
          </p:nvPr>
        </p:nvSpPr>
        <p:spPr>
          <a:xfrm>
            <a:off x="294087" y="22664"/>
            <a:ext cx="10724938" cy="1351952"/>
          </a:xfrm>
        </p:spPr>
        <p:txBody>
          <a:bodyPr>
            <a:normAutofit/>
          </a:bodyPr>
          <a:lstStyle/>
          <a:p>
            <a:r>
              <a:rPr lang="en-US" dirty="0">
                <a:gradFill>
                  <a:gsLst>
                    <a:gs pos="0">
                      <a:srgbClr val="505050"/>
                    </a:gs>
                    <a:gs pos="100000">
                      <a:srgbClr val="505050"/>
                    </a:gs>
                  </a:gsLst>
                  <a:lin ang="5400000" scaled="1"/>
                </a:gradFill>
                <a:latin typeface="Segoe UI Light"/>
              </a:rPr>
              <a:t>Power BI investments</a:t>
            </a:r>
          </a:p>
        </p:txBody>
      </p:sp>
      <p:sp>
        <p:nvSpPr>
          <p:cNvPr id="17" name="Rectangle 5"/>
          <p:cNvSpPr/>
          <p:nvPr/>
        </p:nvSpPr>
        <p:spPr>
          <a:xfrm>
            <a:off x="369274" y="1841904"/>
            <a:ext cx="4839522" cy="4256533"/>
          </a:xfrm>
          <a:prstGeom prst="rect">
            <a:avLst/>
          </a:prstGeom>
          <a:noFill/>
        </p:spPr>
        <p:txBody>
          <a:bodyPr wrap="square">
            <a:spAutoFit/>
          </a:bodyPr>
          <a:lstStyle/>
          <a:p>
            <a:r>
              <a:rPr lang="en-US" sz="2040" spc="-31" dirty="0">
                <a:solidFill>
                  <a:srgbClr val="505050"/>
                </a:solidFill>
              </a:rPr>
              <a:t>Power BI dashboards and KPIs for monitoring the health of your business</a:t>
            </a:r>
          </a:p>
          <a:p>
            <a:endParaRPr lang="en-US" sz="2040" spc="-31" dirty="0">
              <a:solidFill>
                <a:srgbClr val="505050"/>
              </a:solidFill>
            </a:endParaRPr>
          </a:p>
          <a:p>
            <a:r>
              <a:rPr lang="en-US" sz="2040" spc="-31" dirty="0">
                <a:solidFill>
                  <a:srgbClr val="505050"/>
                </a:solidFill>
              </a:rPr>
              <a:t>New data visualizations and touch-optimized exploration in HTML5</a:t>
            </a:r>
          </a:p>
          <a:p>
            <a:endParaRPr lang="en-US" sz="2040" spc="-31" dirty="0">
              <a:solidFill>
                <a:srgbClr val="505050"/>
              </a:solidFill>
            </a:endParaRPr>
          </a:p>
          <a:p>
            <a:r>
              <a:rPr lang="en-US" sz="2040" spc="-31" dirty="0">
                <a:solidFill>
                  <a:srgbClr val="505050"/>
                </a:solidFill>
              </a:rPr>
              <a:t>Power BI mobile apps across devices including iPad and iPhone</a:t>
            </a:r>
          </a:p>
          <a:p>
            <a:endParaRPr lang="en-US" sz="2040" spc="-31" dirty="0">
              <a:solidFill>
                <a:srgbClr val="505050"/>
              </a:solidFill>
            </a:endParaRPr>
          </a:p>
          <a:p>
            <a:r>
              <a:rPr lang="en-US" sz="2040" spc="-31" dirty="0">
                <a:solidFill>
                  <a:srgbClr val="505050"/>
                </a:solidFill>
              </a:rPr>
              <a:t>Support for new data sources including SalesForce.com, Dynamics CRM online and SQL Server Analysis Services</a:t>
            </a:r>
          </a:p>
          <a:p>
            <a:endParaRPr lang="en-US" sz="2040" spc="-31" dirty="0">
              <a:solidFill>
                <a:srgbClr val="505050"/>
              </a:solidFill>
            </a:endParaRPr>
          </a:p>
        </p:txBody>
      </p:sp>
      <p:sp>
        <p:nvSpPr>
          <p:cNvPr id="20" name="Footer Placeholder 8"/>
          <p:cNvSpPr>
            <a:spLocks noGrp="1"/>
          </p:cNvSpPr>
          <p:nvPr/>
        </p:nvSpPr>
        <p:spPr>
          <a:xfrm>
            <a:off x="881" y="6622131"/>
            <a:ext cx="9226989" cy="372394"/>
          </a:xfrm>
          <a:prstGeom prst="rect">
            <a:avLst/>
          </a:prstGeom>
          <a:solidFill>
            <a:schemeClr val="bg1"/>
          </a:solidFill>
        </p:spPr>
        <p:txBody>
          <a:bodyPr vert="horz" lIns="93260" tIns="46630" rIns="93260" bIns="46630" rtlCol="0" anchor="b" anchorCtr="0"/>
          <a:lstStyle>
            <a:defPPr>
              <a:defRPr lang="en-US"/>
            </a:defPPr>
            <a:lvl1pPr marL="0" algn="l" defTabSz="912813" rtl="0" eaLnBrk="1" fontAlgn="base" latinLnBrk="0" hangingPunct="1">
              <a:spcBef>
                <a:spcPct val="0"/>
              </a:spcBef>
              <a:spcAft>
                <a:spcPct val="0"/>
              </a:spcAft>
              <a:defRPr lang="en-US" sz="8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pPr>
            <a:r>
              <a:rPr sz="1122" dirty="0">
                <a:gradFill>
                  <a:gsLst>
                    <a:gs pos="2917">
                      <a:srgbClr val="505050"/>
                    </a:gs>
                    <a:gs pos="30000">
                      <a:srgbClr val="505050"/>
                    </a:gs>
                  </a:gsLst>
                  <a:lin ang="5400000" scaled="0"/>
                </a:gradFill>
              </a:rPr>
              <a:t>Microsoft Confidential—Preliminary Information.  Dates and capabilities subject to change. Microsoft makes no warranties, express or implied.</a:t>
            </a:r>
          </a:p>
        </p:txBody>
      </p:sp>
      <p:grpSp>
        <p:nvGrpSpPr>
          <p:cNvPr id="24" name="Group 8"/>
          <p:cNvGrpSpPr/>
          <p:nvPr/>
        </p:nvGrpSpPr>
        <p:grpSpPr>
          <a:xfrm>
            <a:off x="9784027" y="2714719"/>
            <a:ext cx="2227165" cy="795346"/>
            <a:chOff x="9646376" y="2963612"/>
            <a:chExt cx="728137" cy="518799"/>
          </a:xfrm>
        </p:grpSpPr>
        <p:cxnSp>
          <p:nvCxnSpPr>
            <p:cNvPr id="25" name="Straight Connector 9"/>
            <p:cNvCxnSpPr/>
            <p:nvPr/>
          </p:nvCxnSpPr>
          <p:spPr>
            <a:xfrm flipH="1" flipV="1">
              <a:off x="9646376" y="3223012"/>
              <a:ext cx="381247" cy="9919"/>
            </a:xfrm>
            <a:prstGeom prst="line">
              <a:avLst/>
            </a:prstGeom>
            <a:ln w="28575">
              <a:solidFill>
                <a:schemeClr val="accent6"/>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Rectangle 10"/>
            <p:cNvSpPr/>
            <p:nvPr/>
          </p:nvSpPr>
          <p:spPr>
            <a:xfrm>
              <a:off x="9803474" y="2963612"/>
              <a:ext cx="571039" cy="5187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38" dirty="0">
                  <a:solidFill>
                    <a:srgbClr val="FFFFFF"/>
                  </a:solidFill>
                </a:rPr>
                <a:t>Dashboard</a:t>
              </a:r>
            </a:p>
          </p:txBody>
        </p:sp>
      </p:grpSp>
      <p:grpSp>
        <p:nvGrpSpPr>
          <p:cNvPr id="16" name="Group 8"/>
          <p:cNvGrpSpPr/>
          <p:nvPr/>
        </p:nvGrpSpPr>
        <p:grpSpPr>
          <a:xfrm>
            <a:off x="5656556" y="5013839"/>
            <a:ext cx="2148179" cy="795346"/>
            <a:chOff x="9922332" y="2786706"/>
            <a:chExt cx="759686" cy="518799"/>
          </a:xfrm>
        </p:grpSpPr>
        <p:cxnSp>
          <p:nvCxnSpPr>
            <p:cNvPr id="18" name="Straight Connector 9"/>
            <p:cNvCxnSpPr/>
            <p:nvPr/>
          </p:nvCxnSpPr>
          <p:spPr>
            <a:xfrm flipV="1">
              <a:off x="10381290" y="3046105"/>
              <a:ext cx="300728" cy="1"/>
            </a:xfrm>
            <a:prstGeom prst="line">
              <a:avLst/>
            </a:prstGeom>
            <a:ln w="28575">
              <a:solidFill>
                <a:schemeClr val="accent6"/>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Rectangle 10"/>
            <p:cNvSpPr/>
            <p:nvPr/>
          </p:nvSpPr>
          <p:spPr>
            <a:xfrm>
              <a:off x="9922332" y="2786706"/>
              <a:ext cx="627613" cy="5187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solidFill>
                    <a:srgbClr val="FFFFFF"/>
                  </a:solidFill>
                </a:rPr>
                <a:t>Tree Map</a:t>
              </a:r>
            </a:p>
          </p:txBody>
        </p:sp>
      </p:grpSp>
    </p:spTree>
    <p:extLst>
      <p:ext uri="{BB962C8B-B14F-4D97-AF65-F5344CB8AC3E}">
        <p14:creationId xmlns:p14="http://schemas.microsoft.com/office/powerpoint/2010/main" val="739239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3786456" y="2771834"/>
            <a:ext cx="1463040" cy="2720746"/>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US" sz="1600" dirty="0" smtClean="0">
                <a:solidFill>
                  <a:srgbClr val="FFFFFF"/>
                </a:solidFill>
              </a:rPr>
              <a:t>Bing maps</a:t>
            </a:r>
            <a:br>
              <a:rPr lang="en-US" sz="1600" dirty="0" smtClean="0">
                <a:solidFill>
                  <a:srgbClr val="FFFFFF"/>
                </a:solidFill>
              </a:rPr>
            </a:br>
            <a:r>
              <a:rPr lang="en-US" sz="1600" dirty="0" smtClean="0">
                <a:solidFill>
                  <a:srgbClr val="FFFFFF"/>
                </a:solidFill>
              </a:rPr>
              <a:t>launches</a:t>
            </a:r>
          </a:p>
          <a:p>
            <a:pPr algn="ctr" defTabSz="932472" fontAlgn="base">
              <a:spcBef>
                <a:spcPts val="600"/>
              </a:spcBef>
              <a:spcAft>
                <a:spcPct val="0"/>
              </a:spcAft>
            </a:pPr>
            <a:r>
              <a:rPr lang="en-US" sz="1600" dirty="0" smtClean="0">
                <a:solidFill>
                  <a:srgbClr val="FFFFFF"/>
                </a:solidFill>
              </a:rPr>
              <a:t/>
            </a:r>
            <a:br>
              <a:rPr lang="en-US" sz="1600" dirty="0" smtClean="0">
                <a:solidFill>
                  <a:srgbClr val="FFFFFF"/>
                </a:solidFill>
              </a:rPr>
            </a:br>
            <a:endParaRPr lang="en-US" sz="1600" dirty="0" smtClean="0">
              <a:solidFill>
                <a:srgbClr val="FFFFFF"/>
              </a:solidFill>
            </a:endParaRPr>
          </a:p>
          <a:p>
            <a:pPr algn="ctr" defTabSz="932472" fontAlgn="base">
              <a:spcBef>
                <a:spcPts val="600"/>
              </a:spcBef>
              <a:spcAft>
                <a:spcPct val="0"/>
              </a:spcAft>
            </a:pPr>
            <a:r>
              <a:rPr lang="en-US" sz="1600" dirty="0" smtClean="0">
                <a:solidFill>
                  <a:srgbClr val="00B0F0"/>
                </a:solidFill>
              </a:rPr>
              <a:t>What’s the best way home?  </a:t>
            </a:r>
          </a:p>
          <a:p>
            <a:pPr algn="ctr" defTabSz="932472" fontAlgn="base">
              <a:spcBef>
                <a:spcPts val="600"/>
              </a:spcBef>
              <a:spcAft>
                <a:spcPct val="0"/>
              </a:spcAft>
            </a:pPr>
            <a:endParaRPr lang="en-IN" sz="1600" dirty="0">
              <a:solidFill>
                <a:srgbClr val="FFFFFF"/>
              </a:solidFill>
              <a:ea typeface="Segoe UI" pitchFamily="34" charset="0"/>
              <a:cs typeface="Segoe UI" pitchFamily="34" charset="0"/>
            </a:endParaRPr>
          </a:p>
        </p:txBody>
      </p:sp>
      <p:sp>
        <p:nvSpPr>
          <p:cNvPr id="52" name="Rectangle 51"/>
          <p:cNvSpPr/>
          <p:nvPr/>
        </p:nvSpPr>
        <p:spPr bwMode="auto">
          <a:xfrm>
            <a:off x="415238" y="2771834"/>
            <a:ext cx="1463040" cy="2720746"/>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smtClean="0">
                <a:solidFill>
                  <a:srgbClr val="FFFFFF"/>
                </a:solidFill>
                <a:ea typeface="Segoe UI" pitchFamily="34" charset="0"/>
                <a:cs typeface="Segoe UI" pitchFamily="34" charset="0"/>
              </a:rPr>
              <a:t>Microsoft Research formed</a:t>
            </a:r>
            <a:endParaRPr lang="en-IN" sz="1600" dirty="0">
              <a:solidFill>
                <a:srgbClr val="FFFFFF"/>
              </a:solidFill>
              <a:ea typeface="Segoe UI" pitchFamily="34" charset="0"/>
              <a:cs typeface="Segoe UI" pitchFamily="34" charset="0"/>
            </a:endParaRPr>
          </a:p>
        </p:txBody>
      </p:sp>
      <p:sp>
        <p:nvSpPr>
          <p:cNvPr id="53" name="Rectangle 52"/>
          <p:cNvSpPr/>
          <p:nvPr/>
        </p:nvSpPr>
        <p:spPr bwMode="auto">
          <a:xfrm>
            <a:off x="7157674" y="2771834"/>
            <a:ext cx="1463040" cy="267967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smtClean="0">
                <a:solidFill>
                  <a:srgbClr val="FFFFFF"/>
                </a:solidFill>
                <a:ea typeface="Segoe UI" pitchFamily="34" charset="0"/>
                <a:cs typeface="Segoe UI" pitchFamily="34" charset="0"/>
              </a:rPr>
              <a:t>Kinect launches</a:t>
            </a:r>
          </a:p>
          <a:p>
            <a:pPr algn="ctr" defTabSz="932472" fontAlgn="base">
              <a:spcBef>
                <a:spcPts val="600"/>
              </a:spcBef>
              <a:spcAft>
                <a:spcPct val="0"/>
              </a:spcAft>
            </a:pPr>
            <a:r>
              <a:rPr lang="en-IN" sz="1600" dirty="0">
                <a:solidFill>
                  <a:srgbClr val="FFFFFF"/>
                </a:solidFill>
                <a:ea typeface="Segoe UI" pitchFamily="34" charset="0"/>
                <a:cs typeface="Segoe UI" pitchFamily="34" charset="0"/>
              </a:rPr>
              <a:t/>
            </a:r>
            <a:br>
              <a:rPr lang="en-IN" sz="1600" dirty="0">
                <a:solidFill>
                  <a:srgbClr val="FFFFFF"/>
                </a:solidFill>
                <a:ea typeface="Segoe UI" pitchFamily="34" charset="0"/>
                <a:cs typeface="Segoe UI" pitchFamily="34" charset="0"/>
              </a:rPr>
            </a:br>
            <a:endParaRPr lang="en-IN" sz="1600" dirty="0" smtClean="0">
              <a:solidFill>
                <a:srgbClr val="FFFFFF"/>
              </a:solidFill>
              <a:ea typeface="Segoe UI" pitchFamily="34" charset="0"/>
              <a:cs typeface="Segoe UI" pitchFamily="34" charset="0"/>
            </a:endParaRPr>
          </a:p>
          <a:p>
            <a:pPr algn="ctr" defTabSz="932472" fontAlgn="base">
              <a:spcBef>
                <a:spcPts val="600"/>
              </a:spcBef>
              <a:spcAft>
                <a:spcPct val="0"/>
              </a:spcAft>
            </a:pPr>
            <a:r>
              <a:rPr lang="en-IN" sz="1600" dirty="0" smtClean="0">
                <a:solidFill>
                  <a:srgbClr val="00B0F0"/>
                </a:solidFill>
                <a:ea typeface="Segoe UI" pitchFamily="34" charset="0"/>
                <a:cs typeface="Segoe UI" pitchFamily="34" charset="0"/>
              </a:rPr>
              <a:t>What does that motion “mean”?</a:t>
            </a:r>
            <a:endParaRPr lang="en-IN" sz="1600" dirty="0">
              <a:solidFill>
                <a:srgbClr val="00B0F0"/>
              </a:solidFill>
              <a:ea typeface="Segoe UI" pitchFamily="34" charset="0"/>
              <a:cs typeface="Segoe UI" pitchFamily="34" charset="0"/>
            </a:endParaRPr>
          </a:p>
        </p:txBody>
      </p:sp>
      <p:sp>
        <p:nvSpPr>
          <p:cNvPr id="54" name="Rectangle 53"/>
          <p:cNvSpPr/>
          <p:nvPr/>
        </p:nvSpPr>
        <p:spPr bwMode="auto">
          <a:xfrm>
            <a:off x="10528890" y="2771834"/>
            <a:ext cx="1463040" cy="2720746"/>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smtClean="0">
                <a:solidFill>
                  <a:srgbClr val="FFFFFF"/>
                </a:solidFill>
                <a:ea typeface="Segoe UI" pitchFamily="34" charset="0"/>
                <a:cs typeface="Segoe UI" pitchFamily="34" charset="0"/>
              </a:rPr>
              <a:t>Azure Machine Learning GA</a:t>
            </a:r>
          </a:p>
          <a:p>
            <a:pPr algn="ctr" defTabSz="932472" fontAlgn="base">
              <a:spcBef>
                <a:spcPts val="600"/>
              </a:spcBef>
              <a:spcAft>
                <a:spcPct val="0"/>
              </a:spcAft>
            </a:pPr>
            <a:endParaRPr lang="en-IN" sz="1600" dirty="0" smtClean="0">
              <a:solidFill>
                <a:srgbClr val="00B0F0"/>
              </a:solidFill>
              <a:ea typeface="Segoe UI" pitchFamily="34" charset="0"/>
              <a:cs typeface="Segoe UI" pitchFamily="34" charset="0"/>
            </a:endParaRPr>
          </a:p>
          <a:p>
            <a:pPr algn="ctr" defTabSz="932472" fontAlgn="base">
              <a:spcBef>
                <a:spcPts val="600"/>
              </a:spcBef>
              <a:spcAft>
                <a:spcPct val="0"/>
              </a:spcAft>
            </a:pPr>
            <a:r>
              <a:rPr lang="en-IN" sz="1600" dirty="0">
                <a:solidFill>
                  <a:srgbClr val="00B0F0"/>
                </a:solidFill>
                <a:ea typeface="Segoe UI" pitchFamily="34" charset="0"/>
                <a:cs typeface="Segoe UI" pitchFamily="34" charset="0"/>
              </a:rPr>
              <a:t/>
            </a:r>
            <a:br>
              <a:rPr lang="en-IN" sz="1600" dirty="0">
                <a:solidFill>
                  <a:srgbClr val="00B0F0"/>
                </a:solidFill>
                <a:ea typeface="Segoe UI" pitchFamily="34" charset="0"/>
                <a:cs typeface="Segoe UI" pitchFamily="34" charset="0"/>
              </a:rPr>
            </a:br>
            <a:r>
              <a:rPr lang="en-IN" sz="1600" dirty="0" smtClean="0">
                <a:solidFill>
                  <a:srgbClr val="00B0F0"/>
                </a:solidFill>
                <a:ea typeface="Segoe UI" pitchFamily="34" charset="0"/>
                <a:cs typeface="Segoe UI" pitchFamily="34" charset="0"/>
              </a:rPr>
              <a:t>What will happen next? </a:t>
            </a:r>
            <a:endParaRPr lang="en-IN" sz="1600" dirty="0">
              <a:solidFill>
                <a:srgbClr val="00B0F0"/>
              </a:solidFill>
              <a:ea typeface="Segoe UI" pitchFamily="34" charset="0"/>
              <a:cs typeface="Segoe UI" pitchFamily="34" charset="0"/>
            </a:endParaRPr>
          </a:p>
        </p:txBody>
      </p:sp>
      <p:sp>
        <p:nvSpPr>
          <p:cNvPr id="55" name="Rectangle 54"/>
          <p:cNvSpPr/>
          <p:nvPr/>
        </p:nvSpPr>
        <p:spPr bwMode="auto">
          <a:xfrm>
            <a:off x="2100847" y="2771833"/>
            <a:ext cx="1463040" cy="2720747"/>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a:r>
              <a:rPr lang="en-US" sz="1600" dirty="0">
                <a:solidFill>
                  <a:srgbClr val="FFFFFF"/>
                </a:solidFill>
              </a:rPr>
              <a:t> </a:t>
            </a:r>
            <a:r>
              <a:rPr lang="en-US" sz="1600" dirty="0" smtClean="0">
                <a:solidFill>
                  <a:srgbClr val="FFFFFF"/>
                </a:solidFill>
              </a:rPr>
              <a:t>Hotmail launches </a:t>
            </a:r>
            <a:endParaRPr lang="en-US" sz="1600" dirty="0">
              <a:solidFill>
                <a:srgbClr val="FFFFFF"/>
              </a:solidFill>
            </a:endParaRPr>
          </a:p>
          <a:p>
            <a:pPr algn="ctr"/>
            <a:endParaRPr lang="en-US" sz="1600" dirty="0" smtClean="0">
              <a:solidFill>
                <a:srgbClr val="FFFFFF"/>
              </a:solidFill>
            </a:endParaRPr>
          </a:p>
          <a:p>
            <a:pPr algn="ctr"/>
            <a:endParaRPr lang="en-US" sz="1600" dirty="0" smtClean="0">
              <a:solidFill>
                <a:srgbClr val="FFFFFF"/>
              </a:solidFill>
            </a:endParaRPr>
          </a:p>
          <a:p>
            <a:pPr algn="ctr"/>
            <a:endParaRPr lang="en-US" sz="1600" dirty="0" smtClean="0">
              <a:solidFill>
                <a:srgbClr val="00B0F0"/>
              </a:solidFill>
            </a:endParaRPr>
          </a:p>
          <a:p>
            <a:pPr algn="ctr"/>
            <a:r>
              <a:rPr lang="en-US" sz="1600" dirty="0" smtClean="0">
                <a:solidFill>
                  <a:srgbClr val="00B0F0"/>
                </a:solidFill>
              </a:rPr>
              <a:t>Which email is junk? </a:t>
            </a:r>
          </a:p>
        </p:txBody>
      </p:sp>
      <p:sp>
        <p:nvSpPr>
          <p:cNvPr id="56" name="Rectangle 55"/>
          <p:cNvSpPr/>
          <p:nvPr/>
        </p:nvSpPr>
        <p:spPr bwMode="auto">
          <a:xfrm>
            <a:off x="5472065" y="2771834"/>
            <a:ext cx="1463040" cy="267967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smtClean="0">
                <a:solidFill>
                  <a:srgbClr val="FFFFFF"/>
                </a:solidFill>
                <a:ea typeface="Segoe UI" pitchFamily="34" charset="0"/>
                <a:cs typeface="Segoe UI" pitchFamily="34" charset="0"/>
              </a:rPr>
              <a:t>Bing search launches</a:t>
            </a:r>
          </a:p>
          <a:p>
            <a:pPr algn="ctr" defTabSz="932472" fontAlgn="base">
              <a:spcBef>
                <a:spcPts val="600"/>
              </a:spcBef>
              <a:spcAft>
                <a:spcPct val="0"/>
              </a:spcAft>
            </a:pPr>
            <a:r>
              <a:rPr lang="en-IN" sz="1600" dirty="0" smtClean="0">
                <a:solidFill>
                  <a:srgbClr val="FFFFFF"/>
                </a:solidFill>
                <a:ea typeface="Segoe UI" pitchFamily="34" charset="0"/>
                <a:cs typeface="Segoe UI" pitchFamily="34" charset="0"/>
              </a:rPr>
              <a:t/>
            </a:r>
            <a:br>
              <a:rPr lang="en-IN" sz="1600" dirty="0" smtClean="0">
                <a:solidFill>
                  <a:srgbClr val="FFFFFF"/>
                </a:solidFill>
                <a:ea typeface="Segoe UI" pitchFamily="34" charset="0"/>
                <a:cs typeface="Segoe UI" pitchFamily="34" charset="0"/>
              </a:rPr>
            </a:br>
            <a:endParaRPr lang="en-IN" sz="1600" dirty="0" smtClean="0">
              <a:solidFill>
                <a:srgbClr val="FFFFFF"/>
              </a:solidFill>
              <a:ea typeface="Segoe UI" pitchFamily="34" charset="0"/>
              <a:cs typeface="Segoe UI" pitchFamily="34" charset="0"/>
            </a:endParaRPr>
          </a:p>
          <a:p>
            <a:pPr algn="ctr" defTabSz="932472" fontAlgn="base">
              <a:spcBef>
                <a:spcPts val="600"/>
              </a:spcBef>
              <a:spcAft>
                <a:spcPct val="0"/>
              </a:spcAft>
            </a:pPr>
            <a:r>
              <a:rPr lang="en-IN" sz="1600" dirty="0" smtClean="0">
                <a:solidFill>
                  <a:srgbClr val="00B0F0"/>
                </a:solidFill>
                <a:ea typeface="Segoe UI" pitchFamily="34" charset="0"/>
                <a:cs typeface="Segoe UI" pitchFamily="34" charset="0"/>
              </a:rPr>
              <a:t>Which searches are most relevant? </a:t>
            </a:r>
            <a:endParaRPr lang="en-IN" sz="1600" dirty="0">
              <a:solidFill>
                <a:srgbClr val="00B0F0"/>
              </a:solidFill>
              <a:ea typeface="Segoe UI" pitchFamily="34" charset="0"/>
              <a:cs typeface="Segoe UI" pitchFamily="34" charset="0"/>
            </a:endParaRPr>
          </a:p>
        </p:txBody>
      </p:sp>
      <p:sp>
        <p:nvSpPr>
          <p:cNvPr id="57" name="Rectangle 56"/>
          <p:cNvSpPr/>
          <p:nvPr/>
        </p:nvSpPr>
        <p:spPr bwMode="auto">
          <a:xfrm>
            <a:off x="8843283" y="2771834"/>
            <a:ext cx="1463040" cy="2720746"/>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smtClean="0">
                <a:solidFill>
                  <a:srgbClr val="FFFFFF"/>
                </a:solidFill>
                <a:ea typeface="Segoe UI" pitchFamily="34" charset="0"/>
                <a:cs typeface="Segoe UI" pitchFamily="34" charset="0"/>
              </a:rPr>
              <a:t>Skype Translator launches</a:t>
            </a:r>
          </a:p>
          <a:p>
            <a:pPr algn="ctr" defTabSz="932472" fontAlgn="base">
              <a:spcBef>
                <a:spcPts val="600"/>
              </a:spcBef>
              <a:spcAft>
                <a:spcPct val="0"/>
              </a:spcAft>
            </a:pPr>
            <a:endParaRPr lang="en-IN" sz="1600" dirty="0" smtClean="0">
              <a:solidFill>
                <a:srgbClr val="00B0F0"/>
              </a:solidFill>
              <a:ea typeface="Segoe UI" pitchFamily="34" charset="0"/>
              <a:cs typeface="Segoe UI" pitchFamily="34" charset="0"/>
            </a:endParaRPr>
          </a:p>
          <a:p>
            <a:pPr algn="ctr" defTabSz="932472" fontAlgn="base">
              <a:spcBef>
                <a:spcPts val="600"/>
              </a:spcBef>
              <a:spcAft>
                <a:spcPct val="0"/>
              </a:spcAft>
            </a:pPr>
            <a:r>
              <a:rPr lang="en-IN" sz="1600" dirty="0" smtClean="0">
                <a:solidFill>
                  <a:srgbClr val="00B0F0"/>
                </a:solidFill>
                <a:ea typeface="Segoe UI" pitchFamily="34" charset="0"/>
                <a:cs typeface="Segoe UI" pitchFamily="34" charset="0"/>
              </a:rPr>
              <a:t>What is that person saying?</a:t>
            </a:r>
            <a:endParaRPr lang="en-IN" sz="1600" dirty="0">
              <a:solidFill>
                <a:srgbClr val="00B0F0"/>
              </a:solidFill>
              <a:ea typeface="Segoe UI" pitchFamily="34" charset="0"/>
              <a:cs typeface="Segoe UI" pitchFamily="34" charset="0"/>
            </a:endParaRPr>
          </a:p>
        </p:txBody>
      </p:sp>
      <p:sp>
        <p:nvSpPr>
          <p:cNvPr id="98" name="Title 2"/>
          <p:cNvSpPr txBox="1">
            <a:spLocks/>
          </p:cNvSpPr>
          <p:nvPr/>
        </p:nvSpPr>
        <p:spPr>
          <a:xfrm>
            <a:off x="547688" y="296863"/>
            <a:ext cx="11888787" cy="917575"/>
          </a:xfrm>
          <a:prstGeom prst="rect">
            <a:avLst/>
          </a:prstGeom>
        </p:spPr>
        <p:txBody>
          <a:bodyPr vert="horz" lIns="91440" tIns="45720" rIns="91440" bIns="45720" rtlCol="0" anchor="t">
            <a:no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r>
              <a:rPr lang="en-IN" sz="5400" dirty="0">
                <a:solidFill>
                  <a:srgbClr val="FFFFFF"/>
                </a:solidFill>
              </a:rPr>
              <a:t>Microsoft &amp; Machine Learning</a:t>
            </a:r>
            <a:br>
              <a:rPr lang="en-IN" sz="5400" dirty="0">
                <a:solidFill>
                  <a:srgbClr val="FFFFFF"/>
                </a:solidFill>
              </a:rPr>
            </a:br>
            <a:r>
              <a:rPr lang="en-IN" sz="3600" dirty="0" smtClean="0">
                <a:solidFill>
                  <a:srgbClr val="FFFFFF"/>
                </a:solidFill>
              </a:rPr>
              <a:t>Answering questions with experience</a:t>
            </a:r>
            <a:endParaRPr lang="en-IN" sz="3600" dirty="0">
              <a:solidFill>
                <a:srgbClr val="FFFFFF"/>
              </a:solidFill>
            </a:endParaRPr>
          </a:p>
        </p:txBody>
      </p:sp>
      <p:sp>
        <p:nvSpPr>
          <p:cNvPr id="50" name="Rectangle 49"/>
          <p:cNvSpPr/>
          <p:nvPr/>
        </p:nvSpPr>
        <p:spPr bwMode="auto">
          <a:xfrm>
            <a:off x="1133041" y="2402327"/>
            <a:ext cx="27432" cy="424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58" name="Oval 57"/>
          <p:cNvSpPr/>
          <p:nvPr/>
        </p:nvSpPr>
        <p:spPr bwMode="auto">
          <a:xfrm>
            <a:off x="1081458" y="2712343"/>
            <a:ext cx="130598" cy="114643"/>
          </a:xfrm>
          <a:prstGeom prst="ellipse">
            <a:avLst/>
          </a:prstGeom>
          <a:solidFill>
            <a:schemeClr val="tx1"/>
          </a:solidFill>
          <a:ln>
            <a:solidFill>
              <a:srgbClr val="00BC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59" name="Rectangle 58"/>
          <p:cNvSpPr/>
          <p:nvPr/>
        </p:nvSpPr>
        <p:spPr bwMode="auto">
          <a:xfrm>
            <a:off x="11246694" y="2402327"/>
            <a:ext cx="27432" cy="42433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60" name="Oval 59"/>
          <p:cNvSpPr/>
          <p:nvPr/>
        </p:nvSpPr>
        <p:spPr bwMode="auto">
          <a:xfrm>
            <a:off x="11195111" y="2712343"/>
            <a:ext cx="130598" cy="114643"/>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02" name="Rectangle 101"/>
          <p:cNvSpPr/>
          <p:nvPr/>
        </p:nvSpPr>
        <p:spPr bwMode="auto">
          <a:xfrm>
            <a:off x="9561086" y="2402327"/>
            <a:ext cx="27432" cy="424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03" name="Oval 102"/>
          <p:cNvSpPr/>
          <p:nvPr/>
        </p:nvSpPr>
        <p:spPr bwMode="auto">
          <a:xfrm>
            <a:off x="9509503" y="2712343"/>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04" name="Rectangle 103"/>
          <p:cNvSpPr/>
          <p:nvPr/>
        </p:nvSpPr>
        <p:spPr bwMode="auto">
          <a:xfrm>
            <a:off x="7875477" y="2402327"/>
            <a:ext cx="27432" cy="424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05" name="Oval 104"/>
          <p:cNvSpPr/>
          <p:nvPr/>
        </p:nvSpPr>
        <p:spPr bwMode="auto">
          <a:xfrm>
            <a:off x="7823894" y="2712343"/>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06" name="Rectangle 105"/>
          <p:cNvSpPr/>
          <p:nvPr/>
        </p:nvSpPr>
        <p:spPr bwMode="auto">
          <a:xfrm>
            <a:off x="6189868" y="2402327"/>
            <a:ext cx="27432" cy="424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07" name="Oval 106"/>
          <p:cNvSpPr/>
          <p:nvPr/>
        </p:nvSpPr>
        <p:spPr bwMode="auto">
          <a:xfrm>
            <a:off x="6138285" y="2712343"/>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08" name="Rectangle 107"/>
          <p:cNvSpPr/>
          <p:nvPr/>
        </p:nvSpPr>
        <p:spPr bwMode="auto">
          <a:xfrm>
            <a:off x="4504259" y="2402327"/>
            <a:ext cx="27432" cy="424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09" name="Oval 108"/>
          <p:cNvSpPr/>
          <p:nvPr/>
        </p:nvSpPr>
        <p:spPr bwMode="auto">
          <a:xfrm>
            <a:off x="4452676" y="2712343"/>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10" name="Rectangle 109"/>
          <p:cNvSpPr/>
          <p:nvPr/>
        </p:nvSpPr>
        <p:spPr bwMode="auto">
          <a:xfrm>
            <a:off x="2818650" y="2402327"/>
            <a:ext cx="27432" cy="424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11" name="Oval 110"/>
          <p:cNvSpPr/>
          <p:nvPr/>
        </p:nvSpPr>
        <p:spPr bwMode="auto">
          <a:xfrm>
            <a:off x="2767067" y="2712343"/>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12" name="Right Arrow 111"/>
          <p:cNvSpPr/>
          <p:nvPr/>
        </p:nvSpPr>
        <p:spPr bwMode="auto">
          <a:xfrm>
            <a:off x="-13063" y="2076046"/>
            <a:ext cx="12327215" cy="326281"/>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599132" y="2047009"/>
            <a:ext cx="1095251" cy="365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smtClean="0">
                <a:solidFill>
                  <a:srgbClr val="FFFFFF"/>
                </a:solidFill>
                <a:latin typeface="Segoe UI Light"/>
                <a:ea typeface="Segoe UI" pitchFamily="34" charset="0"/>
                <a:cs typeface="Segoe UI" pitchFamily="34" charset="0"/>
              </a:rPr>
              <a:t>1991</a:t>
            </a:r>
            <a:endParaRPr lang="en-US" sz="2400" dirty="0">
              <a:solidFill>
                <a:srgbClr val="FFFFFF"/>
              </a:solidFill>
              <a:latin typeface="Segoe UI Light"/>
              <a:ea typeface="Segoe UI" pitchFamily="34" charset="0"/>
              <a:cs typeface="Segoe UI" pitchFamily="34" charset="0"/>
            </a:endParaRPr>
          </a:p>
        </p:txBody>
      </p:sp>
      <p:sp>
        <p:nvSpPr>
          <p:cNvPr id="114" name="Rectangle 113"/>
          <p:cNvSpPr/>
          <p:nvPr/>
        </p:nvSpPr>
        <p:spPr bwMode="auto">
          <a:xfrm>
            <a:off x="9027177" y="2047009"/>
            <a:ext cx="1095251" cy="365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smtClean="0">
                <a:solidFill>
                  <a:srgbClr val="FFFFFF"/>
                </a:solidFill>
                <a:latin typeface="Segoe UI Light"/>
                <a:ea typeface="Segoe UI" pitchFamily="34" charset="0"/>
                <a:cs typeface="Segoe UI" pitchFamily="34" charset="0"/>
              </a:rPr>
              <a:t>2014</a:t>
            </a:r>
            <a:endParaRPr lang="en-US" sz="2400" dirty="0">
              <a:solidFill>
                <a:srgbClr val="FFFFFF"/>
              </a:solidFill>
              <a:latin typeface="Segoe UI Light"/>
              <a:ea typeface="Segoe UI" pitchFamily="34" charset="0"/>
              <a:cs typeface="Segoe UI" pitchFamily="34" charset="0"/>
            </a:endParaRPr>
          </a:p>
        </p:txBody>
      </p:sp>
      <p:sp>
        <p:nvSpPr>
          <p:cNvPr id="115" name="Rectangle 114"/>
          <p:cNvSpPr/>
          <p:nvPr/>
        </p:nvSpPr>
        <p:spPr bwMode="auto">
          <a:xfrm>
            <a:off x="5655959" y="2047009"/>
            <a:ext cx="1095251" cy="365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smtClean="0">
                <a:solidFill>
                  <a:srgbClr val="FFFFFF"/>
                </a:solidFill>
                <a:latin typeface="Segoe UI Light"/>
                <a:ea typeface="Segoe UI" pitchFamily="34" charset="0"/>
                <a:cs typeface="Segoe UI" pitchFamily="34" charset="0"/>
              </a:rPr>
              <a:t>2009</a:t>
            </a:r>
            <a:endParaRPr lang="en-US" sz="2400" dirty="0">
              <a:solidFill>
                <a:srgbClr val="FFFFFF"/>
              </a:solidFill>
              <a:latin typeface="Segoe UI Light"/>
              <a:ea typeface="Segoe UI" pitchFamily="34" charset="0"/>
              <a:cs typeface="Segoe UI" pitchFamily="34" charset="0"/>
            </a:endParaRPr>
          </a:p>
        </p:txBody>
      </p:sp>
      <p:sp>
        <p:nvSpPr>
          <p:cNvPr id="116" name="Rectangle 115"/>
          <p:cNvSpPr/>
          <p:nvPr/>
        </p:nvSpPr>
        <p:spPr bwMode="auto">
          <a:xfrm>
            <a:off x="2284741" y="2047009"/>
            <a:ext cx="1095251" cy="365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smtClean="0">
                <a:solidFill>
                  <a:srgbClr val="FFFFFF"/>
                </a:solidFill>
                <a:latin typeface="Segoe UI Light"/>
                <a:ea typeface="Segoe UI" pitchFamily="34" charset="0"/>
                <a:cs typeface="Segoe UI" pitchFamily="34" charset="0"/>
              </a:rPr>
              <a:t>1997</a:t>
            </a:r>
            <a:endParaRPr lang="en-US" sz="2400" dirty="0">
              <a:solidFill>
                <a:srgbClr val="FFFFFF"/>
              </a:solidFill>
              <a:latin typeface="Segoe UI Light"/>
              <a:ea typeface="Segoe UI" pitchFamily="34" charset="0"/>
              <a:cs typeface="Segoe UI" pitchFamily="34" charset="0"/>
            </a:endParaRPr>
          </a:p>
        </p:txBody>
      </p:sp>
      <p:sp>
        <p:nvSpPr>
          <p:cNvPr id="117" name="Rectangle 116"/>
          <p:cNvSpPr/>
          <p:nvPr/>
        </p:nvSpPr>
        <p:spPr bwMode="auto">
          <a:xfrm>
            <a:off x="10712785" y="2047009"/>
            <a:ext cx="1095251" cy="3657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smtClean="0">
                <a:solidFill>
                  <a:srgbClr val="FFFFFF"/>
                </a:solidFill>
                <a:latin typeface="Segoe UI Light"/>
                <a:ea typeface="Segoe UI" pitchFamily="34" charset="0"/>
                <a:cs typeface="Segoe UI" pitchFamily="34" charset="0"/>
              </a:rPr>
              <a:t>2015</a:t>
            </a:r>
            <a:endParaRPr lang="en-US" sz="2400" dirty="0">
              <a:solidFill>
                <a:srgbClr val="FFFFFF"/>
              </a:solidFill>
              <a:latin typeface="Segoe UI Light"/>
              <a:ea typeface="Segoe UI" pitchFamily="34" charset="0"/>
              <a:cs typeface="Segoe UI" pitchFamily="34" charset="0"/>
            </a:endParaRPr>
          </a:p>
        </p:txBody>
      </p:sp>
      <p:sp>
        <p:nvSpPr>
          <p:cNvPr id="118" name="Rectangle 117"/>
          <p:cNvSpPr/>
          <p:nvPr/>
        </p:nvSpPr>
        <p:spPr bwMode="auto">
          <a:xfrm>
            <a:off x="7341568" y="2047009"/>
            <a:ext cx="1095251" cy="365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smtClean="0">
                <a:solidFill>
                  <a:srgbClr val="FFFFFF"/>
                </a:solidFill>
                <a:latin typeface="Segoe UI Light"/>
                <a:ea typeface="Segoe UI" pitchFamily="34" charset="0"/>
                <a:cs typeface="Segoe UI" pitchFamily="34" charset="0"/>
              </a:rPr>
              <a:t>2010</a:t>
            </a:r>
            <a:endParaRPr lang="en-US" sz="2400" dirty="0">
              <a:solidFill>
                <a:srgbClr val="FFFFFF"/>
              </a:solidFill>
              <a:latin typeface="Segoe UI Light"/>
              <a:ea typeface="Segoe UI" pitchFamily="34" charset="0"/>
              <a:cs typeface="Segoe UI" pitchFamily="34" charset="0"/>
            </a:endParaRPr>
          </a:p>
        </p:txBody>
      </p:sp>
      <p:sp>
        <p:nvSpPr>
          <p:cNvPr id="119" name="Rectangle 118"/>
          <p:cNvSpPr/>
          <p:nvPr/>
        </p:nvSpPr>
        <p:spPr bwMode="auto">
          <a:xfrm>
            <a:off x="3970350" y="2047009"/>
            <a:ext cx="1095251" cy="365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smtClean="0">
                <a:solidFill>
                  <a:srgbClr val="FFFFFF"/>
                </a:solidFill>
                <a:latin typeface="Segoe UI Light"/>
                <a:ea typeface="Segoe UI" pitchFamily="34" charset="0"/>
                <a:cs typeface="Segoe UI" pitchFamily="34" charset="0"/>
              </a:rPr>
              <a:t>2008</a:t>
            </a:r>
            <a:endParaRPr lang="en-US" sz="2400" dirty="0">
              <a:solidFill>
                <a:srgbClr val="FFFFFF"/>
              </a:solidFill>
              <a:latin typeface="Segoe UI Light"/>
              <a:ea typeface="Segoe UI" pitchFamily="34" charset="0"/>
              <a:cs typeface="Segoe UI" pitchFamily="34" charset="0"/>
            </a:endParaRPr>
          </a:p>
        </p:txBody>
      </p:sp>
      <p:sp>
        <p:nvSpPr>
          <p:cNvPr id="2" name="Rectangle 1"/>
          <p:cNvSpPr/>
          <p:nvPr/>
        </p:nvSpPr>
        <p:spPr>
          <a:xfrm>
            <a:off x="-1" y="5586187"/>
            <a:ext cx="12436475" cy="10837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20" fontAlgn="base">
              <a:spcBef>
                <a:spcPts val="1200"/>
              </a:spcBef>
              <a:spcAft>
                <a:spcPts val="1200"/>
              </a:spcAft>
            </a:pPr>
            <a:r>
              <a:rPr lang="en-US" sz="2800" i="1" kern="0" dirty="0" smtClean="0">
                <a:solidFill>
                  <a:srgbClr val="FFFFFF"/>
                </a:solidFill>
                <a:latin typeface="Segoe UI Light"/>
              </a:rPr>
              <a:t>Machine </a:t>
            </a:r>
            <a:r>
              <a:rPr lang="en-US" sz="2800" i="1" kern="0" dirty="0">
                <a:solidFill>
                  <a:srgbClr val="FFFFFF"/>
                </a:solidFill>
                <a:latin typeface="Segoe UI Light"/>
              </a:rPr>
              <a:t>learning is pervasive </a:t>
            </a:r>
            <a:r>
              <a:rPr lang="en-US" sz="2800" i="1" kern="0" dirty="0" smtClean="0">
                <a:solidFill>
                  <a:srgbClr val="FFFFFF"/>
                </a:solidFill>
                <a:latin typeface="Segoe UI Light"/>
              </a:rPr>
              <a:t>throughout Microsoft products.</a:t>
            </a:r>
            <a:endParaRPr lang="en-GB" sz="2800" i="1" kern="0" dirty="0">
              <a:solidFill>
                <a:srgbClr val="FFFFFF"/>
              </a:solidFill>
              <a:latin typeface="Segoe UI Light"/>
            </a:endParaRPr>
          </a:p>
        </p:txBody>
      </p:sp>
    </p:spTree>
    <p:extLst>
      <p:ext uri="{BB962C8B-B14F-4D97-AF65-F5344CB8AC3E}">
        <p14:creationId xmlns:p14="http://schemas.microsoft.com/office/powerpoint/2010/main" val="2421831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t>
            </a:r>
            <a:r>
              <a:rPr lang="en-US" dirty="0"/>
              <a:t>o</a:t>
            </a:r>
            <a:r>
              <a:rPr lang="en-US" dirty="0" smtClean="0"/>
              <a:t>ld </a:t>
            </a:r>
            <a:r>
              <a:rPr lang="en-US" dirty="0"/>
              <a:t>M</a:t>
            </a:r>
            <a:r>
              <a:rPr lang="en-US" dirty="0" smtClean="0"/>
              <a:t>achine Learning landscape </a:t>
            </a:r>
            <a:br>
              <a:rPr lang="en-US" dirty="0" smtClean="0"/>
            </a:br>
            <a:r>
              <a:rPr lang="en-US" sz="4000" dirty="0" smtClean="0"/>
              <a:t>No improvement in generations </a:t>
            </a:r>
            <a:endParaRPr lang="en-US" sz="3200" dirty="0"/>
          </a:p>
        </p:txBody>
      </p:sp>
      <p:grpSp>
        <p:nvGrpSpPr>
          <p:cNvPr id="14" name="Group 13"/>
          <p:cNvGrpSpPr/>
          <p:nvPr/>
        </p:nvGrpSpPr>
        <p:grpSpPr>
          <a:xfrm>
            <a:off x="460965" y="2039402"/>
            <a:ext cx="10786472" cy="1081782"/>
            <a:chOff x="460965" y="1838990"/>
            <a:chExt cx="10786472" cy="1081782"/>
          </a:xfrm>
        </p:grpSpPr>
        <p:sp>
          <p:nvSpPr>
            <p:cNvPr id="7" name="Rectangle 6"/>
            <p:cNvSpPr/>
            <p:nvPr/>
          </p:nvSpPr>
          <p:spPr bwMode="auto">
            <a:xfrm>
              <a:off x="2507954" y="1838990"/>
              <a:ext cx="8739483" cy="10789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31520" defTabSz="932472" fontAlgn="base">
                <a:lnSpc>
                  <a:spcPct val="90000"/>
                </a:lnSpc>
                <a:spcBef>
                  <a:spcPct val="0"/>
                </a:spcBef>
                <a:spcAft>
                  <a:spcPct val="0"/>
                </a:spcAft>
              </a:pPr>
              <a:r>
                <a:rPr lang="en-US" sz="1600" dirty="0" smtClean="0">
                  <a:gradFill>
                    <a:gsLst>
                      <a:gs pos="1250">
                        <a:srgbClr val="505050"/>
                      </a:gs>
                      <a:gs pos="100000">
                        <a:srgbClr val="505050"/>
                      </a:gs>
                    </a:gsLst>
                    <a:lin ang="5400000" scaled="0"/>
                  </a:gradFill>
                  <a:ea typeface="Segoe UI" pitchFamily="34" charset="0"/>
                  <a:cs typeface="Segoe UI" pitchFamily="34" charset="0"/>
                </a:rPr>
                <a:t>Huge </a:t>
              </a:r>
              <a:r>
                <a:rPr lang="en-US" sz="1600" dirty="0">
                  <a:gradFill>
                    <a:gsLst>
                      <a:gs pos="1250">
                        <a:srgbClr val="505050"/>
                      </a:gs>
                      <a:gs pos="100000">
                        <a:srgbClr val="505050"/>
                      </a:gs>
                    </a:gsLst>
                    <a:lin ang="5400000" scaled="0"/>
                  </a:gradFill>
                  <a:ea typeface="Segoe UI" pitchFamily="34" charset="0"/>
                  <a:cs typeface="Segoe UI" pitchFamily="34" charset="0"/>
                </a:rPr>
                <a:t>set-up </a:t>
              </a:r>
              <a:r>
                <a:rPr lang="en-US" sz="1600" dirty="0" smtClean="0">
                  <a:gradFill>
                    <a:gsLst>
                      <a:gs pos="1250">
                        <a:srgbClr val="505050"/>
                      </a:gs>
                      <a:gs pos="100000">
                        <a:srgbClr val="505050"/>
                      </a:gs>
                    </a:gsLst>
                    <a:lin ang="5400000" scaled="0"/>
                  </a:gradFill>
                  <a:ea typeface="Segoe UI" pitchFamily="34" charset="0"/>
                  <a:cs typeface="Segoe UI" pitchFamily="34" charset="0"/>
                </a:rPr>
                <a:t>costs of tools, expertise, and compute/storage capacity </a:t>
              </a:r>
              <a:endParaRPr lang="en-US" sz="1600" dirty="0">
                <a:gradFill>
                  <a:gsLst>
                    <a:gs pos="1250">
                      <a:srgbClr val="505050"/>
                    </a:gs>
                    <a:gs pos="100000">
                      <a:srgbClr val="505050"/>
                    </a:gs>
                  </a:gsLst>
                  <a:lin ang="5400000" scaled="0"/>
                </a:gradFill>
                <a:ea typeface="Segoe UI" pitchFamily="34" charset="0"/>
                <a:cs typeface="Segoe UI" pitchFamily="34" charset="0"/>
              </a:endParaRPr>
            </a:p>
          </p:txBody>
        </p:sp>
        <p:sp>
          <p:nvSpPr>
            <p:cNvPr id="2" name="Pentagon 1"/>
            <p:cNvSpPr/>
            <p:nvPr/>
          </p:nvSpPr>
          <p:spPr bwMode="auto">
            <a:xfrm>
              <a:off x="460965" y="1838990"/>
              <a:ext cx="2634930" cy="1081782"/>
            </a:xfrm>
            <a:prstGeom prst="homePlat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1250">
                        <a:srgbClr val="FFFFFF"/>
                      </a:gs>
                      <a:gs pos="100000">
                        <a:srgbClr val="FFFFFF"/>
                      </a:gs>
                    </a:gsLst>
                    <a:lin ang="5400000" scaled="0"/>
                  </a:gradFill>
                  <a:ea typeface="Segoe UI" panose="020B0502040204020203" pitchFamily="34" charset="0"/>
                  <a:cs typeface="Segoe UI" panose="020B0502040204020203" pitchFamily="34" charset="0"/>
                </a:rPr>
                <a:t>Expensive</a:t>
              </a:r>
            </a:p>
          </p:txBody>
        </p:sp>
      </p:grpSp>
      <p:grpSp>
        <p:nvGrpSpPr>
          <p:cNvPr id="16" name="Group 15"/>
          <p:cNvGrpSpPr/>
          <p:nvPr/>
        </p:nvGrpSpPr>
        <p:grpSpPr>
          <a:xfrm>
            <a:off x="460965" y="3219709"/>
            <a:ext cx="10786472" cy="1081782"/>
            <a:chOff x="460965" y="3016507"/>
            <a:chExt cx="10786472" cy="1081782"/>
          </a:xfrm>
        </p:grpSpPr>
        <p:sp>
          <p:nvSpPr>
            <p:cNvPr id="8" name="Rectangle 7"/>
            <p:cNvSpPr/>
            <p:nvPr/>
          </p:nvSpPr>
          <p:spPr bwMode="auto">
            <a:xfrm>
              <a:off x="2507954" y="3016507"/>
              <a:ext cx="8739483" cy="10789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31520" defTabSz="932472" fontAlgn="base">
                <a:lnSpc>
                  <a:spcPct val="90000"/>
                </a:lnSpc>
                <a:spcBef>
                  <a:spcPct val="0"/>
                </a:spcBef>
                <a:spcAft>
                  <a:spcPct val="0"/>
                </a:spcAft>
              </a:pPr>
              <a:r>
                <a:rPr lang="en-US" sz="1600" dirty="0">
                  <a:gradFill>
                    <a:gsLst>
                      <a:gs pos="1250">
                        <a:srgbClr val="505050"/>
                      </a:gs>
                      <a:gs pos="100000">
                        <a:srgbClr val="505050"/>
                      </a:gs>
                    </a:gsLst>
                    <a:lin ang="5400000" scaled="0"/>
                  </a:gradFill>
                  <a:ea typeface="Segoe UI" pitchFamily="34" charset="0"/>
                  <a:cs typeface="Segoe UI" pitchFamily="34" charset="0"/>
                </a:rPr>
                <a:t>Siloed and cumbersome data management </a:t>
              </a:r>
              <a:r>
                <a:rPr lang="en-US" sz="1600" dirty="0" smtClean="0">
                  <a:gradFill>
                    <a:gsLst>
                      <a:gs pos="1250">
                        <a:srgbClr val="505050"/>
                      </a:gs>
                      <a:gs pos="100000">
                        <a:srgbClr val="505050"/>
                      </a:gs>
                    </a:gsLst>
                    <a:lin ang="5400000" scaled="0"/>
                  </a:gradFill>
                  <a:ea typeface="Segoe UI" pitchFamily="34" charset="0"/>
                  <a:cs typeface="Segoe UI" pitchFamily="34" charset="0"/>
                </a:rPr>
                <a:t>restricts access </a:t>
              </a:r>
              <a:r>
                <a:rPr lang="en-US" sz="1600" dirty="0">
                  <a:gradFill>
                    <a:gsLst>
                      <a:gs pos="1250">
                        <a:srgbClr val="505050"/>
                      </a:gs>
                      <a:gs pos="100000">
                        <a:srgbClr val="505050"/>
                      </a:gs>
                    </a:gsLst>
                    <a:lin ang="5400000" scaled="0"/>
                  </a:gradFill>
                  <a:ea typeface="Segoe UI" pitchFamily="34" charset="0"/>
                  <a:cs typeface="Segoe UI" pitchFamily="34" charset="0"/>
                </a:rPr>
                <a:t>to data</a:t>
              </a:r>
            </a:p>
          </p:txBody>
        </p:sp>
        <p:sp>
          <p:nvSpPr>
            <p:cNvPr id="15" name="Pentagon 14"/>
            <p:cNvSpPr/>
            <p:nvPr/>
          </p:nvSpPr>
          <p:spPr bwMode="auto">
            <a:xfrm>
              <a:off x="460965" y="3016507"/>
              <a:ext cx="2634930" cy="1081782"/>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1250">
                        <a:srgbClr val="FFFFFF"/>
                      </a:gs>
                      <a:gs pos="100000">
                        <a:srgbClr val="FFFFFF"/>
                      </a:gs>
                    </a:gsLst>
                    <a:lin ang="5400000" scaled="0"/>
                  </a:gradFill>
                  <a:ea typeface="Segoe UI" panose="020B0502040204020203" pitchFamily="34" charset="0"/>
                  <a:cs typeface="Segoe UI" panose="020B0502040204020203" pitchFamily="34" charset="0"/>
                </a:rPr>
                <a:t>Siloed </a:t>
              </a:r>
              <a:br>
                <a:rPr lang="en-US" sz="2400" dirty="0">
                  <a:gradFill>
                    <a:gsLst>
                      <a:gs pos="1250">
                        <a:srgbClr val="FFFFFF"/>
                      </a:gs>
                      <a:gs pos="100000">
                        <a:srgbClr val="FFFFFF"/>
                      </a:gs>
                    </a:gsLst>
                    <a:lin ang="5400000" scaled="0"/>
                  </a:gradFill>
                  <a:ea typeface="Segoe UI" panose="020B0502040204020203" pitchFamily="34" charset="0"/>
                  <a:cs typeface="Segoe UI" panose="020B0502040204020203" pitchFamily="34" charset="0"/>
                </a:rPr>
              </a:br>
              <a:r>
                <a:rPr lang="en-US" sz="2400" dirty="0">
                  <a:gradFill>
                    <a:gsLst>
                      <a:gs pos="1250">
                        <a:srgbClr val="FFFFFF"/>
                      </a:gs>
                      <a:gs pos="100000">
                        <a:srgbClr val="FFFFFF"/>
                      </a:gs>
                    </a:gsLst>
                    <a:lin ang="5400000" scaled="0"/>
                  </a:gradFill>
                  <a:ea typeface="Segoe UI" panose="020B0502040204020203" pitchFamily="34" charset="0"/>
                  <a:cs typeface="Segoe UI" panose="020B0502040204020203" pitchFamily="34" charset="0"/>
                </a:rPr>
                <a:t>data</a:t>
              </a:r>
            </a:p>
          </p:txBody>
        </p:sp>
      </p:grpSp>
      <p:grpSp>
        <p:nvGrpSpPr>
          <p:cNvPr id="19" name="Group 18"/>
          <p:cNvGrpSpPr/>
          <p:nvPr/>
        </p:nvGrpSpPr>
        <p:grpSpPr>
          <a:xfrm>
            <a:off x="460965" y="4421145"/>
            <a:ext cx="10786472" cy="1081782"/>
            <a:chOff x="460965" y="4217943"/>
            <a:chExt cx="10786472" cy="1081782"/>
          </a:xfrm>
        </p:grpSpPr>
        <p:sp>
          <p:nvSpPr>
            <p:cNvPr id="9" name="Rectangle 8"/>
            <p:cNvSpPr/>
            <p:nvPr/>
          </p:nvSpPr>
          <p:spPr bwMode="auto">
            <a:xfrm>
              <a:off x="2507954" y="4217943"/>
              <a:ext cx="8739483" cy="10789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31520" defTabSz="932472" fontAlgn="base">
                <a:lnSpc>
                  <a:spcPct val="90000"/>
                </a:lnSpc>
                <a:spcBef>
                  <a:spcPct val="0"/>
                </a:spcBef>
                <a:spcAft>
                  <a:spcPct val="0"/>
                </a:spcAft>
              </a:pPr>
              <a:r>
                <a:rPr lang="en-US" sz="1600" dirty="0">
                  <a:gradFill>
                    <a:gsLst>
                      <a:gs pos="1250">
                        <a:srgbClr val="505050"/>
                      </a:gs>
                      <a:gs pos="100000">
                        <a:srgbClr val="505050"/>
                      </a:gs>
                    </a:gsLst>
                    <a:lin ang="5400000" scaled="0"/>
                  </a:gradFill>
                  <a:ea typeface="Segoe UI" pitchFamily="34" charset="0"/>
                  <a:cs typeface="Segoe UI" pitchFamily="34" charset="0"/>
                </a:rPr>
                <a:t>Complex and fragmented tools </a:t>
              </a:r>
              <a:r>
                <a:rPr lang="en-US" sz="1600" dirty="0" smtClean="0">
                  <a:gradFill>
                    <a:gsLst>
                      <a:gs pos="1250">
                        <a:srgbClr val="505050"/>
                      </a:gs>
                      <a:gs pos="100000">
                        <a:srgbClr val="505050"/>
                      </a:gs>
                    </a:gsLst>
                    <a:lin ang="5400000" scaled="0"/>
                  </a:gradFill>
                  <a:ea typeface="Segoe UI" pitchFamily="34" charset="0"/>
                  <a:cs typeface="Segoe UI" pitchFamily="34" charset="0"/>
                </a:rPr>
                <a:t>limit participation in exploring </a:t>
              </a:r>
              <a:r>
                <a:rPr lang="en-US" sz="1600" dirty="0">
                  <a:gradFill>
                    <a:gsLst>
                      <a:gs pos="1250">
                        <a:srgbClr val="505050"/>
                      </a:gs>
                      <a:gs pos="100000">
                        <a:srgbClr val="505050"/>
                      </a:gs>
                    </a:gsLst>
                    <a:lin ang="5400000" scaled="0"/>
                  </a:gradFill>
                  <a:ea typeface="Segoe UI" pitchFamily="34" charset="0"/>
                  <a:cs typeface="Segoe UI" pitchFamily="34" charset="0"/>
                </a:rPr>
                <a:t>data </a:t>
              </a:r>
              <a:r>
                <a:rPr lang="en-US" sz="1600" dirty="0" smtClean="0">
                  <a:gradFill>
                    <a:gsLst>
                      <a:gs pos="1250">
                        <a:srgbClr val="505050"/>
                      </a:gs>
                      <a:gs pos="100000">
                        <a:srgbClr val="505050"/>
                      </a:gs>
                    </a:gsLst>
                    <a:lin ang="5400000" scaled="0"/>
                  </a:gradFill>
                  <a:ea typeface="Segoe UI" pitchFamily="34" charset="0"/>
                  <a:cs typeface="Segoe UI" pitchFamily="34" charset="0"/>
                </a:rPr>
                <a:t/>
              </a:r>
              <a:br>
                <a:rPr lang="en-US" sz="1600" dirty="0" smtClean="0">
                  <a:gradFill>
                    <a:gsLst>
                      <a:gs pos="1250">
                        <a:srgbClr val="505050"/>
                      </a:gs>
                      <a:gs pos="100000">
                        <a:srgbClr val="505050"/>
                      </a:gs>
                    </a:gsLst>
                    <a:lin ang="5400000" scaled="0"/>
                  </a:gradFill>
                  <a:ea typeface="Segoe UI" pitchFamily="34" charset="0"/>
                  <a:cs typeface="Segoe UI" pitchFamily="34" charset="0"/>
                </a:rPr>
              </a:br>
              <a:r>
                <a:rPr lang="en-US" sz="1600" dirty="0" smtClean="0">
                  <a:gradFill>
                    <a:gsLst>
                      <a:gs pos="1250">
                        <a:srgbClr val="505050"/>
                      </a:gs>
                      <a:gs pos="100000">
                        <a:srgbClr val="505050"/>
                      </a:gs>
                    </a:gsLst>
                    <a:lin ang="5400000" scaled="0"/>
                  </a:gradFill>
                  <a:ea typeface="Segoe UI" pitchFamily="34" charset="0"/>
                  <a:cs typeface="Segoe UI" pitchFamily="34" charset="0"/>
                </a:rPr>
                <a:t>and building models</a:t>
              </a:r>
              <a:endParaRPr lang="en-US" sz="1600" dirty="0">
                <a:gradFill>
                  <a:gsLst>
                    <a:gs pos="1250">
                      <a:srgbClr val="505050"/>
                    </a:gs>
                    <a:gs pos="100000">
                      <a:srgbClr val="505050"/>
                    </a:gs>
                  </a:gsLst>
                  <a:lin ang="5400000" scaled="0"/>
                </a:gradFill>
                <a:ea typeface="Segoe UI" pitchFamily="34" charset="0"/>
                <a:cs typeface="Segoe UI" pitchFamily="34" charset="0"/>
              </a:endParaRPr>
            </a:p>
          </p:txBody>
        </p:sp>
        <p:sp>
          <p:nvSpPr>
            <p:cNvPr id="17" name="Pentagon 16"/>
            <p:cNvSpPr/>
            <p:nvPr/>
          </p:nvSpPr>
          <p:spPr bwMode="auto">
            <a:xfrm>
              <a:off x="460965" y="4217943"/>
              <a:ext cx="2634930" cy="1081782"/>
            </a:xfrm>
            <a:prstGeom prst="homePlat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1250">
                        <a:srgbClr val="FFFFFF"/>
                      </a:gs>
                      <a:gs pos="100000">
                        <a:srgbClr val="FFFFFF"/>
                      </a:gs>
                    </a:gsLst>
                    <a:lin ang="5400000" scaled="0"/>
                  </a:gradFill>
                  <a:ea typeface="Segoe UI" panose="020B0502040204020203" pitchFamily="34" charset="0"/>
                  <a:cs typeface="Segoe UI" panose="020B0502040204020203" pitchFamily="34" charset="0"/>
                </a:rPr>
                <a:t>Disconnected tools</a:t>
              </a:r>
            </a:p>
          </p:txBody>
        </p:sp>
      </p:grpSp>
      <p:grpSp>
        <p:nvGrpSpPr>
          <p:cNvPr id="21" name="Group 20"/>
          <p:cNvGrpSpPr/>
          <p:nvPr/>
        </p:nvGrpSpPr>
        <p:grpSpPr>
          <a:xfrm>
            <a:off x="460965" y="5608239"/>
            <a:ext cx="10786472" cy="1081782"/>
            <a:chOff x="460965" y="5405037"/>
            <a:chExt cx="10786472" cy="1081782"/>
          </a:xfrm>
        </p:grpSpPr>
        <p:sp>
          <p:nvSpPr>
            <p:cNvPr id="11" name="Rectangle 10"/>
            <p:cNvSpPr/>
            <p:nvPr/>
          </p:nvSpPr>
          <p:spPr bwMode="auto">
            <a:xfrm>
              <a:off x="2507954" y="5405037"/>
              <a:ext cx="8739483" cy="10789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31520" defTabSz="932472" fontAlgn="base">
                <a:lnSpc>
                  <a:spcPct val="90000"/>
                </a:lnSpc>
                <a:spcBef>
                  <a:spcPct val="0"/>
                </a:spcBef>
                <a:spcAft>
                  <a:spcPct val="0"/>
                </a:spcAft>
              </a:pPr>
              <a:r>
                <a:rPr lang="en-US" sz="1600" dirty="0">
                  <a:gradFill>
                    <a:gsLst>
                      <a:gs pos="1250">
                        <a:srgbClr val="505050"/>
                      </a:gs>
                      <a:gs pos="100000">
                        <a:srgbClr val="505050"/>
                      </a:gs>
                    </a:gsLst>
                    <a:lin ang="5400000" scaled="0"/>
                  </a:gradFill>
                  <a:ea typeface="Segoe UI" pitchFamily="34" charset="0"/>
                  <a:cs typeface="Segoe UI" pitchFamily="34" charset="0"/>
                </a:rPr>
                <a:t>Many models never achieve business </a:t>
              </a:r>
              <a:r>
                <a:rPr lang="en-US" sz="1600" dirty="0" smtClean="0">
                  <a:gradFill>
                    <a:gsLst>
                      <a:gs pos="1250">
                        <a:srgbClr val="505050"/>
                      </a:gs>
                      <a:gs pos="100000">
                        <a:srgbClr val="505050"/>
                      </a:gs>
                    </a:gsLst>
                    <a:lin ang="5400000" scaled="0"/>
                  </a:gradFill>
                  <a:ea typeface="Segoe UI" pitchFamily="34" charset="0"/>
                  <a:cs typeface="Segoe UI" pitchFamily="34" charset="0"/>
                </a:rPr>
                <a:t>value </a:t>
              </a:r>
              <a:r>
                <a:rPr lang="en-US" sz="1600" dirty="0">
                  <a:gradFill>
                    <a:gsLst>
                      <a:gs pos="1250">
                        <a:srgbClr val="505050"/>
                      </a:gs>
                      <a:gs pos="100000">
                        <a:srgbClr val="505050"/>
                      </a:gs>
                    </a:gsLst>
                    <a:lin ang="5400000" scaled="0"/>
                  </a:gradFill>
                  <a:ea typeface="Segoe UI" pitchFamily="34" charset="0"/>
                  <a:cs typeface="Segoe UI" pitchFamily="34" charset="0"/>
                </a:rPr>
                <a:t>due to difficulties </a:t>
              </a:r>
              <a:r>
                <a:rPr lang="en-US" sz="1600" dirty="0" smtClean="0">
                  <a:gradFill>
                    <a:gsLst>
                      <a:gs pos="1250">
                        <a:srgbClr val="505050"/>
                      </a:gs>
                      <a:gs pos="100000">
                        <a:srgbClr val="505050"/>
                      </a:gs>
                    </a:gsLst>
                    <a:lin ang="5400000" scaled="0"/>
                  </a:gradFill>
                  <a:ea typeface="Segoe UI" pitchFamily="34" charset="0"/>
                  <a:cs typeface="Segoe UI" pitchFamily="34" charset="0"/>
                </a:rPr>
                <a:t>with </a:t>
              </a:r>
              <a:br>
                <a:rPr lang="en-US" sz="1600" dirty="0" smtClean="0">
                  <a:gradFill>
                    <a:gsLst>
                      <a:gs pos="1250">
                        <a:srgbClr val="505050"/>
                      </a:gs>
                      <a:gs pos="100000">
                        <a:srgbClr val="505050"/>
                      </a:gs>
                    </a:gsLst>
                    <a:lin ang="5400000" scaled="0"/>
                  </a:gradFill>
                  <a:ea typeface="Segoe UI" pitchFamily="34" charset="0"/>
                  <a:cs typeface="Segoe UI" pitchFamily="34" charset="0"/>
                </a:rPr>
              </a:br>
              <a:r>
                <a:rPr lang="en-US" sz="1600" dirty="0" smtClean="0">
                  <a:gradFill>
                    <a:gsLst>
                      <a:gs pos="1250">
                        <a:srgbClr val="505050"/>
                      </a:gs>
                      <a:gs pos="100000">
                        <a:srgbClr val="505050"/>
                      </a:gs>
                    </a:gsLst>
                    <a:lin ang="5400000" scaled="0"/>
                  </a:gradFill>
                  <a:ea typeface="Segoe UI" pitchFamily="34" charset="0"/>
                  <a:cs typeface="Segoe UI" pitchFamily="34" charset="0"/>
                </a:rPr>
                <a:t>deploying to </a:t>
              </a:r>
              <a:r>
                <a:rPr lang="en-US" sz="1600" dirty="0">
                  <a:gradFill>
                    <a:gsLst>
                      <a:gs pos="1250">
                        <a:srgbClr val="505050"/>
                      </a:gs>
                      <a:gs pos="100000">
                        <a:srgbClr val="505050"/>
                      </a:gs>
                    </a:gsLst>
                    <a:lin ang="5400000" scaled="0"/>
                  </a:gradFill>
                  <a:ea typeface="Segoe UI" pitchFamily="34" charset="0"/>
                  <a:cs typeface="Segoe UI" pitchFamily="34" charset="0"/>
                </a:rPr>
                <a:t>production</a:t>
              </a:r>
            </a:p>
          </p:txBody>
        </p:sp>
        <p:sp>
          <p:nvSpPr>
            <p:cNvPr id="18" name="Pentagon 17"/>
            <p:cNvSpPr/>
            <p:nvPr/>
          </p:nvSpPr>
          <p:spPr bwMode="auto">
            <a:xfrm>
              <a:off x="460965" y="5405037"/>
              <a:ext cx="2634930" cy="1081782"/>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1250">
                        <a:srgbClr val="FFFFFF"/>
                      </a:gs>
                      <a:gs pos="100000">
                        <a:srgbClr val="FFFFFF"/>
                      </a:gs>
                    </a:gsLst>
                    <a:lin ang="5400000" scaled="0"/>
                  </a:gradFill>
                  <a:ea typeface="Segoe UI" panose="020B0502040204020203" pitchFamily="34" charset="0"/>
                  <a:cs typeface="Segoe UI" panose="020B0502040204020203" pitchFamily="34" charset="0"/>
                </a:rPr>
                <a:t>Deployment complexity</a:t>
              </a:r>
            </a:p>
          </p:txBody>
        </p:sp>
      </p:grpSp>
      <p:sp>
        <p:nvSpPr>
          <p:cNvPr id="5" name="Rectangle 4"/>
          <p:cNvSpPr/>
          <p:nvPr/>
        </p:nvSpPr>
        <p:spPr>
          <a:xfrm>
            <a:off x="8451033" y="2067626"/>
            <a:ext cx="3194540" cy="4724247"/>
          </a:xfrm>
          <a:prstGeom prst="rect">
            <a:avLst/>
          </a:prstGeom>
          <a:noFill/>
          <a:ln>
            <a:noFill/>
          </a:ln>
        </p:spPr>
        <p:txBody>
          <a:bodyPr wrap="square" lIns="91440" anchor="ctr">
            <a:noAutofit/>
          </a:bodyPr>
          <a:lstStyle/>
          <a:p>
            <a:pPr marL="365760">
              <a:lnSpc>
                <a:spcPts val="3800"/>
              </a:lnSpc>
              <a:spcAft>
                <a:spcPts val="340"/>
              </a:spcAft>
              <a:defRPr/>
            </a:pPr>
            <a:endParaRPr lang="en-US" sz="3200" dirty="0">
              <a:solidFill>
                <a:srgbClr val="FFFFFF"/>
              </a:solidFill>
              <a:latin typeface="Segoe UI Light"/>
            </a:endParaRPr>
          </a:p>
        </p:txBody>
      </p:sp>
    </p:spTree>
    <p:extLst>
      <p:ext uri="{BB962C8B-B14F-4D97-AF65-F5344CB8AC3E}">
        <p14:creationId xmlns:p14="http://schemas.microsoft.com/office/powerpoint/2010/main" val="312212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5" name="Title 2"/>
          <p:cNvSpPr>
            <a:spLocks noGrp="1"/>
          </p:cNvSpPr>
          <p:nvPr>
            <p:ph type="title"/>
          </p:nvPr>
        </p:nvSpPr>
        <p:spPr>
          <a:xfrm>
            <a:off x="1" y="0"/>
            <a:ext cx="12436474" cy="6994524"/>
          </a:xfrm>
          <a:solidFill>
            <a:schemeClr val="bg1">
              <a:lumMod val="50000"/>
              <a:alpha val="67000"/>
            </a:schemeClr>
          </a:solidFill>
        </p:spPr>
        <p:txBody>
          <a:bodyPr/>
          <a:lstStyle/>
          <a:p>
            <a:r>
              <a:rPr lang="en-US" dirty="0" smtClean="0"/>
              <a:t> </a:t>
            </a:r>
            <a:endParaRPr lang="en-US" dirty="0"/>
          </a:p>
        </p:txBody>
      </p:sp>
      <p:sp>
        <p:nvSpPr>
          <p:cNvPr id="3" name="TextBox 2"/>
          <p:cNvSpPr txBox="1"/>
          <p:nvPr/>
        </p:nvSpPr>
        <p:spPr>
          <a:xfrm>
            <a:off x="4231769" y="884377"/>
            <a:ext cx="3586366" cy="794064"/>
          </a:xfrm>
          <a:prstGeom prst="rect">
            <a:avLst/>
          </a:prstGeom>
          <a:noFill/>
        </p:spPr>
        <p:txBody>
          <a:bodyPr wrap="none" lIns="182880" tIns="146304" rIns="182880" bIns="146304" rtlCol="0">
            <a:spAutoFit/>
          </a:bodyPr>
          <a:lstStyle/>
          <a:p>
            <a:pPr algn="ctr">
              <a:lnSpc>
                <a:spcPct val="90000"/>
              </a:lnSpc>
              <a:spcAft>
                <a:spcPts val="600"/>
              </a:spcAft>
            </a:pPr>
            <a:r>
              <a:rPr lang="en-US" sz="3600" b="1" dirty="0" smtClean="0">
                <a:gradFill>
                  <a:gsLst>
                    <a:gs pos="2917">
                      <a:srgbClr val="FFFFFF"/>
                    </a:gs>
                    <a:gs pos="30000">
                      <a:srgbClr val="FFFFFF"/>
                    </a:gs>
                  </a:gsLst>
                  <a:lin ang="5400000" scaled="0"/>
                </a:gradFill>
              </a:rPr>
              <a:t>Differentiation</a:t>
            </a:r>
          </a:p>
        </p:txBody>
      </p:sp>
      <p:sp>
        <p:nvSpPr>
          <p:cNvPr id="36" name="TextBox 35"/>
          <p:cNvSpPr txBox="1"/>
          <p:nvPr/>
        </p:nvSpPr>
        <p:spPr>
          <a:xfrm>
            <a:off x="194140" y="4868708"/>
            <a:ext cx="3132524" cy="196053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smtClean="0">
                <a:gradFill>
                  <a:gsLst>
                    <a:gs pos="2917">
                      <a:srgbClr val="FFFFFF"/>
                    </a:gs>
                    <a:gs pos="30000">
                      <a:srgbClr val="FFFFFF"/>
                    </a:gs>
                  </a:gsLst>
                  <a:lin ang="5400000" scaled="0"/>
                </a:gradFill>
              </a:rPr>
              <a:t>Model </a:t>
            </a:r>
            <a:r>
              <a:rPr lang="en-US" sz="2400" b="1" dirty="0">
                <a:gradFill>
                  <a:gsLst>
                    <a:gs pos="2917">
                      <a:srgbClr val="FFFFFF"/>
                    </a:gs>
                    <a:gs pos="30000">
                      <a:srgbClr val="FFFFFF"/>
                    </a:gs>
                  </a:gsLst>
                  <a:lin ang="5400000" scaled="0"/>
                </a:gradFill>
              </a:rPr>
              <a:t>Y</a:t>
            </a:r>
            <a:r>
              <a:rPr lang="en-US" sz="2400" b="1" dirty="0" smtClean="0">
                <a:gradFill>
                  <a:gsLst>
                    <a:gs pos="2917">
                      <a:srgbClr val="FFFFFF"/>
                    </a:gs>
                    <a:gs pos="30000">
                      <a:srgbClr val="FFFFFF"/>
                    </a:gs>
                  </a:gsLst>
                  <a:lin ang="5400000" scaled="0"/>
                </a:gradFill>
              </a:rPr>
              <a:t>our Way</a:t>
            </a:r>
          </a:p>
          <a:p>
            <a:pPr algn="ctr">
              <a:lnSpc>
                <a:spcPct val="90000"/>
              </a:lnSpc>
              <a:spcAft>
                <a:spcPts val="600"/>
              </a:spcAft>
            </a:pPr>
            <a:r>
              <a:rPr lang="en-US" sz="2000" b="1" dirty="0">
                <a:gradFill>
                  <a:gsLst>
                    <a:gs pos="2917">
                      <a:srgbClr val="FFFFFF"/>
                    </a:gs>
                    <a:gs pos="30000">
                      <a:srgbClr val="FFFFFF"/>
                    </a:gs>
                  </a:gsLst>
                  <a:lin ang="5400000" scaled="0"/>
                </a:gradFill>
              </a:rPr>
              <a:t>[</a:t>
            </a:r>
            <a:r>
              <a:rPr lang="en-US" sz="2000" b="1" dirty="0" smtClean="0">
                <a:gradFill>
                  <a:gsLst>
                    <a:gs pos="2917">
                      <a:srgbClr val="FFFFFF"/>
                    </a:gs>
                    <a:gs pos="30000">
                      <a:srgbClr val="FFFFFF"/>
                    </a:gs>
                  </a:gsLst>
                  <a:lin ang="5400000" scaled="0"/>
                </a:gradFill>
              </a:rPr>
              <a:t>Data Scientist]</a:t>
            </a:r>
          </a:p>
          <a:p>
            <a:pPr algn="ctr">
              <a:lnSpc>
                <a:spcPct val="90000"/>
              </a:lnSpc>
              <a:spcAft>
                <a:spcPts val="600"/>
              </a:spcAft>
            </a:pPr>
            <a:r>
              <a:rPr lang="en-US" dirty="0" smtClean="0">
                <a:gradFill>
                  <a:gsLst>
                    <a:gs pos="2917">
                      <a:srgbClr val="FFFFFF"/>
                    </a:gs>
                    <a:gs pos="30000">
                      <a:srgbClr val="FFFFFF"/>
                    </a:gs>
                  </a:gsLst>
                  <a:lin ang="5400000" scaled="0"/>
                </a:gradFill>
              </a:rPr>
              <a:t>All </a:t>
            </a:r>
            <a:r>
              <a:rPr lang="en-US" dirty="0">
                <a:gradFill>
                  <a:gsLst>
                    <a:gs pos="2917">
                      <a:srgbClr val="FFFFFF"/>
                    </a:gs>
                    <a:gs pos="30000">
                      <a:srgbClr val="FFFFFF"/>
                    </a:gs>
                  </a:gsLst>
                  <a:lin ang="5400000" scaled="0"/>
                </a:gradFill>
              </a:rPr>
              <a:t>S</a:t>
            </a:r>
            <a:r>
              <a:rPr lang="en-US" dirty="0" smtClean="0">
                <a:gradFill>
                  <a:gsLst>
                    <a:gs pos="2917">
                      <a:srgbClr val="FFFFFF"/>
                    </a:gs>
                    <a:gs pos="30000">
                      <a:srgbClr val="FFFFFF"/>
                    </a:gs>
                  </a:gsLst>
                  <a:lin ang="5400000" scaled="0"/>
                </a:gradFill>
              </a:rPr>
              <a:t>kill </a:t>
            </a:r>
            <a:r>
              <a:rPr lang="en-US" dirty="0">
                <a:gradFill>
                  <a:gsLst>
                    <a:gs pos="2917">
                      <a:srgbClr val="FFFFFF"/>
                    </a:gs>
                    <a:gs pos="30000">
                      <a:srgbClr val="FFFFFF"/>
                    </a:gs>
                  </a:gsLst>
                  <a:lin ang="5400000" scaled="0"/>
                </a:gradFill>
              </a:rPr>
              <a:t>L</a:t>
            </a:r>
            <a:r>
              <a:rPr lang="en-US" dirty="0" smtClean="0">
                <a:gradFill>
                  <a:gsLst>
                    <a:gs pos="2917">
                      <a:srgbClr val="FFFFFF"/>
                    </a:gs>
                    <a:gs pos="30000">
                      <a:srgbClr val="FFFFFF"/>
                    </a:gs>
                  </a:gsLst>
                  <a:lin ang="5400000" scaled="0"/>
                </a:gradFill>
              </a:rPr>
              <a:t>evels </a:t>
            </a:r>
          </a:p>
          <a:p>
            <a:pPr algn="ctr">
              <a:lnSpc>
                <a:spcPct val="90000"/>
              </a:lnSpc>
              <a:spcAft>
                <a:spcPts val="600"/>
              </a:spcAft>
            </a:pPr>
            <a:r>
              <a:rPr lang="en-US" dirty="0" smtClean="0">
                <a:gradFill>
                  <a:gsLst>
                    <a:gs pos="2917">
                      <a:srgbClr val="FFFFFF"/>
                    </a:gs>
                    <a:gs pos="30000">
                      <a:srgbClr val="FFFFFF"/>
                    </a:gs>
                  </a:gsLst>
                  <a:lin ang="5400000" scaled="0"/>
                </a:gradFill>
              </a:rPr>
              <a:t>Business-tested Algorithms</a:t>
            </a:r>
            <a:endParaRPr lang="en-US" dirty="0">
              <a:gradFill>
                <a:gsLst>
                  <a:gs pos="2917">
                    <a:srgbClr val="FFFFFF"/>
                  </a:gs>
                  <a:gs pos="30000">
                    <a:srgbClr val="FFFFFF"/>
                  </a:gs>
                </a:gsLst>
                <a:lin ang="5400000" scaled="0"/>
              </a:gradFill>
            </a:endParaRPr>
          </a:p>
          <a:p>
            <a:pPr algn="ctr">
              <a:lnSpc>
                <a:spcPct val="90000"/>
              </a:lnSpc>
              <a:spcAft>
                <a:spcPts val="600"/>
              </a:spcAft>
            </a:pPr>
            <a:r>
              <a:rPr lang="en-US" dirty="0" smtClean="0">
                <a:gradFill>
                  <a:gsLst>
                    <a:gs pos="2917">
                      <a:srgbClr val="FFFFFF"/>
                    </a:gs>
                    <a:gs pos="30000">
                      <a:srgbClr val="FFFFFF"/>
                    </a:gs>
                  </a:gsLst>
                  <a:lin ang="5400000" scaled="0"/>
                </a:gradFill>
              </a:rPr>
              <a:t>R &amp; Python</a:t>
            </a:r>
          </a:p>
        </p:txBody>
      </p:sp>
      <p:sp>
        <p:nvSpPr>
          <p:cNvPr id="37" name="TextBox 36"/>
          <p:cNvSpPr txBox="1"/>
          <p:nvPr/>
        </p:nvSpPr>
        <p:spPr>
          <a:xfrm>
            <a:off x="3862885" y="4868708"/>
            <a:ext cx="4290855" cy="196053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smtClean="0">
                <a:gradFill>
                  <a:gsLst>
                    <a:gs pos="2917">
                      <a:srgbClr val="FFFFFF"/>
                    </a:gs>
                    <a:gs pos="30000">
                      <a:srgbClr val="FFFFFF"/>
                    </a:gs>
                  </a:gsLst>
                  <a:lin ang="5400000" scaled="0"/>
                </a:gradFill>
              </a:rPr>
              <a:t>Deploy in Minutes</a:t>
            </a:r>
          </a:p>
          <a:p>
            <a:pPr algn="ctr">
              <a:lnSpc>
                <a:spcPct val="90000"/>
              </a:lnSpc>
              <a:spcAft>
                <a:spcPts val="600"/>
              </a:spcAft>
            </a:pPr>
            <a:r>
              <a:rPr lang="en-US" sz="2000" b="1" dirty="0" smtClean="0">
                <a:gradFill>
                  <a:gsLst>
                    <a:gs pos="2917">
                      <a:srgbClr val="FFFFFF"/>
                    </a:gs>
                    <a:gs pos="30000">
                      <a:srgbClr val="FFFFFF"/>
                    </a:gs>
                  </a:gsLst>
                  <a:lin ang="5400000" scaled="0"/>
                </a:gradFill>
              </a:rPr>
              <a:t>[Data Scientist, IT &amp; Developers]</a:t>
            </a:r>
          </a:p>
          <a:p>
            <a:pPr algn="ctr">
              <a:lnSpc>
                <a:spcPct val="90000"/>
              </a:lnSpc>
              <a:spcAft>
                <a:spcPts val="600"/>
              </a:spcAft>
            </a:pPr>
            <a:r>
              <a:rPr lang="en-US" dirty="0" smtClean="0">
                <a:gradFill>
                  <a:gsLst>
                    <a:gs pos="2917">
                      <a:srgbClr val="FFFFFF"/>
                    </a:gs>
                    <a:gs pos="30000">
                      <a:srgbClr val="FFFFFF"/>
                    </a:gs>
                  </a:gsLst>
                  <a:lin ang="5400000" scaled="0"/>
                </a:gradFill>
              </a:rPr>
              <a:t>One Click Deployment</a:t>
            </a:r>
          </a:p>
          <a:p>
            <a:pPr algn="ctr">
              <a:lnSpc>
                <a:spcPct val="90000"/>
              </a:lnSpc>
              <a:spcAft>
                <a:spcPts val="600"/>
              </a:spcAft>
            </a:pPr>
            <a:r>
              <a:rPr lang="en-US" dirty="0" smtClean="0">
                <a:gradFill>
                  <a:gsLst>
                    <a:gs pos="2917">
                      <a:srgbClr val="FFFFFF"/>
                    </a:gs>
                    <a:gs pos="30000">
                      <a:srgbClr val="FFFFFF"/>
                    </a:gs>
                  </a:gsLst>
                  <a:lin ang="5400000" scaled="0"/>
                </a:gradFill>
              </a:rPr>
              <a:t>Manage via Cloud Portal </a:t>
            </a:r>
          </a:p>
          <a:p>
            <a:pPr algn="ctr">
              <a:lnSpc>
                <a:spcPct val="90000"/>
              </a:lnSpc>
              <a:spcAft>
                <a:spcPts val="600"/>
              </a:spcAft>
            </a:pPr>
            <a:r>
              <a:rPr lang="en-US" dirty="0" smtClean="0">
                <a:gradFill>
                  <a:gsLst>
                    <a:gs pos="2917">
                      <a:srgbClr val="FFFFFF"/>
                    </a:gs>
                    <a:gs pos="30000">
                      <a:srgbClr val="FFFFFF"/>
                    </a:gs>
                  </a:gsLst>
                  <a:lin ang="5400000" scaled="0"/>
                </a:gradFill>
              </a:rPr>
              <a:t>Model accessed as a Web Service</a:t>
            </a:r>
          </a:p>
        </p:txBody>
      </p:sp>
      <p:grpSp>
        <p:nvGrpSpPr>
          <p:cNvPr id="48" name="Group 47"/>
          <p:cNvGrpSpPr/>
          <p:nvPr/>
        </p:nvGrpSpPr>
        <p:grpSpPr>
          <a:xfrm>
            <a:off x="2534861" y="1632596"/>
            <a:ext cx="6903523" cy="3340898"/>
            <a:chOff x="2534861" y="1632596"/>
            <a:chExt cx="6903523" cy="3340898"/>
          </a:xfrm>
        </p:grpSpPr>
        <p:grpSp>
          <p:nvGrpSpPr>
            <p:cNvPr id="22" name="Group 21"/>
            <p:cNvGrpSpPr/>
            <p:nvPr/>
          </p:nvGrpSpPr>
          <p:grpSpPr>
            <a:xfrm>
              <a:off x="2534861" y="1632596"/>
              <a:ext cx="6903523" cy="3340898"/>
              <a:chOff x="2534861" y="2417070"/>
              <a:chExt cx="6903523" cy="3340898"/>
            </a:xfrm>
            <a:noFill/>
          </p:grpSpPr>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l="46241"/>
              <a:stretch/>
            </p:blipFill>
            <p:spPr>
              <a:xfrm flipH="1">
                <a:off x="5262896" y="2417070"/>
                <a:ext cx="4175488" cy="3340898"/>
              </a:xfrm>
              <a:prstGeom prst="rect">
                <a:avLst/>
              </a:prstGeom>
              <a:grpFill/>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46241"/>
              <a:stretch/>
            </p:blipFill>
            <p:spPr>
              <a:xfrm>
                <a:off x="2534861" y="2417070"/>
                <a:ext cx="4175488" cy="3340898"/>
              </a:xfrm>
              <a:prstGeom prst="rect">
                <a:avLst/>
              </a:prstGeom>
              <a:grpFill/>
            </p:spPr>
          </p:pic>
          <p:sp>
            <p:nvSpPr>
              <p:cNvPr id="13" name="Isosceles Triangle 12"/>
              <p:cNvSpPr/>
              <p:nvPr/>
            </p:nvSpPr>
            <p:spPr bwMode="auto">
              <a:xfrm rot="10800000">
                <a:off x="5648445" y="3780718"/>
                <a:ext cx="695537" cy="1879835"/>
              </a:xfrm>
              <a:prstGeom prst="triangle">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47" name="Isosceles Triangle 46"/>
            <p:cNvSpPr/>
            <p:nvPr/>
          </p:nvSpPr>
          <p:spPr bwMode="auto">
            <a:xfrm rot="10800000">
              <a:off x="5648444" y="3234519"/>
              <a:ext cx="695538" cy="1641560"/>
            </a:xfrm>
            <a:prstGeom prst="triangl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8" name="TextBox 37"/>
          <p:cNvSpPr txBox="1"/>
          <p:nvPr/>
        </p:nvSpPr>
        <p:spPr>
          <a:xfrm>
            <a:off x="8613435" y="4868708"/>
            <a:ext cx="3518784" cy="196053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smtClean="0">
                <a:gradFill>
                  <a:gsLst>
                    <a:gs pos="2917">
                      <a:srgbClr val="FFFFFF"/>
                    </a:gs>
                    <a:gs pos="30000">
                      <a:srgbClr val="FFFFFF"/>
                    </a:gs>
                  </a:gsLst>
                  <a:lin ang="5400000" scaled="0"/>
                </a:gradFill>
              </a:rPr>
              <a:t>Expand your Reach</a:t>
            </a:r>
          </a:p>
          <a:p>
            <a:pPr algn="ctr">
              <a:lnSpc>
                <a:spcPct val="90000"/>
              </a:lnSpc>
              <a:spcAft>
                <a:spcPts val="600"/>
              </a:spcAft>
            </a:pPr>
            <a:r>
              <a:rPr lang="en-US" sz="2000" b="1" dirty="0" smtClean="0">
                <a:gradFill>
                  <a:gsLst>
                    <a:gs pos="2917">
                      <a:srgbClr val="FFFFFF"/>
                    </a:gs>
                    <a:gs pos="30000">
                      <a:srgbClr val="FFFFFF"/>
                    </a:gs>
                  </a:gsLst>
                  <a:lin ang="5400000" scaled="0"/>
                </a:gradFill>
              </a:rPr>
              <a:t>[Ecosystem &amp; Developers]</a:t>
            </a:r>
          </a:p>
          <a:p>
            <a:pPr algn="ctr">
              <a:lnSpc>
                <a:spcPct val="90000"/>
              </a:lnSpc>
              <a:spcAft>
                <a:spcPts val="600"/>
              </a:spcAft>
            </a:pPr>
            <a:r>
              <a:rPr lang="en-US" dirty="0" smtClean="0">
                <a:gradFill>
                  <a:gsLst>
                    <a:gs pos="2917">
                      <a:srgbClr val="FFFFFF"/>
                    </a:gs>
                    <a:gs pos="30000">
                      <a:srgbClr val="FFFFFF"/>
                    </a:gs>
                  </a:gsLst>
                  <a:lin ang="5400000" scaled="0"/>
                </a:gradFill>
              </a:rPr>
              <a:t>Product Gallery</a:t>
            </a:r>
          </a:p>
          <a:p>
            <a:pPr algn="ctr">
              <a:lnSpc>
                <a:spcPct val="90000"/>
              </a:lnSpc>
              <a:spcAft>
                <a:spcPts val="600"/>
              </a:spcAft>
            </a:pPr>
            <a:r>
              <a:rPr lang="en-US" dirty="0" smtClean="0">
                <a:gradFill>
                  <a:gsLst>
                    <a:gs pos="2917">
                      <a:srgbClr val="FFFFFF"/>
                    </a:gs>
                    <a:gs pos="30000">
                      <a:srgbClr val="FFFFFF"/>
                    </a:gs>
                  </a:gsLst>
                  <a:lin ang="5400000" scaled="0"/>
                </a:gradFill>
              </a:rPr>
              <a:t>Azure Marketplace</a:t>
            </a:r>
          </a:p>
          <a:p>
            <a:pPr algn="ctr">
              <a:lnSpc>
                <a:spcPct val="90000"/>
              </a:lnSpc>
              <a:spcAft>
                <a:spcPts val="600"/>
              </a:spcAft>
            </a:pPr>
            <a:r>
              <a:rPr lang="en-US" dirty="0" smtClean="0">
                <a:gradFill>
                  <a:gsLst>
                    <a:gs pos="2917">
                      <a:srgbClr val="FFFFFF"/>
                    </a:gs>
                    <a:gs pos="30000">
                      <a:srgbClr val="FFFFFF"/>
                    </a:gs>
                  </a:gsLst>
                  <a:lin ang="5400000" scaled="0"/>
                </a:gradFill>
              </a:rPr>
              <a:t>The Data Science “Inside” </a:t>
            </a:r>
          </a:p>
        </p:txBody>
      </p:sp>
      <p:sp>
        <p:nvSpPr>
          <p:cNvPr id="29" name="TextBox 28"/>
          <p:cNvSpPr txBox="1"/>
          <p:nvPr/>
        </p:nvSpPr>
        <p:spPr>
          <a:xfrm>
            <a:off x="5049366" y="3001640"/>
            <a:ext cx="1845698" cy="572464"/>
          </a:xfrm>
          <a:prstGeom prst="rect">
            <a:avLst/>
          </a:prstGeom>
          <a:noFill/>
        </p:spPr>
        <p:txBody>
          <a:bodyPr wrap="none" lIns="182880" tIns="146304" rIns="182880" bIns="146304" rtlCol="0">
            <a:spAutoFit/>
          </a:bodyPr>
          <a:lstStyle/>
          <a:p>
            <a:pPr algn="ctr">
              <a:lnSpc>
                <a:spcPct val="90000"/>
              </a:lnSpc>
              <a:spcAft>
                <a:spcPts val="600"/>
              </a:spcAft>
            </a:pPr>
            <a:r>
              <a:rPr lang="en-US" sz="2000" b="1" dirty="0" smtClean="0">
                <a:gradFill>
                  <a:gsLst>
                    <a:gs pos="2917">
                      <a:srgbClr val="FFFFFF"/>
                    </a:gs>
                    <a:gs pos="30000">
                      <a:srgbClr val="FFFFFF"/>
                    </a:gs>
                  </a:gsLst>
                  <a:lin ang="5400000" scaled="0"/>
                </a:gradFill>
              </a:rPr>
              <a:t>Accessibility</a:t>
            </a:r>
          </a:p>
        </p:txBody>
      </p:sp>
    </p:spTree>
    <p:extLst>
      <p:ext uri="{BB962C8B-B14F-4D97-AF65-F5344CB8AC3E}">
        <p14:creationId xmlns:p14="http://schemas.microsoft.com/office/powerpoint/2010/main" val="296019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36">
                                            <p:txEl>
                                              <p:pRg st="4" end="4"/>
                                            </p:txEl>
                                          </p:spTgt>
                                        </p:tgtEl>
                                        <p:attrNameLst>
                                          <p:attrName>style.visibility</p:attrName>
                                        </p:attrNameLst>
                                      </p:cBhvr>
                                      <p:to>
                                        <p:strVal val="visible"/>
                                      </p:to>
                                    </p:set>
                                    <p:animEffect transition="in" filter="wipe(up)">
                                      <p:cBhvr>
                                        <p:cTn id="28" dur="500"/>
                                        <p:tgtEl>
                                          <p:spTgt spid="36">
                                            <p:txEl>
                                              <p:pRg st="4" end="4"/>
                                            </p:txEl>
                                          </p:spTgt>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37">
                                            <p:txEl>
                                              <p:pRg st="2" end="2"/>
                                            </p:txEl>
                                          </p:spTgt>
                                        </p:tgtEl>
                                        <p:attrNameLst>
                                          <p:attrName>style.visibility</p:attrName>
                                        </p:attrNameLst>
                                      </p:cBhvr>
                                      <p:to>
                                        <p:strVal val="visible"/>
                                      </p:to>
                                    </p:set>
                                    <p:animEffect transition="in" filter="wipe(up)">
                                      <p:cBhvr>
                                        <p:cTn id="32" dur="500"/>
                                        <p:tgtEl>
                                          <p:spTgt spid="37">
                                            <p:txEl>
                                              <p:pRg st="2" end="2"/>
                                            </p:txEl>
                                          </p:spTgt>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37">
                                            <p:txEl>
                                              <p:pRg st="3" end="3"/>
                                            </p:txEl>
                                          </p:spTgt>
                                        </p:tgtEl>
                                        <p:attrNameLst>
                                          <p:attrName>style.visibility</p:attrName>
                                        </p:attrNameLst>
                                      </p:cBhvr>
                                      <p:to>
                                        <p:strVal val="visible"/>
                                      </p:to>
                                    </p:set>
                                    <p:animEffect transition="in" filter="wipe(up)">
                                      <p:cBhvr>
                                        <p:cTn id="36" dur="500"/>
                                        <p:tgtEl>
                                          <p:spTgt spid="37">
                                            <p:txEl>
                                              <p:pRg st="3" end="3"/>
                                            </p:txEl>
                                          </p:spTgt>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37">
                                            <p:txEl>
                                              <p:pRg st="4" end="4"/>
                                            </p:txEl>
                                          </p:spTgt>
                                        </p:tgtEl>
                                        <p:attrNameLst>
                                          <p:attrName>style.visibility</p:attrName>
                                        </p:attrNameLst>
                                      </p:cBhvr>
                                      <p:to>
                                        <p:strVal val="visible"/>
                                      </p:to>
                                    </p:set>
                                    <p:animEffect transition="in" filter="wipe(up)">
                                      <p:cBhvr>
                                        <p:cTn id="40" dur="500"/>
                                        <p:tgtEl>
                                          <p:spTgt spid="37">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8">
                                            <p:txEl>
                                              <p:pRg st="2" end="2"/>
                                            </p:txEl>
                                          </p:spTgt>
                                        </p:tgtEl>
                                        <p:attrNameLst>
                                          <p:attrName>style.visibility</p:attrName>
                                        </p:attrNameLst>
                                      </p:cBhvr>
                                      <p:to>
                                        <p:strVal val="visible"/>
                                      </p:to>
                                    </p:set>
                                    <p:animEffect transition="in" filter="wipe(up)">
                                      <p:cBhvr>
                                        <p:cTn id="45" dur="500"/>
                                        <p:tgtEl>
                                          <p:spTgt spid="38">
                                            <p:txEl>
                                              <p:pRg st="2" end="2"/>
                                            </p:txEl>
                                          </p:spTgt>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38">
                                            <p:txEl>
                                              <p:pRg st="3" end="3"/>
                                            </p:txEl>
                                          </p:spTgt>
                                        </p:tgtEl>
                                        <p:attrNameLst>
                                          <p:attrName>style.visibility</p:attrName>
                                        </p:attrNameLst>
                                      </p:cBhvr>
                                      <p:to>
                                        <p:strVal val="visible"/>
                                      </p:to>
                                    </p:set>
                                    <p:animEffect transition="in" filter="wipe(up)">
                                      <p:cBhvr>
                                        <p:cTn id="49" dur="500"/>
                                        <p:tgtEl>
                                          <p:spTgt spid="38">
                                            <p:txEl>
                                              <p:pRg st="3" end="3"/>
                                            </p:txEl>
                                          </p:spTgt>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38">
                                            <p:txEl>
                                              <p:pRg st="4" end="4"/>
                                            </p:txEl>
                                          </p:spTgt>
                                        </p:tgtEl>
                                        <p:attrNameLst>
                                          <p:attrName>style.visibility</p:attrName>
                                        </p:attrNameLst>
                                      </p:cBhvr>
                                      <p:to>
                                        <p:strVal val="visible"/>
                                      </p:to>
                                    </p:set>
                                    <p:animEffect transition="in" filter="wipe(up)">
                                      <p:cBhvr>
                                        <p:cTn id="53" dur="500"/>
                                        <p:tgtEl>
                                          <p:spTgt spid="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p:bldP spid="37" grpId="0"/>
      <p:bldP spid="3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3270893"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4919" y="330591"/>
            <a:ext cx="11882144" cy="946145"/>
          </a:xfrm>
        </p:spPr>
        <p:txBody>
          <a:bodyPr>
            <a:normAutofit fontScale="90000"/>
          </a:bodyPr>
          <a:lstStyle/>
          <a:p>
            <a:pPr lvl="0" fontAlgn="base">
              <a:spcAft>
                <a:spcPts val="600"/>
              </a:spcAft>
            </a:pPr>
            <a:r>
              <a:rPr lang="en-US" sz="5798" dirty="0">
                <a:gradFill>
                  <a:gsLst>
                    <a:gs pos="0">
                      <a:schemeClr val="bg1"/>
                    </a:gs>
                    <a:gs pos="100000">
                      <a:schemeClr val="bg1"/>
                    </a:gs>
                  </a:gsLst>
                  <a:lin ang="5400000" scaled="1"/>
                </a:gradFill>
              </a:rPr>
              <a:t>Azure Machine Learning </a:t>
            </a:r>
            <a:r>
              <a:rPr lang="en-US" sz="5798" dirty="0" smtClean="0">
                <a:gradFill>
                  <a:gsLst>
                    <a:gs pos="0">
                      <a:schemeClr val="bg1"/>
                    </a:gs>
                    <a:gs pos="100000">
                      <a:schemeClr val="bg1"/>
                    </a:gs>
                  </a:gsLst>
                  <a:lin ang="5400000" scaled="1"/>
                </a:gradFill>
              </a:rPr>
              <a:t>Service</a:t>
            </a:r>
            <a:br>
              <a:rPr lang="en-US" sz="5798" dirty="0" smtClean="0">
                <a:gradFill>
                  <a:gsLst>
                    <a:gs pos="0">
                      <a:schemeClr val="bg1"/>
                    </a:gs>
                    <a:gs pos="100000">
                      <a:schemeClr val="bg1"/>
                    </a:gs>
                  </a:gsLst>
                  <a:lin ang="5400000" scaled="1"/>
                </a:gradFill>
              </a:rPr>
            </a:br>
            <a:r>
              <a:rPr lang="en-US" sz="2200" dirty="0">
                <a:gradFill>
                  <a:gsLst>
                    <a:gs pos="0">
                      <a:schemeClr val="accent4"/>
                    </a:gs>
                    <a:gs pos="100000">
                      <a:schemeClr val="accent4"/>
                    </a:gs>
                  </a:gsLst>
                  <a:lin ang="5400000" scaled="1"/>
                </a:gradFill>
                <a:latin typeface="Segoe UI"/>
                <a:ea typeface="+mn-ea"/>
                <a:cs typeface="+mn-cs"/>
              </a:rPr>
              <a:t>Data -&gt; Predictive </a:t>
            </a:r>
            <a:r>
              <a:rPr lang="en-US" sz="2200" dirty="0" smtClean="0">
                <a:gradFill>
                  <a:gsLst>
                    <a:gs pos="0">
                      <a:schemeClr val="accent4"/>
                    </a:gs>
                    <a:gs pos="100000">
                      <a:schemeClr val="accent4"/>
                    </a:gs>
                  </a:gsLst>
                  <a:lin ang="5400000" scaled="1"/>
                </a:gradFill>
                <a:latin typeface="Segoe UI"/>
                <a:ea typeface="+mn-ea"/>
                <a:cs typeface="+mn-cs"/>
              </a:rPr>
              <a:t>model </a:t>
            </a:r>
            <a:r>
              <a:rPr lang="en-US" sz="2200" dirty="0">
                <a:gradFill>
                  <a:gsLst>
                    <a:gs pos="0">
                      <a:schemeClr val="accent4"/>
                    </a:gs>
                    <a:gs pos="100000">
                      <a:schemeClr val="accent4"/>
                    </a:gs>
                  </a:gsLst>
                  <a:lin ang="5400000" scaled="1"/>
                </a:gradFill>
                <a:latin typeface="Segoe UI"/>
                <a:ea typeface="+mn-ea"/>
                <a:cs typeface="+mn-cs"/>
              </a:rPr>
              <a:t>-&gt; Operational </a:t>
            </a:r>
            <a:r>
              <a:rPr lang="en-US" sz="2200" dirty="0" smtClean="0">
                <a:gradFill>
                  <a:gsLst>
                    <a:gs pos="0">
                      <a:schemeClr val="accent4"/>
                    </a:gs>
                    <a:gs pos="100000">
                      <a:schemeClr val="accent4"/>
                    </a:gs>
                  </a:gsLst>
                  <a:lin ang="5400000" scaled="1"/>
                </a:gradFill>
                <a:latin typeface="Segoe UI"/>
                <a:ea typeface="+mn-ea"/>
                <a:cs typeface="+mn-cs"/>
              </a:rPr>
              <a:t>web </a:t>
            </a:r>
            <a:r>
              <a:rPr lang="en-US" sz="2200" dirty="0">
                <a:gradFill>
                  <a:gsLst>
                    <a:gs pos="0">
                      <a:schemeClr val="accent4"/>
                    </a:gs>
                    <a:gs pos="100000">
                      <a:schemeClr val="accent4"/>
                    </a:gs>
                  </a:gsLst>
                  <a:lin ang="5400000" scaled="1"/>
                </a:gradFill>
                <a:latin typeface="Segoe UI"/>
                <a:ea typeface="+mn-ea"/>
                <a:cs typeface="+mn-cs"/>
              </a:rPr>
              <a:t>API in </a:t>
            </a:r>
            <a:r>
              <a:rPr lang="en-US" sz="2200" dirty="0" smtClean="0">
                <a:gradFill>
                  <a:gsLst>
                    <a:gs pos="0">
                      <a:schemeClr val="accent4"/>
                    </a:gs>
                    <a:gs pos="100000">
                      <a:schemeClr val="accent4"/>
                    </a:gs>
                  </a:gsLst>
                  <a:lin ang="5400000" scaled="1"/>
                </a:gradFill>
                <a:latin typeface="Segoe UI"/>
                <a:ea typeface="+mn-ea"/>
                <a:cs typeface="+mn-cs"/>
              </a:rPr>
              <a:t>minutes</a:t>
            </a:r>
            <a:endParaRPr lang="en-US" sz="5798" dirty="0">
              <a:solidFill>
                <a:schemeClr val="bg1"/>
              </a:solidFill>
            </a:endParaRPr>
          </a:p>
        </p:txBody>
      </p:sp>
      <p:sp>
        <p:nvSpPr>
          <p:cNvPr id="140" name="TextBox 139"/>
          <p:cNvSpPr txBox="1"/>
          <p:nvPr/>
        </p:nvSpPr>
        <p:spPr>
          <a:xfrm>
            <a:off x="212456" y="4031908"/>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t>
            </a: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and Tables</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p:txBody>
      </p:sp>
      <p:sp>
        <p:nvSpPr>
          <p:cNvPr id="21" name="Rectangle 20"/>
          <p:cNvSpPr/>
          <p:nvPr/>
        </p:nvSpPr>
        <p:spPr>
          <a:xfrm>
            <a:off x="790389" y="1503401"/>
            <a:ext cx="1433090" cy="622174"/>
          </a:xfrm>
          <a:prstGeom prst="rect">
            <a:avLst/>
          </a:prstGeom>
        </p:spPr>
        <p:txBody>
          <a:bodyPr wrap="square" lIns="182802" tIns="137101" rIns="182802" bIns="137101">
            <a:spAutoFit/>
          </a:bodyPr>
          <a:lstStyle/>
          <a:p>
            <a:pPr algn="ctr" defTabSz="913873"/>
            <a:r>
              <a:rPr lang="en-US" sz="2200"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38" name="Group 37"/>
          <p:cNvGrpSpPr/>
          <p:nvPr/>
        </p:nvGrpSpPr>
        <p:grpSpPr>
          <a:xfrm>
            <a:off x="10715097" y="2497766"/>
            <a:ext cx="466146" cy="800788"/>
            <a:chOff x="9384608" y="3646196"/>
            <a:chExt cx="466344" cy="801128"/>
          </a:xfrm>
        </p:grpSpPr>
        <p:grpSp>
          <p:nvGrpSpPr>
            <p:cNvPr id="24" name="Group 23"/>
            <p:cNvGrpSpPr/>
            <p:nvPr/>
          </p:nvGrpSpPr>
          <p:grpSpPr>
            <a:xfrm>
              <a:off x="9384608" y="3646196"/>
              <a:ext cx="466344" cy="801128"/>
              <a:chOff x="9384608" y="3646196"/>
              <a:chExt cx="466344" cy="801128"/>
            </a:xfrm>
          </p:grpSpPr>
          <p:sp>
            <p:nvSpPr>
              <p:cNvPr id="95"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96"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nvGrpSpPr>
              <p:cNvPr id="125" name="Group 124"/>
              <p:cNvGrpSpPr/>
              <p:nvPr/>
            </p:nvGrpSpPr>
            <p:grpSpPr>
              <a:xfrm>
                <a:off x="9484650" y="3817383"/>
                <a:ext cx="268769" cy="458657"/>
                <a:chOff x="10365212" y="5859572"/>
                <a:chExt cx="483110" cy="660040"/>
              </a:xfrm>
              <a:solidFill>
                <a:schemeClr val="bg1"/>
              </a:solidFill>
            </p:grpSpPr>
            <p:sp>
              <p:nvSpPr>
                <p:cNvPr id="126"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8"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69"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70"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sp>
          <p:nvSpPr>
            <p:cNvPr id="97"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98"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99"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00"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02"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41" name="Group 40"/>
          <p:cNvGrpSpPr/>
          <p:nvPr/>
        </p:nvGrpSpPr>
        <p:grpSpPr>
          <a:xfrm>
            <a:off x="10108539" y="3596340"/>
            <a:ext cx="1709200" cy="873342"/>
            <a:chOff x="9708797" y="4105152"/>
            <a:chExt cx="1709928" cy="873714"/>
          </a:xfrm>
        </p:grpSpPr>
        <p:grpSp>
          <p:nvGrpSpPr>
            <p:cNvPr id="15" name="Group 14"/>
            <p:cNvGrpSpPr/>
            <p:nvPr/>
          </p:nvGrpSpPr>
          <p:grpSpPr>
            <a:xfrm>
              <a:off x="9708797" y="4105152"/>
              <a:ext cx="1709928" cy="873714"/>
              <a:chOff x="13377563" y="2176438"/>
              <a:chExt cx="1709928" cy="873714"/>
            </a:xfrm>
          </p:grpSpPr>
          <p:sp>
            <p:nvSpPr>
              <p:cNvPr id="90"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91"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92"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78" name="Group 1031"/>
            <p:cNvGrpSpPr>
              <a:grpSpLocks/>
            </p:cNvGrpSpPr>
            <p:nvPr/>
          </p:nvGrpSpPr>
          <p:grpSpPr bwMode="auto">
            <a:xfrm>
              <a:off x="10118108" y="4299632"/>
              <a:ext cx="923472" cy="460684"/>
              <a:chOff x="4841436" y="5510539"/>
              <a:chExt cx="1049696" cy="523224"/>
            </a:xfrm>
            <a:solidFill>
              <a:schemeClr val="bg1"/>
            </a:solidFill>
          </p:grpSpPr>
          <p:sp>
            <p:nvSpPr>
              <p:cNvPr id="179"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80"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81"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82"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83"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84"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85"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86"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87"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88"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89"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grpSp>
        <p:nvGrpSpPr>
          <p:cNvPr id="37" name="Group 36"/>
          <p:cNvGrpSpPr/>
          <p:nvPr/>
        </p:nvGrpSpPr>
        <p:grpSpPr>
          <a:xfrm>
            <a:off x="10431824" y="4784289"/>
            <a:ext cx="1109073" cy="720572"/>
            <a:chOff x="10355354" y="2960609"/>
            <a:chExt cx="1109544" cy="720878"/>
          </a:xfrm>
        </p:grpSpPr>
        <p:grpSp>
          <p:nvGrpSpPr>
            <p:cNvPr id="34" name="Group 33"/>
            <p:cNvGrpSpPr/>
            <p:nvPr/>
          </p:nvGrpSpPr>
          <p:grpSpPr>
            <a:xfrm>
              <a:off x="10355354" y="2960609"/>
              <a:ext cx="1109544" cy="720878"/>
              <a:chOff x="10355354" y="2831936"/>
              <a:chExt cx="1307592" cy="849551"/>
            </a:xfrm>
          </p:grpSpPr>
          <p:sp>
            <p:nvSpPr>
              <p:cNvPr id="103"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04"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271" name="Group 1031"/>
            <p:cNvGrpSpPr>
              <a:grpSpLocks/>
            </p:cNvGrpSpPr>
            <p:nvPr/>
          </p:nvGrpSpPr>
          <p:grpSpPr bwMode="auto">
            <a:xfrm>
              <a:off x="10599291" y="3157951"/>
              <a:ext cx="595154" cy="296900"/>
              <a:chOff x="4841436" y="5510539"/>
              <a:chExt cx="1049696" cy="523224"/>
            </a:xfrm>
            <a:solidFill>
              <a:schemeClr val="bg1"/>
            </a:solidFill>
          </p:grpSpPr>
          <p:sp>
            <p:nvSpPr>
              <p:cNvPr id="272"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273"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274"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275"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276"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277"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278"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279"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280"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281"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282"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sp>
        <p:nvSpPr>
          <p:cNvPr id="303" name="Rectangle 302"/>
          <p:cNvSpPr/>
          <p:nvPr/>
        </p:nvSpPr>
        <p:spPr>
          <a:xfrm>
            <a:off x="10352631" y="1517425"/>
            <a:ext cx="1160249" cy="622078"/>
          </a:xfrm>
          <a:prstGeom prst="rect">
            <a:avLst/>
          </a:prstGeom>
        </p:spPr>
        <p:txBody>
          <a:bodyPr wrap="none" lIns="182802" tIns="137101" rIns="182802" bIns="137101">
            <a:spAutoFit/>
          </a:bodyPr>
          <a:lstStyle/>
          <a:p>
            <a:pPr defTabSz="913873"/>
            <a:r>
              <a:rPr lang="en-US" sz="22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339" name="Rectangle 338"/>
          <p:cNvSpPr>
            <a:spLocks noChangeAspect="1"/>
          </p:cNvSpPr>
          <p:nvPr/>
        </p:nvSpPr>
        <p:spPr bwMode="auto">
          <a:xfrm>
            <a:off x="7137230" y="381241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197" dirty="0">
                <a:gradFill>
                  <a:gsLst>
                    <a:gs pos="0">
                      <a:schemeClr val="bg1"/>
                    </a:gs>
                    <a:gs pos="100000">
                      <a:schemeClr val="bg1"/>
                    </a:gs>
                  </a:gsLst>
                  <a:lin ang="5400000" scaled="1"/>
                </a:gradFill>
              </a:rPr>
              <a:t>Model is now a web service that is callable</a:t>
            </a:r>
          </a:p>
        </p:txBody>
      </p:sp>
      <p:pic>
        <p:nvPicPr>
          <p:cNvPr id="4" name="Picture 3"/>
          <p:cNvPicPr>
            <a:picLocks noChangeAspect="1"/>
          </p:cNvPicPr>
          <p:nvPr/>
        </p:nvPicPr>
        <p:blipFill>
          <a:blip r:embed="rId3"/>
          <a:stretch>
            <a:fillRect/>
          </a:stretch>
        </p:blipFill>
        <p:spPr>
          <a:xfrm>
            <a:off x="591554" y="2490227"/>
            <a:ext cx="2042229" cy="1163459"/>
          </a:xfrm>
          <a:prstGeom prst="rect">
            <a:avLst/>
          </a:prstGeom>
        </p:spPr>
      </p:pic>
      <p:pic>
        <p:nvPicPr>
          <p:cNvPr id="5" name="Picture 4"/>
          <p:cNvPicPr>
            <a:picLocks noChangeAspect="1"/>
          </p:cNvPicPr>
          <p:nvPr/>
        </p:nvPicPr>
        <p:blipFill>
          <a:blip r:embed="rId4"/>
          <a:stretch>
            <a:fillRect/>
          </a:stretch>
        </p:blipFill>
        <p:spPr>
          <a:xfrm>
            <a:off x="6610505" y="2869192"/>
            <a:ext cx="738311" cy="159437"/>
          </a:xfrm>
          <a:prstGeom prst="rect">
            <a:avLst/>
          </a:prstGeom>
        </p:spPr>
      </p:pic>
      <p:pic>
        <p:nvPicPr>
          <p:cNvPr id="11" name="Picture 10"/>
          <p:cNvPicPr>
            <a:picLocks noChangeAspect="1"/>
          </p:cNvPicPr>
          <p:nvPr/>
        </p:nvPicPr>
        <p:blipFill>
          <a:blip r:embed="rId5"/>
          <a:stretch>
            <a:fillRect/>
          </a:stretch>
        </p:blipFill>
        <p:spPr>
          <a:xfrm>
            <a:off x="2616032" y="3219792"/>
            <a:ext cx="738311" cy="159437"/>
          </a:xfrm>
          <a:prstGeom prst="rect">
            <a:avLst/>
          </a:prstGeom>
        </p:spPr>
      </p:pic>
      <p:cxnSp>
        <p:nvCxnSpPr>
          <p:cNvPr id="111" name="Straight Connector 110"/>
          <p:cNvCxnSpPr/>
          <p:nvPr/>
        </p:nvCxnSpPr>
        <p:spPr>
          <a:xfrm>
            <a:off x="9423691"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036337" y="5136970"/>
            <a:ext cx="2071033" cy="1220807"/>
            <a:chOff x="6508199" y="5380459"/>
            <a:chExt cx="2030609" cy="1196978"/>
          </a:xfrm>
        </p:grpSpPr>
        <p:sp>
          <p:nvSpPr>
            <p:cNvPr id="340" name="Rectangle 339"/>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197" dirty="0">
                  <a:gradFill>
                    <a:gsLst>
                      <a:gs pos="0">
                        <a:schemeClr val="bg1"/>
                      </a:gs>
                      <a:gs pos="100000">
                        <a:schemeClr val="bg1"/>
                      </a:gs>
                    </a:gsLst>
                    <a:lin ang="5400000" scaled="1"/>
                  </a:gradFill>
                </a:rPr>
                <a:t>Monetize the API through our </a:t>
              </a:r>
              <a:r>
                <a:rPr lang="en-US" sz="1197" dirty="0" smtClean="0">
                  <a:gradFill>
                    <a:gsLst>
                      <a:gs pos="0">
                        <a:schemeClr val="bg1"/>
                      </a:gs>
                      <a:gs pos="100000">
                        <a:schemeClr val="bg1"/>
                      </a:gs>
                    </a:gsLst>
                    <a:lin ang="5400000" scaled="1"/>
                  </a:gradFill>
                </a:rPr>
                <a:t>marketplace</a:t>
              </a:r>
              <a:endParaRPr lang="en-US" sz="1197" dirty="0">
                <a:gradFill>
                  <a:gsLst>
                    <a:gs pos="0">
                      <a:schemeClr val="bg1"/>
                    </a:gs>
                    <a:gs pos="100000">
                      <a:schemeClr val="bg1"/>
                    </a:gs>
                  </a:gsLst>
                  <a:lin ang="5400000" scaled="1"/>
                </a:gradFill>
              </a:endParaRPr>
            </a:p>
          </p:txBody>
        </p:sp>
        <p:pic>
          <p:nvPicPr>
            <p:cNvPr id="10" name="Picture 9"/>
            <p:cNvPicPr>
              <a:picLocks noChangeAspect="1"/>
            </p:cNvPicPr>
            <p:nvPr/>
          </p:nvPicPr>
          <p:blipFill>
            <a:blip r:embed="rId6"/>
            <a:stretch>
              <a:fillRect/>
            </a:stretch>
          </p:blipFill>
          <p:spPr>
            <a:xfrm>
              <a:off x="6922450" y="5380459"/>
              <a:ext cx="1210733" cy="722475"/>
            </a:xfrm>
            <a:prstGeom prst="rect">
              <a:avLst/>
            </a:prstGeom>
          </p:spPr>
        </p:pic>
        <p:cxnSp>
          <p:nvCxnSpPr>
            <p:cNvPr id="117" name="Straight Connector 116"/>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419813" y="2157253"/>
            <a:ext cx="1295282" cy="1577131"/>
            <a:chOff x="6954979" y="2097980"/>
            <a:chExt cx="1270000" cy="1546347"/>
          </a:xfrm>
        </p:grpSpPr>
        <p:sp>
          <p:nvSpPr>
            <p:cNvPr id="19" name="Oval 18"/>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18" name="Group 17"/>
            <p:cNvGrpSpPr/>
            <p:nvPr/>
          </p:nvGrpSpPr>
          <p:grpSpPr>
            <a:xfrm>
              <a:off x="6954979" y="2453658"/>
              <a:ext cx="1270000" cy="1190669"/>
              <a:chOff x="6444986" y="2494569"/>
              <a:chExt cx="1270000" cy="1190669"/>
            </a:xfrm>
          </p:grpSpPr>
          <p:pic>
            <p:nvPicPr>
              <p:cNvPr id="9" name="Picture 8"/>
              <p:cNvPicPr>
                <a:picLocks noChangeAspect="1"/>
              </p:cNvPicPr>
              <p:nvPr/>
            </p:nvPicPr>
            <p:blipFill>
              <a:blip r:embed="rId7"/>
              <a:stretch>
                <a:fillRect/>
              </a:stretch>
            </p:blipFill>
            <p:spPr>
              <a:xfrm>
                <a:off x="6444986" y="2494569"/>
                <a:ext cx="1270000" cy="1187225"/>
              </a:xfrm>
              <a:prstGeom prst="rect">
                <a:avLst/>
              </a:prstGeom>
            </p:spPr>
          </p:pic>
          <p:sp>
            <p:nvSpPr>
              <p:cNvPr id="120" name="Rectangle 119"/>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pic>
        <p:nvPicPr>
          <p:cNvPr id="122" name="Picture 121"/>
          <p:cNvPicPr>
            <a:picLocks noChangeAspect="1"/>
          </p:cNvPicPr>
          <p:nvPr/>
        </p:nvPicPr>
        <p:blipFill>
          <a:blip r:embed="rId4"/>
          <a:stretch>
            <a:fillRect/>
          </a:stretch>
        </p:blipFill>
        <p:spPr>
          <a:xfrm rot="5400000">
            <a:off x="7698298" y="4574525"/>
            <a:ext cx="738311" cy="159437"/>
          </a:xfrm>
          <a:prstGeom prst="rect">
            <a:avLst/>
          </a:prstGeom>
        </p:spPr>
      </p:pic>
      <p:cxnSp>
        <p:nvCxnSpPr>
          <p:cNvPr id="124" name="Straight Connector 123"/>
          <p:cNvCxnSpPr/>
          <p:nvPr/>
        </p:nvCxnSpPr>
        <p:spPr>
          <a:xfrm>
            <a:off x="7036337" y="3820724"/>
            <a:ext cx="2062235" cy="0"/>
          </a:xfrm>
          <a:prstGeom prst="line">
            <a:avLst/>
          </a:prstGeom>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4"/>
          <a:stretch>
            <a:fillRect/>
          </a:stretch>
        </p:blipFill>
        <p:spPr>
          <a:xfrm>
            <a:off x="9052322" y="2869192"/>
            <a:ext cx="738311" cy="159437"/>
          </a:xfrm>
          <a:prstGeom prst="rect">
            <a:avLst/>
          </a:prstGeom>
        </p:spPr>
      </p:pic>
      <p:pic>
        <p:nvPicPr>
          <p:cNvPr id="129" name="Picture 128"/>
          <p:cNvPicPr>
            <a:picLocks noChangeAspect="1"/>
          </p:cNvPicPr>
          <p:nvPr/>
        </p:nvPicPr>
        <p:blipFill>
          <a:blip r:embed="rId4"/>
          <a:stretch>
            <a:fillRect/>
          </a:stretch>
        </p:blipFill>
        <p:spPr>
          <a:xfrm>
            <a:off x="9052322" y="5382371"/>
            <a:ext cx="738311" cy="159437"/>
          </a:xfrm>
          <a:prstGeom prst="rect">
            <a:avLst/>
          </a:prstGeom>
        </p:spPr>
      </p:pic>
      <p:grpSp>
        <p:nvGrpSpPr>
          <p:cNvPr id="3" name="Group 4"/>
          <p:cNvGrpSpPr>
            <a:grpSpLocks noChangeAspect="1"/>
          </p:cNvGrpSpPr>
          <p:nvPr/>
        </p:nvGrpSpPr>
        <p:grpSpPr bwMode="auto">
          <a:xfrm>
            <a:off x="4071063" y="2406733"/>
            <a:ext cx="2801048" cy="1800444"/>
            <a:chOff x="2254" y="1703"/>
            <a:chExt cx="1730" cy="1112"/>
          </a:xfrm>
        </p:grpSpPr>
        <p:sp>
          <p:nvSpPr>
            <p:cNvPr id="7"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8"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2"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4"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6"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23"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2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2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2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2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2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6"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9"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40"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42"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43"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44"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45"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221" name="Rectangle 220"/>
          <p:cNvSpPr>
            <a:spLocks noChangeAspect="1"/>
          </p:cNvSpPr>
          <p:nvPr/>
        </p:nvSpPr>
        <p:spPr bwMode="auto">
          <a:xfrm>
            <a:off x="3721222" y="433833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197" dirty="0">
                <a:gradFill>
                  <a:gsLst>
                    <a:gs pos="0">
                      <a:schemeClr val="bg1"/>
                    </a:gs>
                    <a:gs pos="100000">
                      <a:schemeClr val="bg1"/>
                    </a:gs>
                  </a:gsLst>
                  <a:lin ang="5400000" scaled="1"/>
                </a:gradFill>
              </a:rPr>
              <a:t>Integrated development environment for Machine Learning </a:t>
            </a:r>
          </a:p>
        </p:txBody>
      </p:sp>
      <p:sp>
        <p:nvSpPr>
          <p:cNvPr id="114" name="Rectangle 113"/>
          <p:cNvSpPr>
            <a:spLocks noChangeAspect="1"/>
          </p:cNvSpPr>
          <p:nvPr/>
        </p:nvSpPr>
        <p:spPr bwMode="auto">
          <a:xfrm>
            <a:off x="3994337" y="330939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17" name="Straight Connector 16"/>
          <p:cNvCxnSpPr/>
          <p:nvPr/>
        </p:nvCxnSpPr>
        <p:spPr>
          <a:xfrm>
            <a:off x="3733077" y="4330809"/>
            <a:ext cx="278856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32162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274638" y="740886"/>
            <a:ext cx="6979602" cy="5511611"/>
          </a:xfrm>
          <a:prstGeom prst="rect">
            <a:avLst/>
          </a:prstGeom>
          <a:solidFill>
            <a:schemeClr val="accent1">
              <a:lumMod val="50000"/>
              <a:alpha val="20000"/>
            </a:schemeClr>
          </a:solidFill>
          <a:ln>
            <a:noFill/>
            <a:headEnd type="none" w="med" len="med"/>
            <a:tailEnd type="none" w="med" len="med"/>
          </a:ln>
          <a:effectLst/>
        </p:spPr>
        <p:txBody>
          <a:bodyPr vert="horz" wrap="square" lIns="91440" tIns="91440" rIns="182880" bIns="46609" numCol="1" rtlCol="0" anchor="ctr" anchorCtr="0" compatLnSpc="1">
            <a:prstTxWarp prst="textNoShape">
              <a:avLst/>
            </a:prstTxWarp>
          </a:bodyPr>
          <a:lstStyle/>
          <a:p>
            <a:pPr marL="365760" defTabSz="931920" fontAlgn="base">
              <a:spcBef>
                <a:spcPts val="1200"/>
              </a:spcBef>
              <a:spcAft>
                <a:spcPts val="1200"/>
              </a:spcAft>
            </a:pPr>
            <a:endParaRPr lang="en-GB" sz="1400" kern="0" dirty="0">
              <a:solidFill>
                <a:srgbClr val="FFFFFF"/>
              </a:solidFill>
            </a:endParaRPr>
          </a:p>
        </p:txBody>
      </p:sp>
      <p:grpSp>
        <p:nvGrpSpPr>
          <p:cNvPr id="6" name="Group 26"/>
          <p:cNvGrpSpPr/>
          <p:nvPr/>
        </p:nvGrpSpPr>
        <p:grpSpPr>
          <a:xfrm>
            <a:off x="6675439" y="727823"/>
            <a:ext cx="5761037" cy="5511611"/>
            <a:chOff x="6302711" y="835400"/>
            <a:chExt cx="6133764" cy="5511611"/>
          </a:xfrm>
        </p:grpSpPr>
        <p:sp>
          <p:nvSpPr>
            <p:cNvPr id="7" name="Rectangle 6"/>
            <p:cNvSpPr/>
            <p:nvPr/>
          </p:nvSpPr>
          <p:spPr bwMode="auto">
            <a:xfrm>
              <a:off x="6302711" y="835400"/>
              <a:ext cx="613376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91440" bIns="46637" numCol="1" rtlCol="0" anchor="ctr" anchorCtr="0" compatLnSpc="1">
              <a:prstTxWarp prst="textNoShape">
                <a:avLst/>
              </a:prstTxWarp>
            </a:bodyPr>
            <a:lstStyle/>
            <a:p>
              <a:pPr defTabSz="932472" fontAlgn="base">
                <a:spcBef>
                  <a:spcPct val="0"/>
                </a:spcBef>
                <a:spcAft>
                  <a:spcPct val="0"/>
                </a:spcAft>
              </a:pPr>
              <a:endParaRPr lang="en-US" sz="2400" dirty="0">
                <a:solidFill>
                  <a:srgbClr val="FFFFFF"/>
                </a:solidFill>
              </a:endParaRPr>
            </a:p>
          </p:txBody>
        </p:sp>
        <p:cxnSp>
          <p:nvCxnSpPr>
            <p:cNvPr id="8" name="Straight Connector 7"/>
            <p:cNvCxnSpPr/>
            <p:nvPr/>
          </p:nvCxnSpPr>
          <p:spPr>
            <a:xfrm>
              <a:off x="6809648" y="2823378"/>
              <a:ext cx="562682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Title 3"/>
          <p:cNvSpPr txBox="1">
            <a:spLocks/>
          </p:cNvSpPr>
          <p:nvPr/>
        </p:nvSpPr>
        <p:spPr>
          <a:xfrm>
            <a:off x="7140336" y="1225296"/>
            <a:ext cx="4768129" cy="1831975"/>
          </a:xfrm>
          <a:prstGeom prst="rect">
            <a:avLst/>
          </a:prstGeom>
          <a:noFill/>
        </p:spPr>
        <p:txBody>
          <a:bodyPr vert="horz" wrap="square" lIns="146304" tIns="91440" rIns="146304" bIns="91440" rtlCol="0" anchor="t" anchorCtr="0">
            <a:noAutofit/>
          </a:bodyPr>
          <a:lstStyle/>
          <a:p>
            <a:pPr>
              <a:lnSpc>
                <a:spcPct val="90000"/>
              </a:lnSpc>
              <a:spcBef>
                <a:spcPct val="0"/>
              </a:spcBef>
              <a:defRPr/>
            </a:pPr>
            <a:r>
              <a:rPr lang="en-US" sz="4400" spc="-100" dirty="0" smtClean="0">
                <a:ln w="3175">
                  <a:noFill/>
                </a:ln>
                <a:gradFill>
                  <a:gsLst>
                    <a:gs pos="2920">
                      <a:srgbClr val="FFFFFF"/>
                    </a:gs>
                    <a:gs pos="39000">
                      <a:srgbClr val="FFFFFF"/>
                    </a:gs>
                  </a:gsLst>
                  <a:lin ang="5400000" scaled="0"/>
                </a:gradFill>
                <a:latin typeface="Segoe UI Light"/>
                <a:cs typeface="Segoe UI" pitchFamily="34" charset="0"/>
              </a:rPr>
              <a:t>Machine Learning in action</a:t>
            </a:r>
            <a:endParaRPr lang="en-US" sz="4400" spc="-100" dirty="0">
              <a:ln w="3175">
                <a:noFill/>
              </a:ln>
              <a:gradFill>
                <a:gsLst>
                  <a:gs pos="2920">
                    <a:srgbClr val="FFFFFF"/>
                  </a:gs>
                  <a:gs pos="39000">
                    <a:srgbClr val="FFFFFF"/>
                  </a:gs>
                </a:gsLst>
                <a:lin ang="5400000" scaled="0"/>
              </a:gradFill>
              <a:latin typeface="Segoe UI Light"/>
              <a:cs typeface="Segoe UI" pitchFamily="34" charset="0"/>
            </a:endParaRPr>
          </a:p>
          <a:p>
            <a:pPr>
              <a:lnSpc>
                <a:spcPct val="90000"/>
              </a:lnSpc>
              <a:spcBef>
                <a:spcPct val="0"/>
              </a:spcBef>
              <a:defRPr/>
            </a:pPr>
            <a:endParaRPr lang="en-US" sz="2800" spc="-100" dirty="0">
              <a:ln w="3175">
                <a:noFill/>
              </a:ln>
              <a:gradFill>
                <a:gsLst>
                  <a:gs pos="2920">
                    <a:srgbClr val="FFFFFF"/>
                  </a:gs>
                  <a:gs pos="39000">
                    <a:srgbClr val="FFFFFF"/>
                  </a:gs>
                </a:gsLst>
                <a:lin ang="5400000" scaled="0"/>
              </a:gradFill>
              <a:latin typeface="Segoe UI Light"/>
              <a:cs typeface="Segoe UI" pitchFamily="34" charset="0"/>
            </a:endParaRPr>
          </a:p>
          <a:p>
            <a:pPr>
              <a:lnSpc>
                <a:spcPct val="90000"/>
              </a:lnSpc>
              <a:spcBef>
                <a:spcPct val="0"/>
              </a:spcBef>
              <a:spcAft>
                <a:spcPts val="1800"/>
              </a:spcAft>
              <a:defRPr/>
            </a:pPr>
            <a:r>
              <a:rPr lang="en-US" sz="3200" spc="-100" dirty="0" smtClean="0">
                <a:ln w="3175">
                  <a:noFill/>
                </a:ln>
                <a:gradFill>
                  <a:gsLst>
                    <a:gs pos="2920">
                      <a:srgbClr val="FFFFFF"/>
                    </a:gs>
                    <a:gs pos="39000">
                      <a:srgbClr val="FFFFFF"/>
                    </a:gs>
                  </a:gsLst>
                  <a:lin ang="5400000" scaled="0"/>
                </a:gradFill>
                <a:latin typeface="Segoe UI Light"/>
                <a:cs typeface="Segoe UI" pitchFamily="34" charset="0"/>
              </a:rPr>
              <a:t>Competitive differentiation through accessibility </a:t>
            </a:r>
            <a:r>
              <a:rPr lang="en-US" sz="3200" spc="-100" dirty="0">
                <a:ln w="3175">
                  <a:noFill/>
                </a:ln>
                <a:gradFill>
                  <a:gsLst>
                    <a:gs pos="2920">
                      <a:srgbClr val="FFFFFF"/>
                    </a:gs>
                    <a:gs pos="39000">
                      <a:srgbClr val="FFFFFF"/>
                    </a:gs>
                  </a:gsLst>
                  <a:lin ang="5400000" scaled="0"/>
                </a:gradFill>
                <a:latin typeface="Segoe UI Light"/>
                <a:cs typeface="Segoe UI" pitchFamily="34" charset="0"/>
              </a:rPr>
              <a:t/>
            </a:r>
            <a:br>
              <a:rPr lang="en-US" sz="3200" spc="-100" dirty="0">
                <a:ln w="3175">
                  <a:noFill/>
                </a:ln>
                <a:gradFill>
                  <a:gsLst>
                    <a:gs pos="2920">
                      <a:srgbClr val="FFFFFF"/>
                    </a:gs>
                    <a:gs pos="39000">
                      <a:srgbClr val="FFFFFF"/>
                    </a:gs>
                  </a:gsLst>
                  <a:lin ang="5400000" scaled="0"/>
                </a:gradFill>
                <a:latin typeface="Segoe UI Light"/>
                <a:cs typeface="Segoe UI" pitchFamily="34" charset="0"/>
              </a:rPr>
            </a:br>
            <a:endParaRPr lang="en-US" sz="3200" spc="-100" dirty="0">
              <a:ln w="3175">
                <a:noFill/>
              </a:ln>
              <a:gradFill>
                <a:gsLst>
                  <a:gs pos="2920">
                    <a:srgbClr val="FFFFFF"/>
                  </a:gs>
                  <a:gs pos="39000">
                    <a:srgbClr val="FFFFFF"/>
                  </a:gs>
                </a:gsLst>
                <a:lin ang="5400000" scaled="0"/>
              </a:gradFill>
              <a:latin typeface="Segoe UI Light"/>
              <a:cs typeface="Segoe UI" pitchFamily="34" charset="0"/>
            </a:endParaRPr>
          </a:p>
        </p:txBody>
      </p:sp>
      <p:sp>
        <p:nvSpPr>
          <p:cNvPr id="10" name="Rectangle 9"/>
          <p:cNvSpPr/>
          <p:nvPr/>
        </p:nvSpPr>
        <p:spPr>
          <a:xfrm>
            <a:off x="502498" y="1826915"/>
            <a:ext cx="906503" cy="69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pc="-100" dirty="0" smtClean="0">
                <a:solidFill>
                  <a:srgbClr val="00BCF1"/>
                </a:solidFill>
                <a:latin typeface="Perpetua" panose="02020502060401020303" pitchFamily="18" charset="0"/>
              </a:rPr>
              <a:t>“</a:t>
            </a:r>
            <a:endParaRPr lang="en-US" sz="7200" spc="-100" dirty="0">
              <a:solidFill>
                <a:srgbClr val="00BCF1"/>
              </a:solidFill>
              <a:latin typeface="Perpetua" panose="02020502060401020303" pitchFamily="18" charset="0"/>
            </a:endParaRPr>
          </a:p>
        </p:txBody>
      </p:sp>
      <p:sp>
        <p:nvSpPr>
          <p:cNvPr id="12" name="Rectangle 11"/>
          <p:cNvSpPr/>
          <p:nvPr/>
        </p:nvSpPr>
        <p:spPr>
          <a:xfrm>
            <a:off x="676445" y="1813712"/>
            <a:ext cx="5521532" cy="3631763"/>
          </a:xfrm>
          <a:prstGeom prst="rect">
            <a:avLst/>
          </a:prstGeom>
        </p:spPr>
        <p:txBody>
          <a:bodyPr wrap="square">
            <a:spAutoFit/>
          </a:bodyPr>
          <a:lstStyle/>
          <a:p>
            <a:pPr marL="365760" defTabSz="931920" fontAlgn="base">
              <a:spcBef>
                <a:spcPts val="1200"/>
              </a:spcBef>
              <a:spcAft>
                <a:spcPts val="1200"/>
              </a:spcAft>
            </a:pPr>
            <a:r>
              <a:rPr lang="en-US" sz="3200" i="1" dirty="0">
                <a:gradFill>
                  <a:gsLst>
                    <a:gs pos="1250">
                      <a:srgbClr val="FFFFFF"/>
                    </a:gs>
                    <a:gs pos="100000">
                      <a:srgbClr val="FFFFFF"/>
                    </a:gs>
                  </a:gsLst>
                  <a:lin ang="5400000" scaled="0"/>
                </a:gradFill>
                <a:latin typeface="Segoe UI Light" pitchFamily="34" charset="0"/>
              </a:rPr>
              <a:t>We wanted to go beyond the industry standard of preventative maintenance, </a:t>
            </a:r>
            <a:r>
              <a:rPr lang="en-US" sz="3200" i="1" dirty="0" smtClean="0">
                <a:gradFill>
                  <a:gsLst>
                    <a:gs pos="1250">
                      <a:srgbClr val="FFFFFF"/>
                    </a:gs>
                    <a:gs pos="100000">
                      <a:srgbClr val="FFFFFF"/>
                    </a:gs>
                  </a:gsLst>
                  <a:lin ang="5400000" scaled="0"/>
                </a:gradFill>
                <a:latin typeface="Segoe UI Light" pitchFamily="34" charset="0"/>
              </a:rPr>
              <a:t/>
            </a:r>
            <a:br>
              <a:rPr lang="en-US" sz="3200" i="1" dirty="0" smtClean="0">
                <a:gradFill>
                  <a:gsLst>
                    <a:gs pos="1250">
                      <a:srgbClr val="FFFFFF"/>
                    </a:gs>
                    <a:gs pos="100000">
                      <a:srgbClr val="FFFFFF"/>
                    </a:gs>
                  </a:gsLst>
                  <a:lin ang="5400000" scaled="0"/>
                </a:gradFill>
                <a:latin typeface="Segoe UI Light" pitchFamily="34" charset="0"/>
              </a:rPr>
            </a:br>
            <a:r>
              <a:rPr lang="en-US" sz="3200" i="1" dirty="0" smtClean="0">
                <a:gradFill>
                  <a:gsLst>
                    <a:gs pos="1250">
                      <a:srgbClr val="FFFFFF"/>
                    </a:gs>
                    <a:gs pos="100000">
                      <a:srgbClr val="FFFFFF"/>
                    </a:gs>
                  </a:gsLst>
                  <a:lin ang="5400000" scaled="0"/>
                </a:gradFill>
                <a:latin typeface="Segoe UI Light" pitchFamily="34" charset="0"/>
              </a:rPr>
              <a:t>to </a:t>
            </a:r>
            <a:r>
              <a:rPr lang="en-US" sz="3200" i="1" dirty="0">
                <a:gradFill>
                  <a:gsLst>
                    <a:gs pos="1250">
                      <a:srgbClr val="FFFFFF"/>
                    </a:gs>
                    <a:gs pos="100000">
                      <a:srgbClr val="FFFFFF"/>
                    </a:gs>
                  </a:gsLst>
                  <a:lin ang="5400000" scaled="0"/>
                </a:gradFill>
                <a:latin typeface="Segoe UI Light" pitchFamily="34" charset="0"/>
              </a:rPr>
              <a:t>offer predictive and even preemptive maintenance</a:t>
            </a:r>
            <a:r>
              <a:rPr lang="en-US" sz="3200" i="1" kern="0" dirty="0" smtClean="0">
                <a:gradFill>
                  <a:gsLst>
                    <a:gs pos="1250">
                      <a:srgbClr val="FFFFFF"/>
                    </a:gs>
                    <a:gs pos="100000">
                      <a:srgbClr val="FFFFFF"/>
                    </a:gs>
                  </a:gsLst>
                  <a:lin ang="5400000" scaled="0"/>
                </a:gradFill>
                <a:latin typeface="Segoe UI Light"/>
              </a:rPr>
              <a:t>.</a:t>
            </a:r>
            <a:endParaRPr lang="en-US" sz="3200" i="1" kern="0" dirty="0">
              <a:gradFill>
                <a:gsLst>
                  <a:gs pos="1250">
                    <a:srgbClr val="FFFFFF"/>
                  </a:gs>
                  <a:gs pos="100000">
                    <a:srgbClr val="FFFFFF"/>
                  </a:gs>
                </a:gsLst>
                <a:lin ang="5400000" scaled="0"/>
              </a:gradFill>
              <a:latin typeface="Segoe UI Light"/>
            </a:endParaRPr>
          </a:p>
          <a:p>
            <a:pPr marL="365760" defTabSz="931920" fontAlgn="base">
              <a:spcBef>
                <a:spcPct val="0"/>
              </a:spcBef>
              <a:spcAft>
                <a:spcPct val="0"/>
              </a:spcAft>
            </a:pPr>
            <a:r>
              <a:rPr lang="en-US" sz="2400" b="1" dirty="0">
                <a:gradFill>
                  <a:gsLst>
                    <a:gs pos="1250">
                      <a:srgbClr val="FFFFFF"/>
                    </a:gs>
                    <a:gs pos="100000">
                      <a:srgbClr val="FFFFFF"/>
                    </a:gs>
                  </a:gsLst>
                  <a:lin ang="5400000" scaled="0"/>
                </a:gradFill>
              </a:rPr>
              <a:t>Andreas </a:t>
            </a:r>
            <a:r>
              <a:rPr lang="en-US" sz="2400" b="1" dirty="0" smtClean="0">
                <a:gradFill>
                  <a:gsLst>
                    <a:gs pos="1250">
                      <a:srgbClr val="FFFFFF"/>
                    </a:gs>
                    <a:gs pos="100000">
                      <a:srgbClr val="FFFFFF"/>
                    </a:gs>
                  </a:gsLst>
                  <a:lin ang="5400000" scaled="0"/>
                </a:gradFill>
              </a:rPr>
              <a:t>Schierenbeck</a:t>
            </a:r>
          </a:p>
          <a:p>
            <a:pPr marL="365760" defTabSz="931920" fontAlgn="base">
              <a:spcBef>
                <a:spcPct val="0"/>
              </a:spcBef>
              <a:spcAft>
                <a:spcPct val="0"/>
              </a:spcAft>
            </a:pPr>
            <a:r>
              <a:rPr lang="en-US" dirty="0" smtClean="0">
                <a:gradFill>
                  <a:gsLst>
                    <a:gs pos="1250">
                      <a:srgbClr val="FFFFFF"/>
                    </a:gs>
                    <a:gs pos="100000">
                      <a:srgbClr val="FFFFFF"/>
                    </a:gs>
                  </a:gsLst>
                  <a:lin ang="5400000" scaled="0"/>
                </a:gradFill>
              </a:rPr>
              <a:t>CEO, </a:t>
            </a:r>
            <a:r>
              <a:rPr lang="en-US" dirty="0">
                <a:gradFill>
                  <a:gsLst>
                    <a:gs pos="1250">
                      <a:srgbClr val="FFFFFF"/>
                    </a:gs>
                    <a:gs pos="100000">
                      <a:srgbClr val="FFFFFF"/>
                    </a:gs>
                  </a:gsLst>
                  <a:lin ang="5400000" scaled="0"/>
                </a:gradFill>
              </a:rPr>
              <a:t>ThyssenKrupp Elevator</a:t>
            </a:r>
          </a:p>
          <a:p>
            <a:pPr marL="365760" defTabSz="931920" fontAlgn="base">
              <a:spcBef>
                <a:spcPct val="0"/>
              </a:spcBef>
              <a:spcAft>
                <a:spcPct val="0"/>
              </a:spcAft>
            </a:pPr>
            <a:endParaRPr lang="en-GB" sz="1600" kern="0" dirty="0">
              <a:gradFill>
                <a:gsLst>
                  <a:gs pos="1250">
                    <a:srgbClr val="FFFFFF"/>
                  </a:gs>
                  <a:gs pos="100000">
                    <a:srgbClr val="FFFFFF"/>
                  </a:gs>
                </a:gsLst>
                <a:lin ang="5400000" scaled="0"/>
              </a:gradFill>
            </a:endParaRPr>
          </a:p>
        </p:txBody>
      </p:sp>
      <p:sp>
        <p:nvSpPr>
          <p:cNvPr id="11" name="Rectangle 10"/>
          <p:cNvSpPr/>
          <p:nvPr/>
        </p:nvSpPr>
        <p:spPr>
          <a:xfrm>
            <a:off x="5282799" y="3626573"/>
            <a:ext cx="449162" cy="1107996"/>
          </a:xfrm>
          <a:prstGeom prst="rect">
            <a:avLst/>
          </a:prstGeom>
        </p:spPr>
        <p:txBody>
          <a:bodyPr wrap="none">
            <a:spAutoFit/>
          </a:bodyPr>
          <a:lstStyle/>
          <a:p>
            <a:pPr algn="ctr"/>
            <a:r>
              <a:rPr lang="en-US" sz="660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1466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24" name="think-cell Slide" r:id="rId5" imgW="6350000" imgH="6350000" progId="TCLayout.ActiveDocument.1">
                  <p:embed/>
                </p:oleObj>
              </mc:Choice>
              <mc:Fallback>
                <p:oleObj name="think-cell Slide" r:id="rId5" imgW="6350000" imgH="63500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274638" y="740886"/>
            <a:ext cx="6979602" cy="5511611"/>
          </a:xfrm>
          <a:prstGeom prst="rect">
            <a:avLst/>
          </a:prstGeom>
          <a:solidFill>
            <a:schemeClr val="accent1">
              <a:lumMod val="50000"/>
              <a:alpha val="20000"/>
            </a:schemeClr>
          </a:solidFill>
          <a:ln>
            <a:noFill/>
            <a:headEnd type="none" w="med" len="med"/>
            <a:tailEnd type="none" w="med" len="med"/>
          </a:ln>
          <a:effectLst/>
        </p:spPr>
        <p:txBody>
          <a:bodyPr vert="horz" wrap="square" lIns="91440" tIns="91440" rIns="182880" bIns="46609" numCol="1" rtlCol="0" anchor="ctr" anchorCtr="0" compatLnSpc="1">
            <a:prstTxWarp prst="textNoShape">
              <a:avLst/>
            </a:prstTxWarp>
          </a:bodyPr>
          <a:lstStyle/>
          <a:p>
            <a:pPr marL="365760" defTabSz="931920" fontAlgn="base">
              <a:spcBef>
                <a:spcPts val="1200"/>
              </a:spcBef>
              <a:spcAft>
                <a:spcPts val="1200"/>
              </a:spcAft>
            </a:pPr>
            <a:endParaRPr lang="en-GB" sz="1400" kern="0" dirty="0">
              <a:solidFill>
                <a:srgbClr val="FFFFFF"/>
              </a:solidFill>
            </a:endParaRPr>
          </a:p>
        </p:txBody>
      </p:sp>
      <p:grpSp>
        <p:nvGrpSpPr>
          <p:cNvPr id="18" name="Group 26"/>
          <p:cNvGrpSpPr/>
          <p:nvPr/>
        </p:nvGrpSpPr>
        <p:grpSpPr>
          <a:xfrm>
            <a:off x="6675439" y="727823"/>
            <a:ext cx="5761037" cy="5511611"/>
            <a:chOff x="6302711" y="835400"/>
            <a:chExt cx="6133764" cy="5511611"/>
          </a:xfrm>
        </p:grpSpPr>
        <p:sp>
          <p:nvSpPr>
            <p:cNvPr id="19" name="Rectangle 18"/>
            <p:cNvSpPr/>
            <p:nvPr/>
          </p:nvSpPr>
          <p:spPr bwMode="auto">
            <a:xfrm>
              <a:off x="6302711" y="835400"/>
              <a:ext cx="613376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91440" bIns="46637" numCol="1" rtlCol="0" anchor="ctr" anchorCtr="0" compatLnSpc="1">
              <a:prstTxWarp prst="textNoShape">
                <a:avLst/>
              </a:prstTxWarp>
            </a:bodyPr>
            <a:lstStyle/>
            <a:p>
              <a:pPr defTabSz="932472" fontAlgn="base">
                <a:spcBef>
                  <a:spcPct val="0"/>
                </a:spcBef>
                <a:spcAft>
                  <a:spcPct val="0"/>
                </a:spcAft>
              </a:pPr>
              <a:endParaRPr lang="en-US" sz="2400" dirty="0">
                <a:solidFill>
                  <a:srgbClr val="FFFFFF"/>
                </a:solidFill>
              </a:endParaRPr>
            </a:p>
          </p:txBody>
        </p:sp>
        <p:cxnSp>
          <p:nvCxnSpPr>
            <p:cNvPr id="21" name="Straight Connector 20"/>
            <p:cNvCxnSpPr/>
            <p:nvPr/>
          </p:nvCxnSpPr>
          <p:spPr>
            <a:xfrm>
              <a:off x="6809648" y="2823378"/>
              <a:ext cx="562682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itle 3"/>
          <p:cNvSpPr txBox="1">
            <a:spLocks/>
          </p:cNvSpPr>
          <p:nvPr/>
        </p:nvSpPr>
        <p:spPr>
          <a:xfrm>
            <a:off x="7159036" y="1722412"/>
            <a:ext cx="5111814" cy="900367"/>
          </a:xfrm>
          <a:prstGeom prst="rect">
            <a:avLst/>
          </a:prstGeom>
          <a:noFill/>
        </p:spPr>
        <p:txBody>
          <a:bodyPr vert="horz" wrap="square" lIns="146304" tIns="91440" rIns="146304" bIns="91440" rtlCol="0" anchor="t" anchorCtr="0">
            <a:noAutofit/>
          </a:bodyPr>
          <a:lstStyle/>
          <a:p>
            <a:pPr>
              <a:lnSpc>
                <a:spcPct val="90000"/>
              </a:lnSpc>
              <a:spcBef>
                <a:spcPct val="0"/>
              </a:spcBef>
              <a:defRPr/>
            </a:pPr>
            <a:r>
              <a:rPr lang="en-US" sz="4400" spc="-100" dirty="0">
                <a:ln w="3175">
                  <a:noFill/>
                </a:ln>
                <a:gradFill>
                  <a:gsLst>
                    <a:gs pos="2920">
                      <a:srgbClr val="FFFFFF"/>
                    </a:gs>
                    <a:gs pos="39000">
                      <a:srgbClr val="FFFFFF"/>
                    </a:gs>
                  </a:gsLst>
                  <a:lin ang="5400000" scaled="0"/>
                </a:gradFill>
                <a:latin typeface="Segoe UI Light"/>
                <a:cs typeface="Segoe UI" pitchFamily="34" charset="0"/>
              </a:rPr>
              <a:t>Personalized </a:t>
            </a:r>
            <a:r>
              <a:rPr lang="en-US" sz="4400" spc="-100" dirty="0" smtClean="0">
                <a:ln w="3175">
                  <a:noFill/>
                </a:ln>
                <a:gradFill>
                  <a:gsLst>
                    <a:gs pos="2920">
                      <a:srgbClr val="FFFFFF"/>
                    </a:gs>
                    <a:gs pos="39000">
                      <a:srgbClr val="FFFFFF"/>
                    </a:gs>
                  </a:gsLst>
                  <a:lin ang="5400000" scaled="0"/>
                </a:gradFill>
                <a:latin typeface="Segoe UI Light"/>
                <a:cs typeface="Segoe UI" pitchFamily="34" charset="0"/>
              </a:rPr>
              <a:t>offers</a:t>
            </a:r>
            <a:endParaRPr lang="en-US" sz="4400" spc="-100" dirty="0">
              <a:ln w="3175">
                <a:noFill/>
              </a:ln>
              <a:gradFill>
                <a:gsLst>
                  <a:gs pos="2920">
                    <a:srgbClr val="FFFFFF"/>
                  </a:gs>
                  <a:gs pos="39000">
                    <a:srgbClr val="FFFFFF"/>
                  </a:gs>
                </a:gsLst>
                <a:lin ang="5400000" scaled="0"/>
              </a:gradFill>
              <a:latin typeface="Segoe UI Light"/>
              <a:cs typeface="Segoe UI" pitchFamily="34" charset="0"/>
            </a:endParaRPr>
          </a:p>
        </p:txBody>
      </p:sp>
      <p:sp>
        <p:nvSpPr>
          <p:cNvPr id="25" name="Rectangle 24"/>
          <p:cNvSpPr/>
          <p:nvPr/>
        </p:nvSpPr>
        <p:spPr>
          <a:xfrm>
            <a:off x="502498" y="1826915"/>
            <a:ext cx="906503" cy="69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pc="-100" dirty="0" smtClean="0">
                <a:solidFill>
                  <a:srgbClr val="00BCF1"/>
                </a:solidFill>
                <a:latin typeface="Perpetua" panose="02020502060401020303" pitchFamily="18" charset="0"/>
              </a:rPr>
              <a:t>“</a:t>
            </a:r>
            <a:endParaRPr lang="en-US" sz="7200" spc="-100" dirty="0">
              <a:solidFill>
                <a:srgbClr val="00BCF1"/>
              </a:solidFill>
              <a:latin typeface="Perpetua" panose="02020502060401020303" pitchFamily="18" charset="0"/>
            </a:endParaRPr>
          </a:p>
        </p:txBody>
      </p:sp>
      <p:sp>
        <p:nvSpPr>
          <p:cNvPr id="26" name="Rectangle 25"/>
          <p:cNvSpPr/>
          <p:nvPr/>
        </p:nvSpPr>
        <p:spPr>
          <a:xfrm>
            <a:off x="676445" y="1813712"/>
            <a:ext cx="5521532" cy="3908762"/>
          </a:xfrm>
          <a:prstGeom prst="rect">
            <a:avLst/>
          </a:prstGeom>
        </p:spPr>
        <p:txBody>
          <a:bodyPr wrap="square">
            <a:spAutoFit/>
          </a:bodyPr>
          <a:lstStyle/>
          <a:p>
            <a:pPr marL="365760" defTabSz="931920" fontAlgn="base">
              <a:spcBef>
                <a:spcPts val="1200"/>
              </a:spcBef>
              <a:spcAft>
                <a:spcPts val="1200"/>
              </a:spcAft>
            </a:pPr>
            <a:r>
              <a:rPr lang="en-US" sz="3200" i="1" dirty="0" smtClean="0">
                <a:gradFill>
                  <a:gsLst>
                    <a:gs pos="1250">
                      <a:srgbClr val="FFFFFF"/>
                    </a:gs>
                    <a:gs pos="100000">
                      <a:srgbClr val="FFFFFF"/>
                    </a:gs>
                  </a:gsLst>
                  <a:lin ang="5400000" scaled="0"/>
                </a:gradFill>
                <a:latin typeface="Segoe UI Light" pitchFamily="34" charset="0"/>
              </a:rPr>
              <a:t>At Pier 1 Imports, we’ve embraced the cloud. It helps us operationalize technology quickly and react to our ever-evolving business needs</a:t>
            </a:r>
          </a:p>
          <a:p>
            <a:pPr marL="365760" defTabSz="931920" fontAlgn="base">
              <a:spcBef>
                <a:spcPts val="1200"/>
              </a:spcBef>
              <a:spcAft>
                <a:spcPts val="1200"/>
              </a:spcAft>
            </a:pPr>
            <a:r>
              <a:rPr lang="en-US" sz="2400" b="1" dirty="0" smtClean="0">
                <a:gradFill>
                  <a:gsLst>
                    <a:gs pos="1250">
                      <a:srgbClr val="FFFFFF"/>
                    </a:gs>
                    <a:gs pos="100000">
                      <a:srgbClr val="FFFFFF"/>
                    </a:gs>
                  </a:gsLst>
                  <a:lin ang="5400000" scaled="0"/>
                </a:gradFill>
              </a:rPr>
              <a:t>Andrew Laudato</a:t>
            </a:r>
            <a:br>
              <a:rPr lang="en-US" sz="2400" b="1" dirty="0" smtClean="0">
                <a:gradFill>
                  <a:gsLst>
                    <a:gs pos="1250">
                      <a:srgbClr val="FFFFFF"/>
                    </a:gs>
                    <a:gs pos="100000">
                      <a:srgbClr val="FFFFFF"/>
                    </a:gs>
                  </a:gsLst>
                  <a:lin ang="5400000" scaled="0"/>
                </a:gradFill>
              </a:rPr>
            </a:br>
            <a:r>
              <a:rPr lang="en-US" dirty="0" smtClean="0">
                <a:gradFill>
                  <a:gsLst>
                    <a:gs pos="13869">
                      <a:srgbClr val="FFFFFF"/>
                    </a:gs>
                    <a:gs pos="42000">
                      <a:srgbClr val="FFFFFF"/>
                    </a:gs>
                  </a:gsLst>
                  <a:lin ang="5400000" scaled="0"/>
                </a:gradFill>
              </a:rPr>
              <a:t>Pier </a:t>
            </a:r>
            <a:r>
              <a:rPr lang="en-US" dirty="0">
                <a:gradFill>
                  <a:gsLst>
                    <a:gs pos="13869">
                      <a:srgbClr val="FFFFFF"/>
                    </a:gs>
                    <a:gs pos="42000">
                      <a:srgbClr val="FFFFFF"/>
                    </a:gs>
                  </a:gsLst>
                  <a:lin ang="5400000" scaled="0"/>
                </a:gradFill>
              </a:rPr>
              <a:t>1 </a:t>
            </a:r>
            <a:r>
              <a:rPr lang="en-US" dirty="0" smtClean="0">
                <a:gradFill>
                  <a:gsLst>
                    <a:gs pos="13869">
                      <a:srgbClr val="FFFFFF"/>
                    </a:gs>
                    <a:gs pos="42000">
                      <a:srgbClr val="FFFFFF"/>
                    </a:gs>
                  </a:gsLst>
                  <a:lin ang="5400000" scaled="0"/>
                </a:gradFill>
              </a:rPr>
              <a:t>Imports</a:t>
            </a:r>
            <a:endParaRPr lang="en-US" dirty="0" smtClean="0">
              <a:gradFill>
                <a:gsLst>
                  <a:gs pos="1250">
                    <a:srgbClr val="FFFFFF"/>
                  </a:gs>
                  <a:gs pos="100000">
                    <a:srgbClr val="FFFFFF"/>
                  </a:gs>
                </a:gsLst>
                <a:lin ang="5400000" scaled="0"/>
              </a:gradFill>
            </a:endParaRPr>
          </a:p>
          <a:p>
            <a:pPr marL="365760" defTabSz="931920" fontAlgn="base">
              <a:spcBef>
                <a:spcPct val="0"/>
              </a:spcBef>
              <a:spcAft>
                <a:spcPct val="0"/>
              </a:spcAft>
            </a:pPr>
            <a:endParaRPr lang="en-GB" sz="1600" kern="0" dirty="0">
              <a:gradFill>
                <a:gsLst>
                  <a:gs pos="1250">
                    <a:srgbClr val="FFFFFF"/>
                  </a:gs>
                  <a:gs pos="100000">
                    <a:srgbClr val="FFFFFF"/>
                  </a:gs>
                </a:gsLst>
                <a:lin ang="5400000" scaled="0"/>
              </a:gradFill>
            </a:endParaRPr>
          </a:p>
        </p:txBody>
      </p:sp>
      <p:sp>
        <p:nvSpPr>
          <p:cNvPr id="27" name="Rectangle 26"/>
          <p:cNvSpPr/>
          <p:nvPr/>
        </p:nvSpPr>
        <p:spPr>
          <a:xfrm>
            <a:off x="5060728" y="3626573"/>
            <a:ext cx="449162" cy="1107996"/>
          </a:xfrm>
          <a:prstGeom prst="rect">
            <a:avLst/>
          </a:prstGeom>
        </p:spPr>
        <p:txBody>
          <a:bodyPr wrap="none">
            <a:spAutoFit/>
          </a:bodyPr>
          <a:lstStyle/>
          <a:p>
            <a:pPr algn="ctr"/>
            <a:r>
              <a:rPr lang="en-US" sz="6600" dirty="0">
                <a:solidFill>
                  <a:srgbClr val="00BCF1"/>
                </a:solidFill>
                <a:latin typeface="Perpetua" panose="02020502060401020303" pitchFamily="18" charset="0"/>
              </a:rPr>
              <a:t>”</a:t>
            </a:r>
          </a:p>
        </p:txBody>
      </p:sp>
      <p:sp>
        <p:nvSpPr>
          <p:cNvPr id="6" name="TextBox 5"/>
          <p:cNvSpPr txBox="1"/>
          <p:nvPr/>
        </p:nvSpPr>
        <p:spPr>
          <a:xfrm>
            <a:off x="7159036" y="2850330"/>
            <a:ext cx="4421723" cy="2256002"/>
          </a:xfrm>
          <a:prstGeom prst="rect">
            <a:avLst/>
          </a:prstGeom>
          <a:noFill/>
        </p:spPr>
        <p:txBody>
          <a:bodyPr wrap="none" lIns="182880" tIns="146304" rIns="182880" bIns="146304" rtlCol="0">
            <a:spAutoFit/>
          </a:bodyPr>
          <a:lstStyle/>
          <a:p>
            <a:pPr>
              <a:lnSpc>
                <a:spcPct val="90000"/>
              </a:lnSpc>
              <a:spcBef>
                <a:spcPct val="0"/>
              </a:spcBef>
              <a:spcAft>
                <a:spcPts val="600"/>
              </a:spcAft>
              <a:defRPr/>
            </a:pPr>
            <a:r>
              <a:rPr lang="en-US" sz="2800" spc="-100" dirty="0">
                <a:ln w="3175">
                  <a:noFill/>
                </a:ln>
                <a:gradFill>
                  <a:gsLst>
                    <a:gs pos="2920">
                      <a:srgbClr val="FFFFFF"/>
                    </a:gs>
                    <a:gs pos="39000">
                      <a:srgbClr val="FFFFFF"/>
                    </a:gs>
                  </a:gsLst>
                  <a:lin ang="5400000" scaled="0"/>
                </a:gradFill>
                <a:latin typeface="Segoe UI Light"/>
                <a:cs typeface="Segoe UI" pitchFamily="34" charset="0"/>
              </a:rPr>
              <a:t>Retailer Pier 1 Imports </a:t>
            </a: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
            </a:r>
            <a:br>
              <a:rPr lang="en-US" sz="2800" spc="-100" dirty="0" smtClean="0">
                <a:ln w="3175">
                  <a:noFill/>
                </a:ln>
                <a:gradFill>
                  <a:gsLst>
                    <a:gs pos="2920">
                      <a:srgbClr val="FFFFFF"/>
                    </a:gs>
                    <a:gs pos="39000">
                      <a:srgbClr val="FFFFFF"/>
                    </a:gs>
                  </a:gsLst>
                  <a:lin ang="5400000" scaled="0"/>
                </a:gradFill>
                <a:latin typeface="Segoe UI Light"/>
                <a:cs typeface="Segoe UI" pitchFamily="34" charset="0"/>
              </a:rPr>
            </a:b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wanted to </a:t>
            </a:r>
            <a:r>
              <a:rPr lang="en-US" sz="2800" spc="-100" dirty="0">
                <a:ln w="3175">
                  <a:noFill/>
                </a:ln>
                <a:gradFill>
                  <a:gsLst>
                    <a:gs pos="2920">
                      <a:srgbClr val="FFFFFF"/>
                    </a:gs>
                    <a:gs pos="39000">
                      <a:srgbClr val="FFFFFF"/>
                    </a:gs>
                  </a:gsLst>
                  <a:lin ang="5400000" scaled="0"/>
                </a:gradFill>
                <a:latin typeface="Segoe UI Light"/>
                <a:cs typeface="Segoe UI" pitchFamily="34" charset="0"/>
              </a:rPr>
              <a:t>offer a connected, </a:t>
            </a: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
            </a:r>
            <a:br>
              <a:rPr lang="en-US" sz="2800" spc="-100" dirty="0" smtClean="0">
                <a:ln w="3175">
                  <a:noFill/>
                </a:ln>
                <a:gradFill>
                  <a:gsLst>
                    <a:gs pos="2920">
                      <a:srgbClr val="FFFFFF"/>
                    </a:gs>
                    <a:gs pos="39000">
                      <a:srgbClr val="FFFFFF"/>
                    </a:gs>
                  </a:gsLst>
                  <a:lin ang="5400000" scaled="0"/>
                </a:gradFill>
                <a:latin typeface="Segoe UI Light"/>
                <a:cs typeface="Segoe UI" pitchFamily="34" charset="0"/>
              </a:rPr>
            </a:b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personal experience </a:t>
            </a:r>
            <a:r>
              <a:rPr lang="en-US" sz="2800" spc="-100" dirty="0">
                <a:ln w="3175">
                  <a:noFill/>
                </a:ln>
                <a:gradFill>
                  <a:gsLst>
                    <a:gs pos="2920">
                      <a:srgbClr val="FFFFFF"/>
                    </a:gs>
                    <a:gs pos="39000">
                      <a:srgbClr val="FFFFFF"/>
                    </a:gs>
                  </a:gsLst>
                  <a:lin ang="5400000" scaled="0"/>
                </a:gradFill>
                <a:latin typeface="Segoe UI Light"/>
                <a:cs typeface="Segoe UI" pitchFamily="34" charset="0"/>
              </a:rPr>
              <a:t>both </a:t>
            </a: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
            </a:r>
            <a:br>
              <a:rPr lang="en-US" sz="2800" spc="-100" dirty="0" smtClean="0">
                <a:ln w="3175">
                  <a:noFill/>
                </a:ln>
                <a:gradFill>
                  <a:gsLst>
                    <a:gs pos="2920">
                      <a:srgbClr val="FFFFFF"/>
                    </a:gs>
                    <a:gs pos="39000">
                      <a:srgbClr val="FFFFFF"/>
                    </a:gs>
                  </a:gsLst>
                  <a:lin ang="5400000" scaled="0"/>
                </a:gradFill>
                <a:latin typeface="Segoe UI Light"/>
                <a:cs typeface="Segoe UI" pitchFamily="34" charset="0"/>
              </a:rPr>
            </a:b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online </a:t>
            </a:r>
            <a:r>
              <a:rPr lang="en-US" sz="2800" spc="-100" dirty="0">
                <a:ln w="3175">
                  <a:noFill/>
                </a:ln>
                <a:gradFill>
                  <a:gsLst>
                    <a:gs pos="2920">
                      <a:srgbClr val="FFFFFF"/>
                    </a:gs>
                    <a:gs pos="39000">
                      <a:srgbClr val="FFFFFF"/>
                    </a:gs>
                  </a:gsLst>
                  <a:lin ang="5400000" scaled="0"/>
                </a:gradFill>
                <a:latin typeface="Segoe UI Light"/>
                <a:cs typeface="Segoe UI" pitchFamily="34" charset="0"/>
              </a:rPr>
              <a:t>and </a:t>
            </a:r>
            <a:r>
              <a:rPr lang="en-US" sz="2800" spc="-100" dirty="0" smtClean="0">
                <a:ln w="3175">
                  <a:noFill/>
                </a:ln>
                <a:gradFill>
                  <a:gsLst>
                    <a:gs pos="2920">
                      <a:srgbClr val="FFFFFF"/>
                    </a:gs>
                    <a:gs pos="39000">
                      <a:srgbClr val="FFFFFF"/>
                    </a:gs>
                  </a:gsLst>
                  <a:lin ang="5400000" scaled="0"/>
                </a:gradFill>
                <a:latin typeface="Segoe UI Light"/>
                <a:cs typeface="Segoe UI" pitchFamily="34" charset="0"/>
              </a:rPr>
              <a:t>in </a:t>
            </a:r>
            <a:r>
              <a:rPr lang="en-US" sz="2800" spc="-100" dirty="0">
                <a:ln w="3175">
                  <a:noFill/>
                </a:ln>
                <a:gradFill>
                  <a:gsLst>
                    <a:gs pos="2920">
                      <a:srgbClr val="FFFFFF"/>
                    </a:gs>
                    <a:gs pos="39000">
                      <a:srgbClr val="FFFFFF"/>
                    </a:gs>
                  </a:gsLst>
                  <a:lin ang="5400000" scaled="0"/>
                </a:gradFill>
                <a:latin typeface="Segoe UI Light"/>
                <a:cs typeface="Segoe UI" pitchFamily="34" charset="0"/>
              </a:rPr>
              <a:t>store </a:t>
            </a:r>
          </a:p>
          <a:p>
            <a:pPr>
              <a:lnSpc>
                <a:spcPct val="90000"/>
              </a:lnSpc>
              <a:spcAft>
                <a:spcPts val="600"/>
              </a:spcAft>
            </a:pPr>
            <a:endParaRPr lang="en-US" sz="2000" dirty="0" smtClean="0">
              <a:gradFill>
                <a:gsLst>
                  <a:gs pos="2917">
                    <a:srgbClr val="FFFFFF"/>
                  </a:gs>
                  <a:gs pos="30000">
                    <a:srgbClr val="FFFFFF"/>
                  </a:gs>
                </a:gsLst>
                <a:lin ang="5400000" scaled="0"/>
              </a:gradFill>
            </a:endParaRPr>
          </a:p>
        </p:txBody>
      </p:sp>
      <p:sp>
        <p:nvSpPr>
          <p:cNvPr id="20" name="Rectangle 19"/>
          <p:cNvSpPr/>
          <p:nvPr/>
        </p:nvSpPr>
        <p:spPr bwMode="auto">
          <a:xfrm>
            <a:off x="4680693" y="740886"/>
            <a:ext cx="1080345" cy="7930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US" sz="2800" dirty="0">
              <a:solidFill>
                <a:srgbClr val="FFFFFF"/>
              </a:solidFill>
              <a:latin typeface="Segoe UI Light"/>
              <a:ea typeface="Segoe UI" pitchFamily="34" charset="0"/>
              <a:cs typeface="Segoe UI" pitchFamily="34" charset="0"/>
            </a:endParaRPr>
          </a:p>
        </p:txBody>
      </p:sp>
      <p:pic>
        <p:nvPicPr>
          <p:cNvPr id="23" name="Picture 22"/>
          <p:cNvPicPr>
            <a:picLocks noChangeAspect="1"/>
          </p:cNvPicPr>
          <p:nvPr/>
        </p:nvPicPr>
        <p:blipFill rotWithShape="1">
          <a:blip r:embed="rId7" cstate="screen">
            <a:extLst>
              <a:ext uri="{28A0092B-C50C-407E-A947-70E740481C1C}">
                <a14:useLocalDpi xmlns:a14="http://schemas.microsoft.com/office/drawing/2010/main" val="0"/>
              </a:ext>
            </a:extLst>
          </a:blip>
          <a:srcRect t="32870" b="32954"/>
          <a:stretch/>
        </p:blipFill>
        <p:spPr>
          <a:xfrm>
            <a:off x="4696705" y="958292"/>
            <a:ext cx="1048321" cy="358282"/>
          </a:xfrm>
          <a:prstGeom prst="rect">
            <a:avLst/>
          </a:prstGeom>
        </p:spPr>
      </p:pic>
      <p:grpSp>
        <p:nvGrpSpPr>
          <p:cNvPr id="163" name="Group 162"/>
          <p:cNvGrpSpPr/>
          <p:nvPr/>
        </p:nvGrpSpPr>
        <p:grpSpPr>
          <a:xfrm>
            <a:off x="10082393" y="4179888"/>
            <a:ext cx="1984375" cy="2814637"/>
            <a:chOff x="4867281" y="3770312"/>
            <a:chExt cx="1984375" cy="2814637"/>
          </a:xfrm>
        </p:grpSpPr>
        <p:grpSp>
          <p:nvGrpSpPr>
            <p:cNvPr id="123" name="Group 224"/>
            <p:cNvGrpSpPr>
              <a:grpSpLocks noChangeAspect="1"/>
            </p:cNvGrpSpPr>
            <p:nvPr/>
          </p:nvGrpSpPr>
          <p:grpSpPr bwMode="auto">
            <a:xfrm>
              <a:off x="5865818" y="4178300"/>
              <a:ext cx="985838" cy="2406649"/>
              <a:chOff x="3695" y="2632"/>
              <a:chExt cx="621" cy="1516"/>
            </a:xfrm>
          </p:grpSpPr>
          <p:sp>
            <p:nvSpPr>
              <p:cNvPr id="124" name="AutoShape 223"/>
              <p:cNvSpPr>
                <a:spLocks noChangeAspect="1" noChangeArrowheads="1" noTextEdit="1"/>
              </p:cNvSpPr>
              <p:nvPr/>
            </p:nvSpPr>
            <p:spPr bwMode="auto">
              <a:xfrm>
                <a:off x="3695" y="2633"/>
                <a:ext cx="621"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5" name="Rectangle 225"/>
              <p:cNvSpPr>
                <a:spLocks noChangeArrowheads="1"/>
              </p:cNvSpPr>
              <p:nvPr/>
            </p:nvSpPr>
            <p:spPr bwMode="auto">
              <a:xfrm>
                <a:off x="4003" y="3654"/>
                <a:ext cx="170" cy="28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6" name="Freeform 226"/>
              <p:cNvSpPr>
                <a:spLocks/>
              </p:cNvSpPr>
              <p:nvPr/>
            </p:nvSpPr>
            <p:spPr bwMode="auto">
              <a:xfrm>
                <a:off x="3869" y="4064"/>
                <a:ext cx="149" cy="53"/>
              </a:xfrm>
              <a:custGeom>
                <a:avLst/>
                <a:gdLst>
                  <a:gd name="T0" fmla="*/ 56 w 104"/>
                  <a:gd name="T1" fmla="*/ 0 h 37"/>
                  <a:gd name="T2" fmla="*/ 2 w 104"/>
                  <a:gd name="T3" fmla="*/ 29 h 37"/>
                  <a:gd name="T4" fmla="*/ 0 w 104"/>
                  <a:gd name="T5" fmla="*/ 36 h 37"/>
                  <a:gd name="T6" fmla="*/ 71 w 104"/>
                  <a:gd name="T7" fmla="*/ 37 h 37"/>
                  <a:gd name="T8" fmla="*/ 104 w 104"/>
                  <a:gd name="T9" fmla="*/ 0 h 37"/>
                  <a:gd name="T10" fmla="*/ 56 w 104"/>
                  <a:gd name="T11" fmla="*/ 0 h 37"/>
                </a:gdLst>
                <a:ahLst/>
                <a:cxnLst>
                  <a:cxn ang="0">
                    <a:pos x="T0" y="T1"/>
                  </a:cxn>
                  <a:cxn ang="0">
                    <a:pos x="T2" y="T3"/>
                  </a:cxn>
                  <a:cxn ang="0">
                    <a:pos x="T4" y="T5"/>
                  </a:cxn>
                  <a:cxn ang="0">
                    <a:pos x="T6" y="T7"/>
                  </a:cxn>
                  <a:cxn ang="0">
                    <a:pos x="T8" y="T9"/>
                  </a:cxn>
                  <a:cxn ang="0">
                    <a:pos x="T10" y="T11"/>
                  </a:cxn>
                </a:cxnLst>
                <a:rect l="0" t="0" r="r" b="b"/>
                <a:pathLst>
                  <a:path w="104" h="37">
                    <a:moveTo>
                      <a:pt x="56" y="0"/>
                    </a:moveTo>
                    <a:cubicBezTo>
                      <a:pt x="33" y="0"/>
                      <a:pt x="13" y="12"/>
                      <a:pt x="2" y="29"/>
                    </a:cubicBezTo>
                    <a:cubicBezTo>
                      <a:pt x="0" y="36"/>
                      <a:pt x="0" y="36"/>
                      <a:pt x="0" y="36"/>
                    </a:cubicBezTo>
                    <a:cubicBezTo>
                      <a:pt x="71" y="37"/>
                      <a:pt x="71" y="37"/>
                      <a:pt x="71" y="37"/>
                    </a:cubicBezTo>
                    <a:cubicBezTo>
                      <a:pt x="88" y="37"/>
                      <a:pt x="102" y="17"/>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7" name="Rectangle 227"/>
              <p:cNvSpPr>
                <a:spLocks noChangeArrowheads="1"/>
              </p:cNvSpPr>
              <p:nvPr/>
            </p:nvSpPr>
            <p:spPr bwMode="auto">
              <a:xfrm>
                <a:off x="3983" y="2933"/>
                <a:ext cx="202" cy="121"/>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8" name="Freeform 228"/>
              <p:cNvSpPr>
                <a:spLocks/>
              </p:cNvSpPr>
              <p:nvPr/>
            </p:nvSpPr>
            <p:spPr bwMode="auto">
              <a:xfrm>
                <a:off x="3961" y="2818"/>
                <a:ext cx="245" cy="51"/>
              </a:xfrm>
              <a:custGeom>
                <a:avLst/>
                <a:gdLst>
                  <a:gd name="T0" fmla="*/ 172 w 172"/>
                  <a:gd name="T1" fmla="*/ 27 h 36"/>
                  <a:gd name="T2" fmla="*/ 164 w 172"/>
                  <a:gd name="T3" fmla="*/ 36 h 36"/>
                  <a:gd name="T4" fmla="*/ 9 w 172"/>
                  <a:gd name="T5" fmla="*/ 36 h 36"/>
                  <a:gd name="T6" fmla="*/ 0 w 172"/>
                  <a:gd name="T7" fmla="*/ 27 h 36"/>
                  <a:gd name="T8" fmla="*/ 0 w 172"/>
                  <a:gd name="T9" fmla="*/ 8 h 36"/>
                  <a:gd name="T10" fmla="*/ 9 w 172"/>
                  <a:gd name="T11" fmla="*/ 0 h 36"/>
                  <a:gd name="T12" fmla="*/ 164 w 172"/>
                  <a:gd name="T13" fmla="*/ 0 h 36"/>
                  <a:gd name="T14" fmla="*/ 172 w 172"/>
                  <a:gd name="T15" fmla="*/ 8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9" name="Freeform 229"/>
              <p:cNvSpPr>
                <a:spLocks/>
              </p:cNvSpPr>
              <p:nvPr/>
            </p:nvSpPr>
            <p:spPr bwMode="auto">
              <a:xfrm>
                <a:off x="4041" y="2930"/>
                <a:ext cx="85" cy="141"/>
              </a:xfrm>
              <a:custGeom>
                <a:avLst/>
                <a:gdLst>
                  <a:gd name="T0" fmla="*/ 42 w 85"/>
                  <a:gd name="T1" fmla="*/ 141 h 141"/>
                  <a:gd name="T2" fmla="*/ 0 w 85"/>
                  <a:gd name="T3" fmla="*/ 100 h 141"/>
                  <a:gd name="T4" fmla="*/ 0 w 85"/>
                  <a:gd name="T5" fmla="*/ 0 h 141"/>
                  <a:gd name="T6" fmla="*/ 85 w 85"/>
                  <a:gd name="T7" fmla="*/ 0 h 141"/>
                  <a:gd name="T8" fmla="*/ 85 w 85"/>
                  <a:gd name="T9" fmla="*/ 100 h 141"/>
                  <a:gd name="T10" fmla="*/ 42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2" y="141"/>
                    </a:moveTo>
                    <a:lnTo>
                      <a:pt x="0" y="100"/>
                    </a:lnTo>
                    <a:lnTo>
                      <a:pt x="0" y="0"/>
                    </a:lnTo>
                    <a:lnTo>
                      <a:pt x="85" y="0"/>
                    </a:lnTo>
                    <a:lnTo>
                      <a:pt x="85" y="100"/>
                    </a:lnTo>
                    <a:lnTo>
                      <a:pt x="42" y="141"/>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0" name="Freeform 230"/>
              <p:cNvSpPr>
                <a:spLocks/>
              </p:cNvSpPr>
              <p:nvPr/>
            </p:nvSpPr>
            <p:spPr bwMode="auto">
              <a:xfrm>
                <a:off x="4041" y="2909"/>
                <a:ext cx="85" cy="74"/>
              </a:xfrm>
              <a:custGeom>
                <a:avLst/>
                <a:gdLst>
                  <a:gd name="T0" fmla="*/ 0 w 60"/>
                  <a:gd name="T1" fmla="*/ 48 h 52"/>
                  <a:gd name="T2" fmla="*/ 30 w 60"/>
                  <a:gd name="T3" fmla="*/ 52 h 52"/>
                  <a:gd name="T4" fmla="*/ 60 w 60"/>
                  <a:gd name="T5" fmla="*/ 48 h 52"/>
                  <a:gd name="T6" fmla="*/ 60 w 60"/>
                  <a:gd name="T7" fmla="*/ 0 h 52"/>
                  <a:gd name="T8" fmla="*/ 0 w 60"/>
                  <a:gd name="T9" fmla="*/ 0 h 52"/>
                  <a:gd name="T10" fmla="*/ 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1" name="Freeform 231"/>
              <p:cNvSpPr>
                <a:spLocks/>
              </p:cNvSpPr>
              <p:nvPr/>
            </p:nvSpPr>
            <p:spPr bwMode="auto">
              <a:xfrm>
                <a:off x="3983" y="2777"/>
                <a:ext cx="202" cy="189"/>
              </a:xfrm>
              <a:custGeom>
                <a:avLst/>
                <a:gdLst>
                  <a:gd name="T0" fmla="*/ 0 w 141"/>
                  <a:gd name="T1" fmla="*/ 0 h 133"/>
                  <a:gd name="T2" fmla="*/ 0 w 141"/>
                  <a:gd name="T3" fmla="*/ 110 h 133"/>
                  <a:gd name="T4" fmla="*/ 70 w 141"/>
                  <a:gd name="T5" fmla="*/ 133 h 133"/>
                  <a:gd name="T6" fmla="*/ 141 w 141"/>
                  <a:gd name="T7" fmla="*/ 110 h 133"/>
                  <a:gd name="T8" fmla="*/ 141 w 141"/>
                  <a:gd name="T9" fmla="*/ 110 h 133"/>
                  <a:gd name="T10" fmla="*/ 141 w 141"/>
                  <a:gd name="T11" fmla="*/ 0 h 133"/>
                  <a:gd name="T12" fmla="*/ 0 w 14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2" name="Freeform 232"/>
              <p:cNvSpPr>
                <a:spLocks/>
              </p:cNvSpPr>
              <p:nvPr/>
            </p:nvSpPr>
            <p:spPr bwMode="auto">
              <a:xfrm>
                <a:off x="3982" y="2681"/>
                <a:ext cx="143" cy="151"/>
              </a:xfrm>
              <a:custGeom>
                <a:avLst/>
                <a:gdLst>
                  <a:gd name="T0" fmla="*/ 100 w 100"/>
                  <a:gd name="T1" fmla="*/ 6 h 106"/>
                  <a:gd name="T2" fmla="*/ 71 w 100"/>
                  <a:gd name="T3" fmla="*/ 0 h 106"/>
                  <a:gd name="T4" fmla="*/ 0 w 100"/>
                  <a:gd name="T5" fmla="*/ 71 h 106"/>
                  <a:gd name="T6" fmla="*/ 0 w 100"/>
                  <a:gd name="T7" fmla="*/ 106 h 106"/>
                  <a:gd name="T8" fmla="*/ 100 w 100"/>
                  <a:gd name="T9" fmla="*/ 6 h 106"/>
                </a:gdLst>
                <a:ahLst/>
                <a:cxnLst>
                  <a:cxn ang="0">
                    <a:pos x="T0" y="T1"/>
                  </a:cxn>
                  <a:cxn ang="0">
                    <a:pos x="T2" y="T3"/>
                  </a:cxn>
                  <a:cxn ang="0">
                    <a:pos x="T4" y="T5"/>
                  </a:cxn>
                  <a:cxn ang="0">
                    <a:pos x="T6" y="T7"/>
                  </a:cxn>
                  <a:cxn ang="0">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3" name="Freeform 233"/>
              <p:cNvSpPr>
                <a:spLocks/>
              </p:cNvSpPr>
              <p:nvPr/>
            </p:nvSpPr>
            <p:spPr bwMode="auto">
              <a:xfrm>
                <a:off x="4042" y="2681"/>
                <a:ext cx="143" cy="151"/>
              </a:xfrm>
              <a:custGeom>
                <a:avLst/>
                <a:gdLst>
                  <a:gd name="T0" fmla="*/ 0 w 100"/>
                  <a:gd name="T1" fmla="*/ 6 h 106"/>
                  <a:gd name="T2" fmla="*/ 29 w 100"/>
                  <a:gd name="T3" fmla="*/ 0 h 106"/>
                  <a:gd name="T4" fmla="*/ 100 w 100"/>
                  <a:gd name="T5" fmla="*/ 71 h 106"/>
                  <a:gd name="T6" fmla="*/ 100 w 100"/>
                  <a:gd name="T7" fmla="*/ 106 h 106"/>
                  <a:gd name="T8" fmla="*/ 0 w 100"/>
                  <a:gd name="T9" fmla="*/ 6 h 106"/>
                </a:gdLst>
                <a:ahLst/>
                <a:cxnLst>
                  <a:cxn ang="0">
                    <a:pos x="T0" y="T1"/>
                  </a:cxn>
                  <a:cxn ang="0">
                    <a:pos x="T2" y="T3"/>
                  </a:cxn>
                  <a:cxn ang="0">
                    <a:pos x="T4" y="T5"/>
                  </a:cxn>
                  <a:cxn ang="0">
                    <a:pos x="T6" y="T7"/>
                  </a:cxn>
                  <a:cxn ang="0">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4" name="Freeform 234"/>
              <p:cNvSpPr>
                <a:spLocks/>
              </p:cNvSpPr>
              <p:nvPr/>
            </p:nvSpPr>
            <p:spPr bwMode="auto">
              <a:xfrm>
                <a:off x="3765" y="3193"/>
                <a:ext cx="166" cy="248"/>
              </a:xfrm>
              <a:custGeom>
                <a:avLst/>
                <a:gdLst>
                  <a:gd name="T0" fmla="*/ 73 w 116"/>
                  <a:gd name="T1" fmla="*/ 174 h 174"/>
                  <a:gd name="T2" fmla="*/ 43 w 116"/>
                  <a:gd name="T3" fmla="*/ 174 h 174"/>
                  <a:gd name="T4" fmla="*/ 0 w 116"/>
                  <a:gd name="T5" fmla="*/ 124 h 174"/>
                  <a:gd name="T6" fmla="*/ 65 w 116"/>
                  <a:gd name="T7" fmla="*/ 124 h 174"/>
                  <a:gd name="T8" fmla="*/ 65 w 116"/>
                  <a:gd name="T9" fmla="*/ 0 h 174"/>
                  <a:gd name="T10" fmla="*/ 116 w 116"/>
                  <a:gd name="T11" fmla="*/ 0 h 174"/>
                  <a:gd name="T12" fmla="*/ 116 w 116"/>
                  <a:gd name="T13" fmla="*/ 131 h 174"/>
                  <a:gd name="T14" fmla="*/ 73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73" y="174"/>
                    </a:moveTo>
                    <a:cubicBezTo>
                      <a:pt x="43" y="174"/>
                      <a:pt x="43" y="174"/>
                      <a:pt x="43" y="174"/>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7" y="174"/>
                      <a:pt x="73" y="174"/>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5" name="Rectangle 235"/>
              <p:cNvSpPr>
                <a:spLocks noChangeArrowheads="1"/>
              </p:cNvSpPr>
              <p:nvPr/>
            </p:nvSpPr>
            <p:spPr bwMode="auto">
              <a:xfrm>
                <a:off x="3948" y="3491"/>
                <a:ext cx="70" cy="58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6" name="Rectangle 236"/>
              <p:cNvSpPr>
                <a:spLocks noChangeArrowheads="1"/>
              </p:cNvSpPr>
              <p:nvPr/>
            </p:nvSpPr>
            <p:spPr bwMode="auto">
              <a:xfrm>
                <a:off x="4149" y="3491"/>
                <a:ext cx="70" cy="58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7" name="Rectangle 237"/>
              <p:cNvSpPr>
                <a:spLocks noChangeArrowheads="1"/>
              </p:cNvSpPr>
              <p:nvPr/>
            </p:nvSpPr>
            <p:spPr bwMode="auto">
              <a:xfrm>
                <a:off x="4232" y="3189"/>
                <a:ext cx="73" cy="43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8" name="Rectangle 238"/>
              <p:cNvSpPr>
                <a:spLocks noChangeArrowheads="1"/>
              </p:cNvSpPr>
              <p:nvPr/>
            </p:nvSpPr>
            <p:spPr bwMode="auto">
              <a:xfrm>
                <a:off x="3951" y="3009"/>
                <a:ext cx="262" cy="10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9" name="Freeform 239"/>
              <p:cNvSpPr>
                <a:spLocks/>
              </p:cNvSpPr>
              <p:nvPr/>
            </p:nvSpPr>
            <p:spPr bwMode="auto">
              <a:xfrm>
                <a:off x="3848" y="3009"/>
                <a:ext cx="468" cy="934"/>
              </a:xfrm>
              <a:custGeom>
                <a:avLst/>
                <a:gdLst>
                  <a:gd name="T0" fmla="*/ 259 w 328"/>
                  <a:gd name="T1" fmla="*/ 0 h 657"/>
                  <a:gd name="T2" fmla="*/ 252 w 328"/>
                  <a:gd name="T3" fmla="*/ 0 h 657"/>
                  <a:gd name="T4" fmla="*/ 164 w 328"/>
                  <a:gd name="T5" fmla="*/ 60 h 657"/>
                  <a:gd name="T6" fmla="*/ 76 w 328"/>
                  <a:gd name="T7" fmla="*/ 0 h 657"/>
                  <a:gd name="T8" fmla="*/ 70 w 328"/>
                  <a:gd name="T9" fmla="*/ 0 h 657"/>
                  <a:gd name="T10" fmla="*/ 0 w 328"/>
                  <a:gd name="T11" fmla="*/ 70 h 657"/>
                  <a:gd name="T12" fmla="*/ 0 w 328"/>
                  <a:gd name="T13" fmla="*/ 228 h 657"/>
                  <a:gd name="T14" fmla="*/ 58 w 328"/>
                  <a:gd name="T15" fmla="*/ 228 h 657"/>
                  <a:gd name="T16" fmla="*/ 58 w 328"/>
                  <a:gd name="T17" fmla="*/ 128 h 657"/>
                  <a:gd name="T18" fmla="*/ 70 w 328"/>
                  <a:gd name="T19" fmla="*/ 128 h 657"/>
                  <a:gd name="T20" fmla="*/ 70 w 328"/>
                  <a:gd name="T21" fmla="*/ 657 h 657"/>
                  <a:gd name="T22" fmla="*/ 211 w 328"/>
                  <a:gd name="T23" fmla="*/ 544 h 657"/>
                  <a:gd name="T24" fmla="*/ 260 w 328"/>
                  <a:gd name="T25" fmla="*/ 652 h 657"/>
                  <a:gd name="T26" fmla="*/ 260 w 328"/>
                  <a:gd name="T27" fmla="*/ 128 h 657"/>
                  <a:gd name="T28" fmla="*/ 269 w 328"/>
                  <a:gd name="T29" fmla="*/ 128 h 657"/>
                  <a:gd name="T30" fmla="*/ 269 w 328"/>
                  <a:gd name="T31" fmla="*/ 221 h 657"/>
                  <a:gd name="T32" fmla="*/ 328 w 328"/>
                  <a:gd name="T33" fmla="*/ 221 h 657"/>
                  <a:gd name="T34" fmla="*/ 328 w 328"/>
                  <a:gd name="T35" fmla="*/ 70 h 657"/>
                  <a:gd name="T36" fmla="*/ 259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9" y="0"/>
                    </a:moveTo>
                    <a:cubicBezTo>
                      <a:pt x="252" y="0"/>
                      <a:pt x="252" y="0"/>
                      <a:pt x="252" y="0"/>
                    </a:cubicBezTo>
                    <a:cubicBezTo>
                      <a:pt x="238" y="35"/>
                      <a:pt x="204" y="60"/>
                      <a:pt x="164" y="60"/>
                    </a:cubicBezTo>
                    <a:cubicBezTo>
                      <a:pt x="124" y="60"/>
                      <a:pt x="90" y="35"/>
                      <a:pt x="76" y="0"/>
                    </a:cubicBezTo>
                    <a:cubicBezTo>
                      <a:pt x="70" y="0"/>
                      <a:pt x="70" y="0"/>
                      <a:pt x="70" y="0"/>
                    </a:cubicBezTo>
                    <a:cubicBezTo>
                      <a:pt x="31" y="0"/>
                      <a:pt x="0" y="31"/>
                      <a:pt x="0" y="70"/>
                    </a:cubicBezTo>
                    <a:cubicBezTo>
                      <a:pt x="0" y="228"/>
                      <a:pt x="0" y="228"/>
                      <a:pt x="0" y="228"/>
                    </a:cubicBezTo>
                    <a:cubicBezTo>
                      <a:pt x="58" y="228"/>
                      <a:pt x="58" y="228"/>
                      <a:pt x="58" y="228"/>
                    </a:cubicBezTo>
                    <a:cubicBezTo>
                      <a:pt x="58" y="128"/>
                      <a:pt x="58" y="128"/>
                      <a:pt x="58" y="128"/>
                    </a:cubicBezTo>
                    <a:cubicBezTo>
                      <a:pt x="70" y="128"/>
                      <a:pt x="70" y="128"/>
                      <a:pt x="70" y="128"/>
                    </a:cubicBezTo>
                    <a:cubicBezTo>
                      <a:pt x="70" y="657"/>
                      <a:pt x="70" y="657"/>
                      <a:pt x="70" y="657"/>
                    </a:cubicBezTo>
                    <a:cubicBezTo>
                      <a:pt x="211" y="544"/>
                      <a:pt x="211" y="544"/>
                      <a:pt x="211" y="544"/>
                    </a:cubicBezTo>
                    <a:cubicBezTo>
                      <a:pt x="260" y="652"/>
                      <a:pt x="260" y="652"/>
                      <a:pt x="260" y="652"/>
                    </a:cubicBezTo>
                    <a:cubicBezTo>
                      <a:pt x="260" y="128"/>
                      <a:pt x="260" y="128"/>
                      <a:pt x="260" y="128"/>
                    </a:cubicBezTo>
                    <a:cubicBezTo>
                      <a:pt x="269" y="128"/>
                      <a:pt x="269" y="128"/>
                      <a:pt x="269" y="128"/>
                    </a:cubicBezTo>
                    <a:cubicBezTo>
                      <a:pt x="269" y="221"/>
                      <a:pt x="269" y="221"/>
                      <a:pt x="269" y="221"/>
                    </a:cubicBezTo>
                    <a:cubicBezTo>
                      <a:pt x="328" y="221"/>
                      <a:pt x="328" y="221"/>
                      <a:pt x="328" y="221"/>
                    </a:cubicBezTo>
                    <a:cubicBezTo>
                      <a:pt x="328" y="70"/>
                      <a:pt x="328" y="70"/>
                      <a:pt x="328" y="70"/>
                    </a:cubicBezTo>
                    <a:cubicBezTo>
                      <a:pt x="328" y="31"/>
                      <a:pt x="297" y="0"/>
                      <a:pt x="25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0" name="Freeform 240"/>
              <p:cNvSpPr>
                <a:spLocks/>
              </p:cNvSpPr>
              <p:nvPr/>
            </p:nvSpPr>
            <p:spPr bwMode="auto">
              <a:xfrm>
                <a:off x="4232" y="3548"/>
                <a:ext cx="73" cy="145"/>
              </a:xfrm>
              <a:custGeom>
                <a:avLst/>
                <a:gdLst>
                  <a:gd name="T0" fmla="*/ 0 w 51"/>
                  <a:gd name="T1" fmla="*/ 0 h 102"/>
                  <a:gd name="T2" fmla="*/ 0 w 51"/>
                  <a:gd name="T3" fmla="*/ 102 h 102"/>
                  <a:gd name="T4" fmla="*/ 51 w 51"/>
                  <a:gd name="T5" fmla="*/ 51 h 102"/>
                  <a:gd name="T6" fmla="*/ 0 w 51"/>
                  <a:gd name="T7" fmla="*/ 0 h 102"/>
                </a:gdLst>
                <a:ahLst/>
                <a:cxnLst>
                  <a:cxn ang="0">
                    <a:pos x="T0" y="T1"/>
                  </a:cxn>
                  <a:cxn ang="0">
                    <a:pos x="T2" y="T3"/>
                  </a:cxn>
                  <a:cxn ang="0">
                    <a:pos x="T4" y="T5"/>
                  </a:cxn>
                  <a:cxn ang="0">
                    <a:pos x="T6" y="T7"/>
                  </a:cxn>
                </a:cxnLst>
                <a:rect l="0" t="0" r="r" b="b"/>
                <a:pathLst>
                  <a:path w="51" h="102">
                    <a:moveTo>
                      <a:pt x="0" y="0"/>
                    </a:moveTo>
                    <a:cubicBezTo>
                      <a:pt x="0" y="102"/>
                      <a:pt x="0" y="102"/>
                      <a:pt x="0" y="102"/>
                    </a:cubicBezTo>
                    <a:cubicBezTo>
                      <a:pt x="28" y="102"/>
                      <a:pt x="51" y="79"/>
                      <a:pt x="51" y="51"/>
                    </a:cubicBezTo>
                    <a:cubicBezTo>
                      <a:pt x="51"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1" name="Rectangle 241"/>
              <p:cNvSpPr>
                <a:spLocks noChangeArrowheads="1"/>
              </p:cNvSpPr>
              <p:nvPr/>
            </p:nvSpPr>
            <p:spPr bwMode="auto">
              <a:xfrm>
                <a:off x="3948" y="3349"/>
                <a:ext cx="271" cy="3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2" name="Freeform 242"/>
              <p:cNvSpPr>
                <a:spLocks/>
              </p:cNvSpPr>
              <p:nvPr/>
            </p:nvSpPr>
            <p:spPr bwMode="auto">
              <a:xfrm>
                <a:off x="3856" y="4064"/>
                <a:ext cx="162" cy="84"/>
              </a:xfrm>
              <a:custGeom>
                <a:avLst/>
                <a:gdLst>
                  <a:gd name="T0" fmla="*/ 113 w 113"/>
                  <a:gd name="T1" fmla="*/ 0 h 59"/>
                  <a:gd name="T2" fmla="*/ 80 w 113"/>
                  <a:gd name="T3" fmla="*/ 29 h 59"/>
                  <a:gd name="T4" fmla="*/ 11 w 113"/>
                  <a:gd name="T5" fmla="*/ 29 h 59"/>
                  <a:gd name="T6" fmla="*/ 0 w 113"/>
                  <a:gd name="T7" fmla="*/ 59 h 59"/>
                  <a:gd name="T8" fmla="*/ 64 w 113"/>
                  <a:gd name="T9" fmla="*/ 59 h 59"/>
                  <a:gd name="T10" fmla="*/ 113 w 113"/>
                  <a:gd name="T11" fmla="*/ 59 h 59"/>
                  <a:gd name="T12" fmla="*/ 113 w 113"/>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13" h="59">
                    <a:moveTo>
                      <a:pt x="113" y="0"/>
                    </a:moveTo>
                    <a:cubicBezTo>
                      <a:pt x="111" y="17"/>
                      <a:pt x="97" y="29"/>
                      <a:pt x="80" y="29"/>
                    </a:cubicBezTo>
                    <a:cubicBezTo>
                      <a:pt x="11" y="29"/>
                      <a:pt x="11" y="29"/>
                      <a:pt x="11" y="29"/>
                    </a:cubicBezTo>
                    <a:cubicBezTo>
                      <a:pt x="5" y="38"/>
                      <a:pt x="1" y="48"/>
                      <a:pt x="0" y="59"/>
                    </a:cubicBezTo>
                    <a:cubicBezTo>
                      <a:pt x="64" y="59"/>
                      <a:pt x="64" y="59"/>
                      <a:pt x="64" y="59"/>
                    </a:cubicBezTo>
                    <a:cubicBezTo>
                      <a:pt x="113" y="59"/>
                      <a:pt x="113" y="59"/>
                      <a:pt x="113" y="59"/>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3" name="Freeform 243"/>
              <p:cNvSpPr>
                <a:spLocks/>
              </p:cNvSpPr>
              <p:nvPr/>
            </p:nvSpPr>
            <p:spPr bwMode="auto">
              <a:xfrm>
                <a:off x="4071" y="4064"/>
                <a:ext cx="147" cy="53"/>
              </a:xfrm>
              <a:custGeom>
                <a:avLst/>
                <a:gdLst>
                  <a:gd name="T0" fmla="*/ 55 w 103"/>
                  <a:gd name="T1" fmla="*/ 0 h 37"/>
                  <a:gd name="T2" fmla="*/ 1 w 103"/>
                  <a:gd name="T3" fmla="*/ 29 h 37"/>
                  <a:gd name="T4" fmla="*/ 0 w 103"/>
                  <a:gd name="T5" fmla="*/ 36 h 37"/>
                  <a:gd name="T6" fmla="*/ 71 w 103"/>
                  <a:gd name="T7" fmla="*/ 37 h 37"/>
                  <a:gd name="T8" fmla="*/ 103 w 103"/>
                  <a:gd name="T9" fmla="*/ 0 h 37"/>
                  <a:gd name="T10" fmla="*/ 55 w 103"/>
                  <a:gd name="T11" fmla="*/ 0 h 37"/>
                </a:gdLst>
                <a:ahLst/>
                <a:cxnLst>
                  <a:cxn ang="0">
                    <a:pos x="T0" y="T1"/>
                  </a:cxn>
                  <a:cxn ang="0">
                    <a:pos x="T2" y="T3"/>
                  </a:cxn>
                  <a:cxn ang="0">
                    <a:pos x="T4" y="T5"/>
                  </a:cxn>
                  <a:cxn ang="0">
                    <a:pos x="T6" y="T7"/>
                  </a:cxn>
                  <a:cxn ang="0">
                    <a:pos x="T8" y="T9"/>
                  </a:cxn>
                  <a:cxn ang="0">
                    <a:pos x="T10" y="T11"/>
                  </a:cxn>
                </a:cxnLst>
                <a:rect l="0" t="0" r="r" b="b"/>
                <a:pathLst>
                  <a:path w="103" h="37">
                    <a:moveTo>
                      <a:pt x="55" y="0"/>
                    </a:moveTo>
                    <a:cubicBezTo>
                      <a:pt x="32" y="0"/>
                      <a:pt x="12" y="12"/>
                      <a:pt x="1" y="29"/>
                    </a:cubicBezTo>
                    <a:cubicBezTo>
                      <a:pt x="0" y="36"/>
                      <a:pt x="0" y="36"/>
                      <a:pt x="0" y="36"/>
                    </a:cubicBezTo>
                    <a:cubicBezTo>
                      <a:pt x="71" y="37"/>
                      <a:pt x="71" y="37"/>
                      <a:pt x="71" y="37"/>
                    </a:cubicBezTo>
                    <a:cubicBezTo>
                      <a:pt x="88" y="37"/>
                      <a:pt x="101" y="17"/>
                      <a:pt x="103"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4" name="Freeform 244"/>
              <p:cNvSpPr>
                <a:spLocks/>
              </p:cNvSpPr>
              <p:nvPr/>
            </p:nvSpPr>
            <p:spPr bwMode="auto">
              <a:xfrm>
                <a:off x="4056" y="4064"/>
                <a:ext cx="163" cy="84"/>
              </a:xfrm>
              <a:custGeom>
                <a:avLst/>
                <a:gdLst>
                  <a:gd name="T0" fmla="*/ 113 w 114"/>
                  <a:gd name="T1" fmla="*/ 0 h 59"/>
                  <a:gd name="T2" fmla="*/ 80 w 114"/>
                  <a:gd name="T3" fmla="*/ 29 h 59"/>
                  <a:gd name="T4" fmla="*/ 11 w 114"/>
                  <a:gd name="T5" fmla="*/ 29 h 59"/>
                  <a:gd name="T6" fmla="*/ 0 w 114"/>
                  <a:gd name="T7" fmla="*/ 59 h 59"/>
                  <a:gd name="T8" fmla="*/ 65 w 114"/>
                  <a:gd name="T9" fmla="*/ 59 h 59"/>
                  <a:gd name="T10" fmla="*/ 114 w 114"/>
                  <a:gd name="T11" fmla="*/ 59 h 59"/>
                  <a:gd name="T12" fmla="*/ 114 w 114"/>
                  <a:gd name="T13" fmla="*/ 0 h 59"/>
                  <a:gd name="T14" fmla="*/ 113 w 114"/>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9">
                    <a:moveTo>
                      <a:pt x="113" y="0"/>
                    </a:moveTo>
                    <a:cubicBezTo>
                      <a:pt x="111" y="17"/>
                      <a:pt x="97" y="29"/>
                      <a:pt x="80" y="29"/>
                    </a:cubicBezTo>
                    <a:cubicBezTo>
                      <a:pt x="11" y="29"/>
                      <a:pt x="11" y="29"/>
                      <a:pt x="11" y="29"/>
                    </a:cubicBezTo>
                    <a:cubicBezTo>
                      <a:pt x="5" y="38"/>
                      <a:pt x="1" y="48"/>
                      <a:pt x="0" y="59"/>
                    </a:cubicBezTo>
                    <a:cubicBezTo>
                      <a:pt x="65" y="59"/>
                      <a:pt x="65" y="59"/>
                      <a:pt x="65" y="59"/>
                    </a:cubicBezTo>
                    <a:cubicBezTo>
                      <a:pt x="114" y="59"/>
                      <a:pt x="114" y="59"/>
                      <a:pt x="114" y="59"/>
                    </a:cubicBezTo>
                    <a:cubicBezTo>
                      <a:pt x="114" y="0"/>
                      <a:pt x="114" y="0"/>
                      <a:pt x="114" y="0"/>
                    </a:cubicBezTo>
                    <a:lnTo>
                      <a:pt x="113" y="0"/>
                    </a:ln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5" name="Freeform 245"/>
              <p:cNvSpPr>
                <a:spLocks/>
              </p:cNvSpPr>
              <p:nvPr/>
            </p:nvSpPr>
            <p:spPr bwMode="auto">
              <a:xfrm>
                <a:off x="3713" y="3376"/>
                <a:ext cx="144" cy="71"/>
              </a:xfrm>
              <a:custGeom>
                <a:avLst/>
                <a:gdLst>
                  <a:gd name="T0" fmla="*/ 101 w 101"/>
                  <a:gd name="T1" fmla="*/ 0 h 50"/>
                  <a:gd name="T2" fmla="*/ 0 w 101"/>
                  <a:gd name="T3" fmla="*/ 0 h 50"/>
                  <a:gd name="T4" fmla="*/ 51 w 101"/>
                  <a:gd name="T5" fmla="*/ 50 h 50"/>
                  <a:gd name="T6" fmla="*/ 101 w 101"/>
                  <a:gd name="T7" fmla="*/ 0 h 50"/>
                </a:gdLst>
                <a:ahLst/>
                <a:cxnLst>
                  <a:cxn ang="0">
                    <a:pos x="T0" y="T1"/>
                  </a:cxn>
                  <a:cxn ang="0">
                    <a:pos x="T2" y="T3"/>
                  </a:cxn>
                  <a:cxn ang="0">
                    <a:pos x="T4" y="T5"/>
                  </a:cxn>
                  <a:cxn ang="0">
                    <a:pos x="T6" y="T7"/>
                  </a:cxn>
                </a:cxnLst>
                <a:rect l="0" t="0" r="r" b="b"/>
                <a:pathLst>
                  <a:path w="101" h="50">
                    <a:moveTo>
                      <a:pt x="101" y="0"/>
                    </a:moveTo>
                    <a:cubicBezTo>
                      <a:pt x="0" y="0"/>
                      <a:pt x="0" y="0"/>
                      <a:pt x="0" y="0"/>
                    </a:cubicBezTo>
                    <a:cubicBezTo>
                      <a:pt x="0" y="28"/>
                      <a:pt x="23" y="50"/>
                      <a:pt x="51" y="50"/>
                    </a:cubicBezTo>
                    <a:cubicBezTo>
                      <a:pt x="79" y="50"/>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3" name="Freeform 253"/>
              <p:cNvSpPr>
                <a:spLocks/>
              </p:cNvSpPr>
              <p:nvPr/>
            </p:nvSpPr>
            <p:spPr bwMode="auto">
              <a:xfrm>
                <a:off x="3732" y="3370"/>
                <a:ext cx="74" cy="18"/>
              </a:xfrm>
              <a:custGeom>
                <a:avLst/>
                <a:gdLst>
                  <a:gd name="T0" fmla="*/ 0 w 52"/>
                  <a:gd name="T1" fmla="*/ 6 h 13"/>
                  <a:gd name="T2" fmla="*/ 7 w 52"/>
                  <a:gd name="T3" fmla="*/ 13 h 13"/>
                  <a:gd name="T4" fmla="*/ 46 w 52"/>
                  <a:gd name="T5" fmla="*/ 13 h 13"/>
                  <a:gd name="T6" fmla="*/ 52 w 52"/>
                  <a:gd name="T7" fmla="*/ 6 h 13"/>
                  <a:gd name="T8" fmla="*/ 52 w 52"/>
                  <a:gd name="T9" fmla="*/ 6 h 13"/>
                  <a:gd name="T10" fmla="*/ 46 w 52"/>
                  <a:gd name="T11" fmla="*/ 0 h 13"/>
                  <a:gd name="T12" fmla="*/ 7 w 52"/>
                  <a:gd name="T13" fmla="*/ 0 h 13"/>
                  <a:gd name="T14" fmla="*/ 0 w 5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
                    <a:moveTo>
                      <a:pt x="0" y="6"/>
                    </a:moveTo>
                    <a:cubicBezTo>
                      <a:pt x="0" y="10"/>
                      <a:pt x="3" y="13"/>
                      <a:pt x="7" y="13"/>
                    </a:cubicBezTo>
                    <a:cubicBezTo>
                      <a:pt x="46" y="13"/>
                      <a:pt x="46" y="13"/>
                      <a:pt x="46" y="13"/>
                    </a:cubicBezTo>
                    <a:cubicBezTo>
                      <a:pt x="49" y="13"/>
                      <a:pt x="52" y="10"/>
                      <a:pt x="52" y="6"/>
                    </a:cubicBezTo>
                    <a:cubicBezTo>
                      <a:pt x="52" y="6"/>
                      <a:pt x="52" y="6"/>
                      <a:pt x="52" y="6"/>
                    </a:cubicBezTo>
                    <a:cubicBezTo>
                      <a:pt x="52" y="3"/>
                      <a:pt x="49" y="0"/>
                      <a:pt x="46" y="0"/>
                    </a:cubicBezTo>
                    <a:cubicBezTo>
                      <a:pt x="7" y="0"/>
                      <a:pt x="7" y="0"/>
                      <a:pt x="7" y="0"/>
                    </a:cubicBezTo>
                    <a:cubicBezTo>
                      <a:pt x="3" y="0"/>
                      <a:pt x="0" y="3"/>
                      <a:pt x="0" y="6"/>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4" name="Freeform 254"/>
              <p:cNvSpPr>
                <a:spLocks/>
              </p:cNvSpPr>
              <p:nvPr/>
            </p:nvSpPr>
            <p:spPr bwMode="auto">
              <a:xfrm>
                <a:off x="4051" y="2919"/>
                <a:ext cx="65" cy="24"/>
              </a:xfrm>
              <a:custGeom>
                <a:avLst/>
                <a:gdLst>
                  <a:gd name="T0" fmla="*/ 17 w 46"/>
                  <a:gd name="T1" fmla="*/ 17 h 17"/>
                  <a:gd name="T2" fmla="*/ 30 w 46"/>
                  <a:gd name="T3" fmla="*/ 17 h 17"/>
                  <a:gd name="T4" fmla="*/ 46 w 46"/>
                  <a:gd name="T5" fmla="*/ 0 h 17"/>
                  <a:gd name="T6" fmla="*/ 23 w 46"/>
                  <a:gd name="T7" fmla="*/ 2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30" y="17"/>
                      <a:pt x="30" y="17"/>
                      <a:pt x="30" y="17"/>
                    </a:cubicBezTo>
                    <a:cubicBezTo>
                      <a:pt x="38" y="17"/>
                      <a:pt x="46" y="9"/>
                      <a:pt x="46" y="0"/>
                    </a:cubicBezTo>
                    <a:cubicBezTo>
                      <a:pt x="23" y="2"/>
                      <a:pt x="23" y="2"/>
                      <a:pt x="23" y="2"/>
                    </a:cubicBezTo>
                    <a:cubicBezTo>
                      <a:pt x="0" y="0"/>
                      <a:pt x="0" y="0"/>
                      <a:pt x="0" y="0"/>
                    </a:cubicBezTo>
                    <a:cubicBezTo>
                      <a:pt x="0" y="9"/>
                      <a:pt x="9"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5" name="Freeform 255"/>
              <p:cNvSpPr>
                <a:spLocks/>
              </p:cNvSpPr>
              <p:nvPr/>
            </p:nvSpPr>
            <p:spPr bwMode="auto">
              <a:xfrm>
                <a:off x="4051" y="2919"/>
                <a:ext cx="67" cy="16"/>
              </a:xfrm>
              <a:custGeom>
                <a:avLst/>
                <a:gdLst>
                  <a:gd name="T0" fmla="*/ 0 w 47"/>
                  <a:gd name="T1" fmla="*/ 0 h 11"/>
                  <a:gd name="T2" fmla="*/ 23 w 47"/>
                  <a:gd name="T3" fmla="*/ 11 h 11"/>
                  <a:gd name="T4" fmla="*/ 47 w 47"/>
                  <a:gd name="T5" fmla="*/ 0 h 11"/>
                  <a:gd name="T6" fmla="*/ 23 w 47"/>
                  <a:gd name="T7" fmla="*/ 3 h 11"/>
                  <a:gd name="T8" fmla="*/ 0 w 47"/>
                  <a:gd name="T9" fmla="*/ 0 h 11"/>
                </a:gdLst>
                <a:ahLst/>
                <a:cxnLst>
                  <a:cxn ang="0">
                    <a:pos x="T0" y="T1"/>
                  </a:cxn>
                  <a:cxn ang="0">
                    <a:pos x="T2" y="T3"/>
                  </a:cxn>
                  <a:cxn ang="0">
                    <a:pos x="T4" y="T5"/>
                  </a:cxn>
                  <a:cxn ang="0">
                    <a:pos x="T6" y="T7"/>
                  </a:cxn>
                  <a:cxn ang="0">
                    <a:pos x="T8" y="T9"/>
                  </a:cxn>
                </a:cxnLst>
                <a:rect l="0" t="0" r="r" b="b"/>
                <a:pathLst>
                  <a:path w="47" h="11">
                    <a:moveTo>
                      <a:pt x="0" y="0"/>
                    </a:moveTo>
                    <a:cubicBezTo>
                      <a:pt x="6" y="7"/>
                      <a:pt x="14" y="11"/>
                      <a:pt x="23" y="11"/>
                    </a:cubicBezTo>
                    <a:cubicBezTo>
                      <a:pt x="32" y="11"/>
                      <a:pt x="41" y="7"/>
                      <a:pt x="47" y="0"/>
                    </a:cubicBezTo>
                    <a:cubicBezTo>
                      <a:pt x="23" y="3"/>
                      <a:pt x="23" y="3"/>
                      <a:pt x="23" y="3"/>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6" name="Freeform 256"/>
              <p:cNvSpPr>
                <a:spLocks/>
              </p:cNvSpPr>
              <p:nvPr/>
            </p:nvSpPr>
            <p:spPr bwMode="auto">
              <a:xfrm>
                <a:off x="4051" y="2915"/>
                <a:ext cx="65" cy="10"/>
              </a:xfrm>
              <a:custGeom>
                <a:avLst/>
                <a:gdLst>
                  <a:gd name="T0" fmla="*/ 35 w 46"/>
                  <a:gd name="T1" fmla="*/ 0 h 7"/>
                  <a:gd name="T2" fmla="*/ 23 w 46"/>
                  <a:gd name="T3" fmla="*/ 4 h 7"/>
                  <a:gd name="T4" fmla="*/ 11 w 46"/>
                  <a:gd name="T5" fmla="*/ 0 h 7"/>
                  <a:gd name="T6" fmla="*/ 0 w 46"/>
                  <a:gd name="T7" fmla="*/ 3 h 7"/>
                  <a:gd name="T8" fmla="*/ 23 w 46"/>
                  <a:gd name="T9" fmla="*/ 7 h 7"/>
                  <a:gd name="T10" fmla="*/ 46 w 46"/>
                  <a:gd name="T11" fmla="*/ 3 h 7"/>
                  <a:gd name="T12" fmla="*/ 35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35" y="0"/>
                    </a:moveTo>
                    <a:cubicBezTo>
                      <a:pt x="31" y="0"/>
                      <a:pt x="27" y="1"/>
                      <a:pt x="23" y="4"/>
                    </a:cubicBezTo>
                    <a:cubicBezTo>
                      <a:pt x="20" y="1"/>
                      <a:pt x="16" y="0"/>
                      <a:pt x="11" y="0"/>
                    </a:cubicBezTo>
                    <a:cubicBezTo>
                      <a:pt x="7" y="0"/>
                      <a:pt x="3" y="1"/>
                      <a:pt x="0" y="3"/>
                    </a:cubicBezTo>
                    <a:cubicBezTo>
                      <a:pt x="7" y="6"/>
                      <a:pt x="15" y="7"/>
                      <a:pt x="23" y="7"/>
                    </a:cubicBezTo>
                    <a:cubicBezTo>
                      <a:pt x="31" y="7"/>
                      <a:pt x="39" y="6"/>
                      <a:pt x="46" y="3"/>
                    </a:cubicBezTo>
                    <a:cubicBezTo>
                      <a:pt x="43" y="1"/>
                      <a:pt x="40"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7" name="Oval 257"/>
              <p:cNvSpPr>
                <a:spLocks noChangeArrowheads="1"/>
              </p:cNvSpPr>
              <p:nvPr/>
            </p:nvSpPr>
            <p:spPr bwMode="auto">
              <a:xfrm>
                <a:off x="4015" y="2852"/>
                <a:ext cx="14" cy="14"/>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8" name="Oval 258"/>
              <p:cNvSpPr>
                <a:spLocks noChangeArrowheads="1"/>
              </p:cNvSpPr>
              <p:nvPr/>
            </p:nvSpPr>
            <p:spPr bwMode="auto">
              <a:xfrm>
                <a:off x="4139" y="2852"/>
                <a:ext cx="14" cy="14"/>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9" name="Freeform 259"/>
              <p:cNvSpPr>
                <a:spLocks/>
              </p:cNvSpPr>
              <p:nvPr/>
            </p:nvSpPr>
            <p:spPr bwMode="auto">
              <a:xfrm>
                <a:off x="4068" y="2888"/>
                <a:ext cx="31" cy="11"/>
              </a:xfrm>
              <a:custGeom>
                <a:avLst/>
                <a:gdLst>
                  <a:gd name="T0" fmla="*/ 0 w 22"/>
                  <a:gd name="T1" fmla="*/ 0 h 8"/>
                  <a:gd name="T2" fmla="*/ 11 w 22"/>
                  <a:gd name="T3" fmla="*/ 8 h 8"/>
                  <a:gd name="T4" fmla="*/ 22 w 22"/>
                  <a:gd name="T5" fmla="*/ 0 h 8"/>
                  <a:gd name="T6" fmla="*/ 0 w 22"/>
                  <a:gd name="T7" fmla="*/ 0 h 8"/>
                </a:gdLst>
                <a:ahLst/>
                <a:cxnLst>
                  <a:cxn ang="0">
                    <a:pos x="T0" y="T1"/>
                  </a:cxn>
                  <a:cxn ang="0">
                    <a:pos x="T2" y="T3"/>
                  </a:cxn>
                  <a:cxn ang="0">
                    <a:pos x="T4" y="T5"/>
                  </a:cxn>
                  <a:cxn ang="0">
                    <a:pos x="T6" y="T7"/>
                  </a:cxn>
                </a:cxnLst>
                <a:rect l="0" t="0" r="r" b="b"/>
                <a:pathLst>
                  <a:path w="22" h="8">
                    <a:moveTo>
                      <a:pt x="0" y="0"/>
                    </a:moveTo>
                    <a:cubicBezTo>
                      <a:pt x="1" y="4"/>
                      <a:pt x="6" y="8"/>
                      <a:pt x="11" y="8"/>
                    </a:cubicBezTo>
                    <a:cubicBezTo>
                      <a:pt x="16" y="8"/>
                      <a:pt x="21" y="4"/>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0" name="Freeform 260"/>
              <p:cNvSpPr>
                <a:spLocks/>
              </p:cNvSpPr>
              <p:nvPr/>
            </p:nvSpPr>
            <p:spPr bwMode="auto">
              <a:xfrm>
                <a:off x="3983" y="2632"/>
                <a:ext cx="197" cy="133"/>
              </a:xfrm>
              <a:custGeom>
                <a:avLst/>
                <a:gdLst>
                  <a:gd name="T0" fmla="*/ 69 w 138"/>
                  <a:gd name="T1" fmla="*/ 0 h 94"/>
                  <a:gd name="T2" fmla="*/ 0 w 138"/>
                  <a:gd name="T3" fmla="*/ 69 h 94"/>
                  <a:gd name="T4" fmla="*/ 0 w 138"/>
                  <a:gd name="T5" fmla="*/ 94 h 94"/>
                  <a:gd name="T6" fmla="*/ 138 w 138"/>
                  <a:gd name="T7" fmla="*/ 94 h 94"/>
                  <a:gd name="T8" fmla="*/ 138 w 138"/>
                  <a:gd name="T9" fmla="*/ 69 h 94"/>
                  <a:gd name="T10" fmla="*/ 69 w 138"/>
                  <a:gd name="T11" fmla="*/ 0 h 94"/>
                </a:gdLst>
                <a:ahLst/>
                <a:cxnLst>
                  <a:cxn ang="0">
                    <a:pos x="T0" y="T1"/>
                  </a:cxn>
                  <a:cxn ang="0">
                    <a:pos x="T2" y="T3"/>
                  </a:cxn>
                  <a:cxn ang="0">
                    <a:pos x="T4" y="T5"/>
                  </a:cxn>
                  <a:cxn ang="0">
                    <a:pos x="T6" y="T7"/>
                  </a:cxn>
                  <a:cxn ang="0">
                    <a:pos x="T8" y="T9"/>
                  </a:cxn>
                  <a:cxn ang="0">
                    <a:pos x="T10" y="T11"/>
                  </a:cxn>
                </a:cxnLst>
                <a:rect l="0" t="0" r="r" b="b"/>
                <a:pathLst>
                  <a:path w="138" h="94">
                    <a:moveTo>
                      <a:pt x="69" y="0"/>
                    </a:moveTo>
                    <a:cubicBezTo>
                      <a:pt x="31" y="0"/>
                      <a:pt x="0" y="31"/>
                      <a:pt x="0" y="69"/>
                    </a:cubicBezTo>
                    <a:cubicBezTo>
                      <a:pt x="0" y="94"/>
                      <a:pt x="0" y="94"/>
                      <a:pt x="0" y="94"/>
                    </a:cubicBezTo>
                    <a:cubicBezTo>
                      <a:pt x="138" y="94"/>
                      <a:pt x="138" y="94"/>
                      <a:pt x="138" y="94"/>
                    </a:cubicBezTo>
                    <a:cubicBezTo>
                      <a:pt x="138" y="69"/>
                      <a:pt x="138" y="69"/>
                      <a:pt x="138" y="69"/>
                    </a:cubicBezTo>
                    <a:cubicBezTo>
                      <a:pt x="138" y="31"/>
                      <a:pt x="107" y="0"/>
                      <a:pt x="69" y="0"/>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1" name="Freeform 261"/>
              <p:cNvSpPr>
                <a:spLocks/>
              </p:cNvSpPr>
              <p:nvPr/>
            </p:nvSpPr>
            <p:spPr bwMode="auto">
              <a:xfrm>
                <a:off x="3898" y="2760"/>
                <a:ext cx="370" cy="83"/>
              </a:xfrm>
              <a:custGeom>
                <a:avLst/>
                <a:gdLst>
                  <a:gd name="T0" fmla="*/ 0 w 259"/>
                  <a:gd name="T1" fmla="*/ 0 h 59"/>
                  <a:gd name="T2" fmla="*/ 129 w 259"/>
                  <a:gd name="T3" fmla="*/ 59 h 59"/>
                  <a:gd name="T4" fmla="*/ 259 w 259"/>
                  <a:gd name="T5" fmla="*/ 0 h 59"/>
                  <a:gd name="T6" fmla="*/ 0 w 259"/>
                  <a:gd name="T7" fmla="*/ 0 h 59"/>
                </a:gdLst>
                <a:ahLst/>
                <a:cxnLst>
                  <a:cxn ang="0">
                    <a:pos x="T0" y="T1"/>
                  </a:cxn>
                  <a:cxn ang="0">
                    <a:pos x="T2" y="T3"/>
                  </a:cxn>
                  <a:cxn ang="0">
                    <a:pos x="T4" y="T5"/>
                  </a:cxn>
                  <a:cxn ang="0">
                    <a:pos x="T6" y="T7"/>
                  </a:cxn>
                </a:cxnLst>
                <a:rect l="0" t="0" r="r" b="b"/>
                <a:pathLst>
                  <a:path w="259" h="59">
                    <a:moveTo>
                      <a:pt x="0" y="0"/>
                    </a:moveTo>
                    <a:cubicBezTo>
                      <a:pt x="31" y="36"/>
                      <a:pt x="78" y="59"/>
                      <a:pt x="129" y="59"/>
                    </a:cubicBezTo>
                    <a:cubicBezTo>
                      <a:pt x="181" y="59"/>
                      <a:pt x="227" y="36"/>
                      <a:pt x="259" y="0"/>
                    </a:cubicBezTo>
                    <a:lnTo>
                      <a:pt x="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2" name="Rectangle 262"/>
              <p:cNvSpPr>
                <a:spLocks noChangeArrowheads="1"/>
              </p:cNvSpPr>
              <p:nvPr/>
            </p:nvSpPr>
            <p:spPr bwMode="auto">
              <a:xfrm>
                <a:off x="3983" y="2730"/>
                <a:ext cx="197" cy="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21" name="Group 120"/>
            <p:cNvGrpSpPr/>
            <p:nvPr/>
          </p:nvGrpSpPr>
          <p:grpSpPr>
            <a:xfrm>
              <a:off x="4867281" y="3770312"/>
              <a:ext cx="1244600" cy="1714500"/>
              <a:chOff x="15034419" y="3559676"/>
              <a:chExt cx="1244600" cy="1714500"/>
            </a:xfrm>
          </p:grpSpPr>
          <p:sp>
            <p:nvSpPr>
              <p:cNvPr id="117" name="Freeform 218"/>
              <p:cNvSpPr>
                <a:spLocks/>
              </p:cNvSpPr>
              <p:nvPr/>
            </p:nvSpPr>
            <p:spPr bwMode="auto">
              <a:xfrm>
                <a:off x="15048706" y="3559676"/>
                <a:ext cx="1022350" cy="674688"/>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8" name="Freeform 219"/>
              <p:cNvSpPr>
                <a:spLocks/>
              </p:cNvSpPr>
              <p:nvPr/>
            </p:nvSpPr>
            <p:spPr bwMode="auto">
              <a:xfrm>
                <a:off x="15034419" y="4007351"/>
                <a:ext cx="1244600" cy="1266825"/>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spTree>
    <p:extLst>
      <p:ext uri="{BB962C8B-B14F-4D97-AF65-F5344CB8AC3E}">
        <p14:creationId xmlns:p14="http://schemas.microsoft.com/office/powerpoint/2010/main" val="294749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1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5-30616_S4_Dark_Template_16x9">
  <a:themeElements>
    <a:clrScheme name="S4 2015 Dark">
      <a:dk1>
        <a:srgbClr val="505050"/>
      </a:dk1>
      <a:lt1>
        <a:srgbClr val="FFFFFF"/>
      </a:lt1>
      <a:dk2>
        <a:srgbClr val="00188F"/>
      </a:dk2>
      <a:lt2>
        <a:srgbClr val="D2D2D2"/>
      </a:lt2>
      <a:accent1>
        <a:srgbClr val="00188F"/>
      </a:accent1>
      <a:accent2>
        <a:srgbClr val="0078D7"/>
      </a:accent2>
      <a:accent3>
        <a:srgbClr val="32145A"/>
      </a:accent3>
      <a:accent4>
        <a:srgbClr val="107C10"/>
      </a:accent4>
      <a:accent5>
        <a:srgbClr val="08BCF2"/>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lide deck template_dark background_S4 FY15 Q3_16x9 [Read-Only]" id="{D3AF6F10-797E-4DD1-B3FB-8344B68EF7B1}" vid="{312E4A0F-244B-4DFD-8614-F50ED4DFD5C0}"/>
    </a:ext>
  </a:extLst>
</a:theme>
</file>

<file path=ppt/theme/theme7.xml><?xml version="1.0" encoding="utf-8"?>
<a:theme xmlns:a="http://schemas.openxmlformats.org/drawingml/2006/main" name="11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e385fb40-52d4-4fae-9c5b-3e8ff8a5878e" ContentTypeId="0x0101000E4CB7077FEE4FF7AE86D4A500EEC78003" PreviousValue="false"/>
</file>

<file path=customXml/item3.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customer-facing 100 level deck describes what machine learning is and does, how our solution works and is differentiated and how customers are using it today.</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Ann Bachrach</DisplayName>
        <AccountId>44988</AccountId>
        <AccountType/>
      </UserInfo>
    </Owner>
    <k21a64daf20d4502b2796a1c6b8ce6c8 xmlns="230e9df3-be65-4c73-a93b-d1236ebd677e">
      <Terms xmlns="http://schemas.microsoft.com/office/infopath/2007/PartnerControls">
        <TermInfo xmlns="http://schemas.microsoft.com/office/infopath/2007/PartnerControls">
          <TermName xmlns="http://schemas.microsoft.com/office/infopath/2007/PartnerControls">government industry</TermName>
          <TermId xmlns="http://schemas.microsoft.com/office/infopath/2007/PartnerControls">0a090a42-8fcf-4c58-8d4f-10b57a9eafc0</TermId>
        </TermInfo>
      </Terms>
    </k21a64daf20d4502b2796a1c6b8ce6c8>
    <Expire_x0020_Review xmlns="230e9df3-be65-4c73-a93b-d1236ebd677e">2016-05-14T00:00:00+00:00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Public Sector Domain</TermName>
          <TermId xmlns="http://schemas.microsoft.com/office/infopath/2007/PartnerControls">4a30387b-538a-401d-a52e-c8859ed72771</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http://infopedia/kc02/media/Thumbnails/Server%20and%20Tools%20Business/KC02-23-33633/KC02-23-65725_HEX_42587d.png</Url>
      <Description>/kc02/media/Thumbnails/Server and Tools Business/KC02-23-33633/KC02-23-65725_HEX_42587d.png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Government Insight and Accountability</TermName>
          <TermId xmlns="http://schemas.microsoft.com/office/infopath/2007/PartnerControls">36ce604f-e6f4-4809-a5f4-5a07dfcf29d6</TermId>
        </TermInfo>
      </Terms>
    </i0d941ee1e744ffea7aeee9924c91cbb>
    <PublishingExpirationDate xmlns="http://schemas.microsoft.com/sharepoint/v3" xsi:nil="true"/>
    <RoutingRuleDescription xmlns="http://schemas.microsoft.com/sharepoint/v3" xsi:nil="true"/>
    <DocumentSetKcId xmlns="ad820760-4664-4be3-bee2-f8b9a6708b4c">33633</DocumentSetKcId>
    <CoOwner xmlns="ad820760-4664-4be3-bee2-f8b9a6708b4c">
      <UserInfo>
        <DisplayName>i:0#.w|redmond\meeryan</DisplayName>
        <AccountId>6624</AccountId>
        <AccountType/>
      </UserInfo>
      <UserInfo>
        <DisplayName>i:0#.w|redmond\v-mpalme</DisplayName>
        <AccountId>110760</AccountId>
        <AccountType/>
      </UserInfo>
      <UserInfo>
        <DisplayName>i:0#.w|redmond\charllee</DisplayName>
        <AccountId>120628</AccountId>
        <AccountType/>
      </UserInfo>
      <UserInfo>
        <DisplayName>i:0#.w|redmond\v-licour</DisplayName>
        <AccountId>147100</AccountId>
        <AccountType/>
      </UserInfo>
      <UserInfo>
        <DisplayName>i:0#.w|fareast\v-nakuma</DisplayName>
        <AccountId>4000</AccountId>
        <AccountType/>
      </UserInfo>
      <UserInfo>
        <DisplayName>i:0#.w|fareast\v-shkaus</DisplayName>
        <AccountId>7213</AccountId>
        <AccountType/>
      </UserInfo>
      <UserInfo>
        <DisplayName>i:0#.w|redmond\pabhanda</DisplayName>
        <AccountId>1520</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No Restrictions</TermName>
          <TermId xmlns="http://schemas.microsoft.com/office/infopath/2007/PartnerControls">38518751-d1e7-4166-a099-09a509dfb295</TermId>
        </TermInfo>
        <TermInfo xmlns="http://schemas.microsoft.com/office/infopath/2007/PartnerControls">
          <TermName xmlns="http://schemas.microsoft.com/office/infopath/2007/PartnerControls">Servers ＆ Tools Business</TermName>
          <TermId xmlns="http://schemas.microsoft.com/office/infopath/2007/PartnerControls">d9705a54-3762-46dd-b6b4-e54e1432a02b</TermId>
        </TermInfo>
      </Terms>
    </TaxKeywordTaxHTField>
    <TaxCatchAll xmlns="230e9df3-be65-4c73-a93b-d1236ebd677e">
      <Value>255</Value>
      <Value>217</Value>
      <Value>216</Value>
      <Value>3359</Value>
      <Value>2654</Value>
      <Value>222</Value>
      <Value>20</Value>
      <Value>9</Value>
      <Value>2716</Value>
      <Value>452</Value>
      <Value>268</Value>
      <Value>156</Value>
      <Value>218</Value>
      <Value>2658</Value>
      <Value>3330</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KC02-23-65725</_dlc_DocId>
    <_dlc_DocIdUrl xmlns="230e9df3-be65-4c73-a93b-d1236ebd677e">
      <Url>http://infopedia/kc02/docstore/_layouts/DocIdRedir.aspx?ID=KC02-23-65725</Url>
      <Description>KC02-23-65725</Description>
    </_dlc_DocIdUrl>
    <AverageRating xmlns="http://schemas.microsoft.com/sharepoint/v3" xsi:nil="true"/>
  </documentManagement>
</p:properties>
</file>

<file path=customXml/item6.xml><?xml version="1.0" encoding="utf-8"?>
<Control xmlns="http://schemas.microsoft.com/VisualStudio/2011/storyboarding/control">
  <Id Name="366cd925-969f-44e1-b789-354cb31b0dfd" RevisionId="87c5073a-f3d6-4c7e-a7b7-c9586eacad3b" Stencil="172d6d98-e5c9-42e9-a209-79f7a94bbd38" StencilRevisionId="00000000-0000-0000-0000-000000000000" StencilVersion="0.0"/>
</Control>
</file>

<file path=customXml/item7.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field training deck from S4 gives an overview of how to up-level the machine learning conversation from the technology and product-specific level to the solution level for our purchaser – the BDM.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sales presentations</TermName>
          <TermId xmlns="http://schemas.microsoft.com/office/infopath/2007/PartnerControls">355751b2-6406-4ba2-8a81-0ca1b45d0070</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Ann Bachrach</DisplayName>
        <AccountId>44988</AccountId>
        <AccountType/>
      </UserInfo>
    </Owner>
    <k21a64daf20d4502b2796a1c6b8ce6c8 xmlns="230e9df3-be65-4c73-a93b-d1236ebd677e">
      <Terms xmlns="http://schemas.microsoft.com/office/infopath/2007/PartnerControls">
        <TermInfo xmlns="http://schemas.microsoft.com/office/infopath/2007/PartnerControls">
          <TermName xmlns="http://schemas.microsoft.com/office/infopath/2007/PartnerControls">government industry</TermName>
          <TermId xmlns="http://schemas.microsoft.com/office/infopath/2007/PartnerControls">0a090a42-8fcf-4c58-8d4f-10b57a9eafc0</TermId>
        </TermInfo>
      </Terms>
    </k21a64daf20d4502b2796a1c6b8ce6c8>
    <Expire_x0020_Review xmlns="230e9df3-be65-4c73-a93b-d1236ebd677e">2016-05-14T00:00:00+00:00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Public Sector Domain</TermName>
          <TermId xmlns="http://schemas.microsoft.com/office/infopath/2007/PartnerControls">4a30387b-538a-401d-a52e-c8859ed72771</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s>
    </b60f8d2dbb984f349d80d8196897f4d3>
    <Thumbnail1 xmlns="230e9df3-be65-4c73-a93b-d1236ebd677e">
      <Url>http://infopedia/kc02/media/Thumbnails/Server%20and%20Tools%20Business/KC02-23-33633/KC02-23-65724_HEX_0077db.png</Url>
      <Description>/kc02/media/Thumbnails/Server and Tools Business/KC02-23-33633/KC02-23-65724_HEX_0077db.png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Government Insight and Accountability</TermName>
          <TermId xmlns="http://schemas.microsoft.com/office/infopath/2007/PartnerControls">36ce604f-e6f4-4809-a5f4-5a07dfcf29d6</TermId>
        </TermInfo>
      </Terms>
    </i0d941ee1e744ffea7aeee9924c91cbb>
    <PublishingExpirationDate xmlns="http://schemas.microsoft.com/sharepoint/v3" xsi:nil="true"/>
    <RoutingRuleDescription xmlns="http://schemas.microsoft.com/sharepoint/v3" xsi:nil="true"/>
    <DocumentSetKcId xmlns="ad820760-4664-4be3-bee2-f8b9a6708b4c">33633</DocumentSetKcId>
    <CoOwner xmlns="ad820760-4664-4be3-bee2-f8b9a6708b4c">
      <UserInfo>
        <DisplayName>i:0#.w|redmond\meeryan</DisplayName>
        <AccountId>6624</AccountId>
        <AccountType/>
      </UserInfo>
      <UserInfo>
        <DisplayName>i:0#.w|redmond\v-mpalme</DisplayName>
        <AccountId>110760</AccountId>
        <AccountType/>
      </UserInfo>
      <UserInfo>
        <DisplayName>i:0#.w|redmond\charllee</DisplayName>
        <AccountId>120628</AccountId>
        <AccountType/>
      </UserInfo>
      <UserInfo>
        <DisplayName>i:0#.w|redmond\v-licour</DisplayName>
        <AccountId>147100</AccountId>
        <AccountType/>
      </UserInfo>
      <UserInfo>
        <DisplayName>i:0#.w|fareast\v-nakuma</DisplayName>
        <AccountId>4000</AccountId>
        <AccountType/>
      </UserInfo>
      <UserInfo>
        <DisplayName>i:0#.w|fareast\v-shkaus</DisplayName>
        <AccountId>7213</AccountId>
        <AccountType/>
      </UserInfo>
      <UserInfo>
        <DisplayName>i:0#.w|redmond\pabhanda</DisplayName>
        <AccountId>1520</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S4: Solution Specialist Sales Summit</TermName>
          <TermId xmlns="http://schemas.microsoft.com/office/infopath/2007/PartnerControls">64c9c66e-5468-4e02-a291-287237a6451d</TermId>
        </TermInfo>
        <TermInfo xmlns="http://schemas.microsoft.com/office/infopath/2007/PartnerControls">
          <TermName xmlns="http://schemas.microsoft.com/office/infopath/2007/PartnerControls">Advanced Analytcs</TermName>
          <TermId xmlns="http://schemas.microsoft.com/office/infopath/2007/PartnerControls">a794c42d-8e46-46ec-b99e-aa6f5cde33ef</TermId>
        </TermInfo>
        <TermInfo xmlns="http://schemas.microsoft.com/office/infopath/2007/PartnerControls">
          <TermName xmlns="http://schemas.microsoft.com/office/infopath/2007/PartnerControls">business decision makers</TermName>
          <TermId xmlns="http://schemas.microsoft.com/office/infopath/2007/PartnerControls">c5581652-6887-44c0-9e7e-d38ca54728bd</TermId>
        </TermInfo>
      </Terms>
    </TaxKeywordTaxHTField>
    <TaxCatchAll xmlns="230e9df3-be65-4c73-a93b-d1236ebd677e">
      <Value>3399</Value>
      <Value>255</Value>
      <Value>217</Value>
      <Value>3398</Value>
      <Value>30</Value>
      <Value>3400</Value>
      <Value>3358</Value>
      <Value>2654</Value>
      <Value>3057</Value>
      <Value>2658</Value>
      <Value>9</Value>
      <Value>16</Value>
      <Value>2716</Value>
      <Value>3056</Value>
      <Value>452</Value>
      <Value>268</Value>
      <Value>156</Value>
      <Value>218</Value>
      <Value>1</Value>
      <Value>222</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TermInfo xmlns="http://schemas.microsoft.com/office/infopath/2007/PartnerControls">
          <TermName xmlns="http://schemas.microsoft.com/office/infopath/2007/PartnerControls">Business Decision Maker Campaigns</TermName>
          <TermId xmlns="http://schemas.microsoft.com/office/infopath/2007/PartnerControls">9b517465-ce54-44a5-b2b0-6067bfa4eeff</TermId>
        </TermInfo>
        <TermInfo xmlns="http://schemas.microsoft.com/office/infopath/2007/PartnerControls">
          <TermName xmlns="http://schemas.microsoft.com/office/infopath/2007/PartnerControls">Business Analytics for Business Leaders</TermName>
          <TermId xmlns="http://schemas.microsoft.com/office/infopath/2007/PartnerControls">d74b7fe7-fab9-4769-ad74-940a92bc8ced</TermId>
        </TermInfo>
        <TermInfo xmlns="http://schemas.microsoft.com/office/infopath/2007/PartnerControls">
          <TermName xmlns="http://schemas.microsoft.com/office/infopath/2007/PartnerControls">Big Data and Business Analytics</TermName>
          <TermId xmlns="http://schemas.microsoft.com/office/infopath/2007/PartnerControls">37de53c7-4c7b-4bde-8593-2ce74bd56080</TermId>
        </TermInfo>
      </Term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KC02-23-65724</_dlc_DocId>
    <_dlc_DocIdUrl xmlns="230e9df3-be65-4c73-a93b-d1236ebd677e">
      <Url>http://infopedia/kc02/docstore/_layouts/DocIdRedir.aspx?ID=KC02-23-65724</Url>
      <Description>KC02-23-65724</Description>
    </_dlc_DocIdUrl>
    <AverageRating xmlns="http://schemas.microsoft.com/sharepoint/v3" xsi:nil="true"/>
  </documentManagement>
</p:properties>
</file>

<file path=customXml/item9.xml><?xml version="1.0" encoding="utf-8"?>
<?mso-contentType ?>
<SharedContentType xmlns="Microsoft.SharePoint.Taxonomy.ContentTypeSync" SourceId="e385fb40-52d4-4fae-9c5b-3e8ff8a5878e" ContentTypeId="0x0101000E4CB7077FEE4FF7AE86D4A500EEC78003" PreviousValue="false"/>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C2C9C8B-68B8-4F1F-8AE7-307D2AB8DACE}">
  <ds:schemaRefs>
    <ds:schemaRef ds:uri="Microsoft.SharePoint.Taxonomy.ContentTypeSync"/>
  </ds:schemaRefs>
</ds:datastoreItem>
</file>

<file path=customXml/itemProps3.xml><?xml version="1.0" encoding="utf-8"?>
<ds:datastoreItem xmlns:ds="http://schemas.openxmlformats.org/officeDocument/2006/customXml" ds:itemID="{6386F73E-8633-4A0A-B997-207038CC53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1341BA5-6D2F-4ADC-A94B-FA125BD0F331}">
  <ds:schemaRefs>
    <ds:schemaRef ds:uri="http://schemas.microsoft.com/sharepoint/events"/>
  </ds:schemaRefs>
</ds:datastoreItem>
</file>

<file path=customXml/itemProps5.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sharepoint/v4"/>
    <ds:schemaRef ds:uri="http://schemas.microsoft.com/office/2006/documentManagement/types"/>
    <ds:schemaRef ds:uri="ad820760-4664-4be3-bee2-f8b9a6708b4c"/>
    <ds:schemaRef ds:uri="http://www.w3.org/XML/1998/namespace"/>
    <ds:schemaRef ds:uri="http://purl.org/dc/dcmitype/"/>
  </ds:schemaRefs>
</ds:datastoreItem>
</file>

<file path=customXml/itemProps6.xml><?xml version="1.0" encoding="utf-8"?>
<ds:datastoreItem xmlns:ds="http://schemas.openxmlformats.org/officeDocument/2006/customXml" ds:itemID="{DA5E272F-EBB9-4929-8B30-4A09C1FB8B95}">
  <ds:schemaRefs>
    <ds:schemaRef ds:uri="http://schemas.microsoft.com/VisualStudio/2011/storyboarding/control"/>
  </ds:schemaRefs>
</ds:datastoreItem>
</file>

<file path=customXml/itemProps7.xml><?xml version="1.0" encoding="utf-8"?>
<ds:datastoreItem xmlns:ds="http://schemas.openxmlformats.org/officeDocument/2006/customXml" ds:itemID="{3D037510-00C9-42D4-AAEA-0C09E59C4F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AC0306CD-E002-4AB2-8457-FEAB5ECFF41D}">
  <ds:schemaRefs>
    <ds:schemaRef ds:uri="http://schemas.microsoft.com/office/2006/metadata/properties"/>
    <ds:schemaRef ds:uri="http://schemas.microsoft.com/office/infopath/2007/PartnerControls"/>
    <ds:schemaRef ds:uri="230e9df3-be65-4c73-a93b-d1236ebd677e"/>
    <ds:schemaRef ds:uri="ad820760-4664-4be3-bee2-f8b9a6708b4c"/>
    <ds:schemaRef ds:uri="http://schemas.microsoft.com/sharepoint/v3"/>
    <ds:schemaRef ds:uri="http://schemas.microsoft.com/sharepoint/v4"/>
  </ds:schemaRefs>
</ds:datastoreItem>
</file>

<file path=customXml/itemProps9.xml><?xml version="1.0" encoding="utf-8"?>
<ds:datastoreItem xmlns:ds="http://schemas.openxmlformats.org/officeDocument/2006/customXml" ds:itemID="{4BB1A8B1-427A-4A3E-A931-9279FAD1E27D}">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1553</TotalTime>
  <Words>7092</Words>
  <Application>Microsoft Office PowerPoint</Application>
  <PresentationFormat>Custom</PresentationFormat>
  <Paragraphs>605</Paragraphs>
  <Slides>30</Slides>
  <Notes>30</Notes>
  <HiddenSlides>6</HiddenSlides>
  <MMClips>0</MMClips>
  <ScaleCrop>false</ScaleCrop>
  <HeadingPairs>
    <vt:vector size="8" baseType="variant">
      <vt:variant>
        <vt:lpstr>Fonts Used</vt:lpstr>
      </vt:variant>
      <vt:variant>
        <vt:i4>10</vt:i4>
      </vt:variant>
      <vt:variant>
        <vt:lpstr>Theme</vt:lpstr>
      </vt:variant>
      <vt:variant>
        <vt:i4>7</vt:i4>
      </vt:variant>
      <vt:variant>
        <vt:lpstr>Embedded OLE Servers</vt:lpstr>
      </vt:variant>
      <vt:variant>
        <vt:i4>1</vt:i4>
      </vt:variant>
      <vt:variant>
        <vt:lpstr>Slide Titles</vt:lpstr>
      </vt:variant>
      <vt:variant>
        <vt:i4>30</vt:i4>
      </vt:variant>
    </vt:vector>
  </HeadingPairs>
  <TitlesOfParts>
    <vt:vector size="48" baseType="lpstr">
      <vt:lpstr>Arial</vt:lpstr>
      <vt:lpstr>Calibri</vt:lpstr>
      <vt:lpstr>Consolas</vt:lpstr>
      <vt:lpstr>MS PGothic</vt:lpstr>
      <vt:lpstr>Perpetua</vt:lpstr>
      <vt:lpstr>Segoe UI</vt:lpstr>
      <vt:lpstr>Segoe UI Light</vt:lpstr>
      <vt:lpstr>Segoe UI Semibold</vt:lpstr>
      <vt:lpstr>Segoe UI Semilight</vt:lpstr>
      <vt:lpstr>Wingdings</vt:lpstr>
      <vt:lpstr>WHITE TEMPLATE</vt:lpstr>
      <vt:lpstr>Azure Medium</vt:lpstr>
      <vt:lpstr>Server and Cloud 2013</vt:lpstr>
      <vt:lpstr>1_Azure Medium</vt:lpstr>
      <vt:lpstr>1_Server and Cloud 2013</vt:lpstr>
      <vt:lpstr>5-30616_S4_Dark_Template_16x9</vt:lpstr>
      <vt:lpstr>11_Azure_PPT_template 1</vt:lpstr>
      <vt:lpstr>think-cell Slide</vt:lpstr>
      <vt:lpstr>Microsoft Azure Machine Learning </vt:lpstr>
      <vt:lpstr>PowerPoint Presentation</vt:lpstr>
      <vt:lpstr>Advanced Analytics Beyond business intelligence  </vt:lpstr>
      <vt:lpstr>PowerPoint Presentation</vt:lpstr>
      <vt:lpstr>The old Machine Learning landscape  No improvement in generations </vt:lpstr>
      <vt:lpstr> </vt:lpstr>
      <vt:lpstr>Azure Machine Learning Service Data -&gt; Predictive model -&gt; Operational web API in minutes</vt:lpstr>
      <vt:lpstr>PowerPoint Presentation</vt:lpstr>
      <vt:lpstr>PowerPoint Presentation</vt:lpstr>
      <vt:lpstr>PowerPoint Presentation</vt:lpstr>
      <vt:lpstr>What can Azure ML do for you…? </vt:lpstr>
      <vt:lpstr>PowerPoint Presentation</vt:lpstr>
      <vt:lpstr>PowerPoint Presentation</vt:lpstr>
      <vt:lpstr>Appendix</vt:lpstr>
      <vt:lpstr>Model Your Way: Open source/our source</vt:lpstr>
      <vt:lpstr>Deploy in Minutes</vt:lpstr>
      <vt:lpstr>Personalized offers</vt:lpstr>
      <vt:lpstr>Smart Buildings</vt:lpstr>
      <vt:lpstr>PowerPoint Presentation</vt:lpstr>
      <vt:lpstr>Scenario</vt:lpstr>
      <vt:lpstr>Scenario</vt:lpstr>
      <vt:lpstr>Questions and solutions Azure Cloud Services + Machine Learning to the Rescue!</vt:lpstr>
      <vt:lpstr>Application phases</vt:lpstr>
      <vt:lpstr>Advanced analytics architecture</vt:lpstr>
      <vt:lpstr>Azure HDInsight</vt:lpstr>
      <vt:lpstr>Azure Stream Analytics</vt:lpstr>
      <vt:lpstr>Azure Data Factory</vt:lpstr>
      <vt:lpstr>Azure Machine Learning</vt:lpstr>
      <vt:lpstr>Excel BI Investments</vt:lpstr>
      <vt:lpstr>Power BI investments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 Customer Deck</dc:title>
  <dc:subject>Servers &amp; Tools Business</dc:subject>
  <dc:creator>Ann Bachrach</dc:creator>
  <cp:keywords>Servers ＆ Tools Business; No Restrictions</cp:keywords>
  <cp:lastModifiedBy>Andrew Moll</cp:lastModifiedBy>
  <cp:revision>230</cp:revision>
  <dcterms:created xsi:type="dcterms:W3CDTF">2013-10-14T18:44:32Z</dcterms:created>
  <dcterms:modified xsi:type="dcterms:W3CDTF">2015-06-26T17:16:39Z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itusGUID">
    <vt:lpwstr>a2c1422a-bd99-44ce-9244-3936acd3dba6</vt:lpwstr>
  </property>
  <property fmtid="{D5CDD505-2E9C-101B-9397-08002B2CF9AE}" pid="7" name="DellClassification">
    <vt:lpwstr>No Restrictions</vt:lpwstr>
  </property>
  <property fmtid="{D5CDD505-2E9C-101B-9397-08002B2CF9AE}" pid="8" name="DellSubLabels">
    <vt:lpwstr/>
  </property>
  <property fmtid="{D5CDD505-2E9C-101B-9397-08002B2CF9AE}" pid="9" name="Audiences">
    <vt:lpwstr/>
  </property>
  <property fmtid="{D5CDD505-2E9C-101B-9397-08002B2CF9AE}" pid="10" name="TaxKeyword">
    <vt:lpwstr>3359;#No Restrictions|38518751-d1e7-4166-a099-09a509dfb295;#3330;#Servers ＆ Tools Business|d9705a54-3762-46dd-b6b4-e54e1432a02b</vt:lpwstr>
  </property>
  <property fmtid="{D5CDD505-2E9C-101B-9397-08002B2CF9AE}" pid="11" name="Region">
    <vt:lpwstr/>
  </property>
  <property fmtid="{D5CDD505-2E9C-101B-9397-08002B2CF9AE}" pid="12" name="Groups">
    <vt:lpwstr>222;#Microsoft Azure Marketing|0958c357-5252-473f-8b4e-42f27525a99d</vt:lpwstr>
  </property>
  <property fmtid="{D5CDD505-2E9C-101B-9397-08002B2CF9AE}" pid="13" name="Topics">
    <vt:lpwstr>2716;#features|94b87768-f145-4764-adbd-fec700e47348</vt:lpwstr>
  </property>
  <property fmtid="{D5CDD505-2E9C-101B-9397-08002B2CF9AE}" pid="14" name="Industries">
    <vt:lpwstr>268;#government industry|0a090a42-8fcf-4c58-8d4f-10b57a9eafc0</vt:lpwstr>
  </property>
  <property fmtid="{D5CDD505-2E9C-101B-9397-08002B2CF9AE}" pid="15" name="Competitors">
    <vt:lpwstr/>
  </property>
  <property fmtid="{D5CDD505-2E9C-101B-9397-08002B2CF9AE}" pid="16" name="SMSGDomain">
    <vt:lpwstr>156;#Server and Tools Business|6783548d-8609-4f97-be4a-4ca2616905a6;#217;#Microsoft Azure Domain|d600a391-d529-4311-892b-2c05c1ab2538;#2654;#Cloud and Enterprise|adc2fe87-c79a-4ded-a449-3f86b954069d;#255;#Public Sector Domain|4a30387b-538a-401d-a52e-c8859</vt:lpwstr>
  </property>
  <property fmtid="{D5CDD505-2E9C-101B-9397-08002B2CF9AE}" pid="17" name="BusinessArchitecture">
    <vt:lpwstr>2658;#machine learning|912b89bd-3197-4d37-838b-dea3c299099a;#452;#Government Insight and Accountability|36ce604f-e6f4-4809-a5f4-5a07dfcf29d6</vt:lpwstr>
  </property>
  <property fmtid="{D5CDD505-2E9C-101B-9397-08002B2CF9AE}" pid="18" name="Products">
    <vt:lpwstr>218;#Microsoft Azure|669a3112-5edf-444b-a003-630063601f07</vt:lpwstr>
  </property>
  <property fmtid="{D5CDD505-2E9C-101B-9397-08002B2CF9AE}" pid="19" name="Partners">
    <vt:lpwstr/>
  </property>
  <property fmtid="{D5CDD505-2E9C-101B-9397-08002B2CF9AE}" pid="20" name="ActivitiesAndPrograms">
    <vt:lpwstr/>
  </property>
  <property fmtid="{D5CDD505-2E9C-101B-9397-08002B2CF9AE}" pid="21" name="Segments">
    <vt:lpwstr/>
  </property>
  <property fmtid="{D5CDD505-2E9C-101B-9397-08002B2CF9AE}" pid="22" name="_dlc_policyId">
    <vt:lpwstr/>
  </property>
  <property fmtid="{D5CDD505-2E9C-101B-9397-08002B2CF9AE}" pid="23" name="ItemRetentionFormula">
    <vt:lpwstr/>
  </property>
  <property fmtid="{D5CDD505-2E9C-101B-9397-08002B2CF9AE}" pid="24" name="_dlc_DocIdItemGuid">
    <vt:lpwstr>8a6ea8c7-e1dc-4f51-9f4d-5568097ec910</vt:lpwstr>
  </property>
  <property fmtid="{D5CDD505-2E9C-101B-9397-08002B2CF9AE}" pid="25" name="ItemType">
    <vt:lpwstr>20;#presentations|317da5a4-398e-4c38-b265-afd519770055</vt:lpwstr>
  </property>
  <property fmtid="{D5CDD505-2E9C-101B-9397-08002B2CF9AE}" pid="26" name="Confidentiality">
    <vt:lpwstr>216;#customer ready|8986c41d-21c5-4f8f-8a12-ea4625b46858</vt:lpwstr>
  </property>
  <property fmtid="{D5CDD505-2E9C-101B-9397-08002B2CF9AE}" pid="27" name="Roles">
    <vt:lpwstr/>
  </property>
  <property fmtid="{D5CDD505-2E9C-101B-9397-08002B2CF9AE}" pid="28" name="EnterpriseDomainTags">
    <vt:lpwstr/>
  </property>
  <property fmtid="{D5CDD505-2E9C-101B-9397-08002B2CF9AE}" pid="29" name="Languages">
    <vt:lpwstr/>
  </property>
  <property fmtid="{D5CDD505-2E9C-101B-9397-08002B2CF9AE}" pid="30" name="TechnicalLevel">
    <vt:lpwstr/>
  </property>
  <property fmtid="{D5CDD505-2E9C-101B-9397-08002B2CF9AE}" pid="31" name="WorkflowChangePath">
    <vt:lpwstr>e929cdc8-ef5a-4aed-ad88-a2076c847023,5;</vt:lpwstr>
  </property>
  <property fmtid="{D5CDD505-2E9C-101B-9397-08002B2CF9AE}" pid="32" name="p1cd454bacc149bfbcfd764edd279de7">
    <vt:lpwstr/>
  </property>
  <property fmtid="{D5CDD505-2E9C-101B-9397-08002B2CF9AE}" pid="33" name="bc28b5f076654a3b96073bbbebfeb8c9">
    <vt:lpwstr/>
  </property>
  <property fmtid="{D5CDD505-2E9C-101B-9397-08002B2CF9AE}" pid="34" name="j4d667fb28274e85b2214f6e751c8d1f">
    <vt:lpwstr/>
  </property>
  <property fmtid="{D5CDD505-2E9C-101B-9397-08002B2CF9AE}" pid="35" name="MSProducts">
    <vt:lpwstr/>
  </property>
  <property fmtid="{D5CDD505-2E9C-101B-9397-08002B2CF9AE}" pid="36" name="SMSGTags">
    <vt:lpwstr/>
  </property>
  <property fmtid="{D5CDD505-2E9C-101B-9397-08002B2CF9AE}" pid="37" name="j031aa32f4154c8c9a646efae715ebde">
    <vt:lpwstr/>
  </property>
  <property fmtid="{D5CDD505-2E9C-101B-9397-08002B2CF9AE}" pid="38" name="l311460e3fdf46688abc31ddb7bdc05a">
    <vt:lpwstr/>
  </property>
  <property fmtid="{D5CDD505-2E9C-101B-9397-08002B2CF9AE}" pid="39" name="la4444b61d19467597d63190b69ac227">
    <vt:lpwstr/>
  </property>
  <property fmtid="{D5CDD505-2E9C-101B-9397-08002B2CF9AE}" pid="40" name="MSProductsTaxHTField0">
    <vt:lpwstr/>
  </property>
  <property fmtid="{D5CDD505-2E9C-101B-9397-08002B2CF9AE}" pid="41" name="_docset_NoMedatataSyncRequired">
    <vt:lpwstr>False</vt:lpwstr>
  </property>
  <property fmtid="{D5CDD505-2E9C-101B-9397-08002B2CF9AE}" pid="42" name="messageframeworktype">
    <vt:lpwstr/>
  </property>
  <property fmtid="{D5CDD505-2E9C-101B-9397-08002B2CF9AE}" pid="43" name="MSLanguage">
    <vt:lpwstr/>
  </property>
  <property fmtid="{D5CDD505-2E9C-101B-9397-08002B2CF9AE}" pid="44" name="cb7870d3641f4a52807a63577a9c1b08">
    <vt:lpwstr/>
  </property>
  <property fmtid="{D5CDD505-2E9C-101B-9397-08002B2CF9AE}" pid="45" name="LearningOrganization">
    <vt:lpwstr/>
  </property>
  <property fmtid="{D5CDD505-2E9C-101B-9397-08002B2CF9AE}" pid="46" name="EmployeeRole">
    <vt:lpwstr/>
  </property>
  <property fmtid="{D5CDD505-2E9C-101B-9397-08002B2CF9AE}" pid="47" name="LearningDeliveryMethod">
    <vt:lpwstr/>
  </property>
  <property fmtid="{D5CDD505-2E9C-101B-9397-08002B2CF9AE}" pid="48" name="SalesGeography">
    <vt:lpwstr/>
  </property>
</Properties>
</file>